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7386" autoAdjust="0"/>
  </p:normalViewPr>
  <p:slideViewPr>
    <p:cSldViewPr snapToGrid="0">
      <p:cViewPr>
        <p:scale>
          <a:sx n="208" d="100"/>
          <a:sy n="208" d="100"/>
        </p:scale>
        <p:origin x="4074"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a3e59af64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a3e59af64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a3e59af641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a3e59af64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a3e59af641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a3e59af64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a3e59af641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a3e59af64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3c3d2619f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3c3d2619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a3c3d2619f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a3c3d2619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a3c3d2619f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a3c3d2619f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a3c3d2619f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a3c3d2619f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a3c3d2619f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a3c3d2619f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a3e59af64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a3e59af64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a3e59af64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a3e59af64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a3e59af64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a3e59af64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98875" y="0"/>
            <a:ext cx="9330300" cy="52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IS “ISRAEL”? PART 1</a:t>
            </a:r>
            <a:endParaRPr sz="5000" b="1">
              <a:solidFill>
                <a:srgbClr val="00FFFF"/>
              </a:solidFill>
            </a:endParaRPr>
          </a:p>
        </p:txBody>
      </p:sp>
      <p:sp>
        <p:nvSpPr>
          <p:cNvPr id="55" name="Google Shape;55;p13"/>
          <p:cNvSpPr txBox="1">
            <a:spLocks noGrp="1"/>
          </p:cNvSpPr>
          <p:nvPr>
            <p:ph type="subTitle" idx="1"/>
          </p:nvPr>
        </p:nvSpPr>
        <p:spPr>
          <a:xfrm>
            <a:off x="-45475" y="520500"/>
            <a:ext cx="9276900" cy="462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u="sng">
                <a:solidFill>
                  <a:srgbClr val="FFFF00"/>
                </a:solidFill>
              </a:rPr>
              <a:t>Matt.21:33-45</a:t>
            </a:r>
            <a:r>
              <a:rPr lang="en" sz="1700">
                <a:solidFill>
                  <a:schemeClr val="dk1"/>
                </a:solidFill>
              </a:rPr>
              <a:t> </a:t>
            </a:r>
            <a:r>
              <a:rPr lang="en" sz="1700">
                <a:solidFill>
                  <a:srgbClr val="00FFFF"/>
                </a:solidFill>
              </a:rPr>
              <a:t>(NKJV)</a:t>
            </a:r>
            <a:r>
              <a:rPr lang="en" sz="1700">
                <a:solidFill>
                  <a:schemeClr val="dk1"/>
                </a:solidFill>
              </a:rPr>
              <a:t> </a:t>
            </a:r>
            <a:r>
              <a:rPr lang="en" sz="1700" i="1">
                <a:solidFill>
                  <a:schemeClr val="dk1"/>
                </a:solidFill>
              </a:rPr>
              <a:t>“Hear another parable: There was a certain landowner who planted a vineyard and set a hedge around it, dug a winepress in it and built a tower. And he leased it to vinedressers and went into a far country. 34 Now when vintage-time drew near, he sent his servants to the vinedressers, that they might receive its fruit. 35 And the vinedressers took his servants, beat one, killed one, and stoned another. 36 Again he sent other servants, more than the first, and they did likewise to them. 37 Then last of all he sent his son to them, saying, ‘They will respect my son.’ 38 But when the vinedressers saw the son, they said among themselves, ‘This is the heir. Come, let us kill him and seize his inheritance.’ 39 So they took him and cast him out of the vineyard and killed him. 40 Therefore, when the owner of the vineyard comes, what will he do to those vinedressers?” 41 They said to Him, “He will destroy those wicked men miserably, and lease his vineyard to other vinedressers who will render to him the fruits in their seasons.” 42 Jesus said to them, “Have you never read in the Scriptures: ‘The stone which the builders rejected has become the chief cornerstone. This was the Lord’s doing, and it is marvelous in our eyes’? 43 Therefore I say to you, the kingdom of God will be taken from you and given to a nation bearing the fruits of it. 44 And whoever falls on this stone will be broken; but on whomever it falls, it will grind him to powder.” 45 Now when the chief priests and Pharisees heard His parables, they perceived that He was speaking of them.”</a:t>
            </a:r>
            <a:endParaRPr sz="17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ctrTitle"/>
          </p:nvPr>
        </p:nvSpPr>
        <p:spPr>
          <a:xfrm>
            <a:off x="-45475" y="0"/>
            <a:ext cx="9276900" cy="47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900" b="1" dirty="0">
                <a:solidFill>
                  <a:srgbClr val="00FFFF"/>
                </a:solidFill>
              </a:rPr>
              <a:t> </a:t>
            </a:r>
            <a:r>
              <a:rPr lang="en" sz="5000" b="1" dirty="0">
                <a:solidFill>
                  <a:srgbClr val="00FFFF"/>
                </a:solidFill>
              </a:rPr>
              <a:t>“BUT GOD SAID FOREVER!”</a:t>
            </a:r>
            <a:endParaRPr sz="5100" b="1" dirty="0">
              <a:solidFill>
                <a:srgbClr val="00FFFF"/>
              </a:solidFill>
            </a:endParaRPr>
          </a:p>
        </p:txBody>
      </p:sp>
      <p:sp>
        <p:nvSpPr>
          <p:cNvPr id="110" name="Google Shape;110;p22"/>
          <p:cNvSpPr txBox="1">
            <a:spLocks noGrp="1"/>
          </p:cNvSpPr>
          <p:nvPr>
            <p:ph type="subTitle" idx="1"/>
          </p:nvPr>
        </p:nvSpPr>
        <p:spPr>
          <a:xfrm>
            <a:off x="-215964" y="330300"/>
            <a:ext cx="9402694" cy="48132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Clr>
                <a:srgbClr val="FFFF00"/>
              </a:buClr>
              <a:buSzPts val="1700"/>
              <a:buChar char="●"/>
            </a:pPr>
            <a:r>
              <a:rPr lang="en" sz="1700" u="sng" dirty="0">
                <a:solidFill>
                  <a:srgbClr val="FFFF00"/>
                </a:solidFill>
              </a:rPr>
              <a:t>Judg.2:1-2</a:t>
            </a:r>
            <a:r>
              <a:rPr lang="en" sz="1700" dirty="0">
                <a:solidFill>
                  <a:srgbClr val="FFFF00"/>
                </a:solidFill>
              </a:rPr>
              <a:t> </a:t>
            </a:r>
            <a:r>
              <a:rPr lang="en" sz="1700" i="1" dirty="0">
                <a:solidFill>
                  <a:schemeClr val="dk1"/>
                </a:solidFill>
              </a:rPr>
              <a:t>“Then the Angel of the Lord came up from Gilgal to Bochim, and said: “I led you up from Egypt and brought you to the land of which I swore to your fathers; and I said, ‘</a:t>
            </a:r>
            <a:r>
              <a:rPr lang="en" sz="1700" i="1" u="sng" dirty="0">
                <a:solidFill>
                  <a:schemeClr val="dk1"/>
                </a:solidFill>
              </a:rPr>
              <a:t>I will never break My covenant with you</a:t>
            </a:r>
            <a:r>
              <a:rPr lang="en" sz="1700" i="1" dirty="0">
                <a:solidFill>
                  <a:schemeClr val="dk1"/>
                </a:solidFill>
              </a:rPr>
              <a:t>. 2 And you shall make no covenant with the inhabitants of this land; you shall tear down their altars.’ </a:t>
            </a:r>
            <a:r>
              <a:rPr lang="en" sz="1700" i="1" u="sng" dirty="0">
                <a:solidFill>
                  <a:schemeClr val="dk1"/>
                </a:solidFill>
              </a:rPr>
              <a:t>But you</a:t>
            </a:r>
            <a:r>
              <a:rPr lang="en" sz="1700" i="1" dirty="0">
                <a:solidFill>
                  <a:schemeClr val="dk1"/>
                </a:solidFill>
              </a:rPr>
              <a:t> </a:t>
            </a:r>
            <a:r>
              <a:rPr lang="en" sz="1700" dirty="0">
                <a:solidFill>
                  <a:srgbClr val="00FFFF"/>
                </a:solidFill>
              </a:rPr>
              <a:t>(Israel)</a:t>
            </a:r>
            <a:r>
              <a:rPr lang="en" sz="1700" i="1" dirty="0">
                <a:solidFill>
                  <a:schemeClr val="dk1"/>
                </a:solidFill>
              </a:rPr>
              <a:t> </a:t>
            </a:r>
            <a:r>
              <a:rPr lang="en" sz="1700" i="1" u="sng" dirty="0">
                <a:solidFill>
                  <a:schemeClr val="dk1"/>
                </a:solidFill>
              </a:rPr>
              <a:t>have not obeyed My voice. Why have you done this</a:t>
            </a:r>
            <a:r>
              <a:rPr lang="en" sz="1700" i="1" dirty="0">
                <a:solidFill>
                  <a:schemeClr val="dk1"/>
                </a:solidFill>
              </a:rPr>
              <a:t>?”  </a:t>
            </a:r>
            <a:endParaRPr sz="1700" dirty="0">
              <a:solidFill>
                <a:srgbClr val="00FFFF"/>
              </a:solidFill>
            </a:endParaRPr>
          </a:p>
          <a:p>
            <a:pPr marL="457200" lvl="0" indent="-336550" algn="l" rtl="0">
              <a:spcBef>
                <a:spcPts val="0"/>
              </a:spcBef>
              <a:spcAft>
                <a:spcPts val="0"/>
              </a:spcAft>
              <a:buClr>
                <a:srgbClr val="FFFF00"/>
              </a:buClr>
              <a:buSzPts val="1700"/>
              <a:buChar char="●"/>
            </a:pPr>
            <a:r>
              <a:rPr lang="en" sz="1700" dirty="0">
                <a:solidFill>
                  <a:srgbClr val="FFFF00"/>
                </a:solidFill>
              </a:rPr>
              <a:t>ISRAEL broke the covenant, not God!  And the blessings God had promised them were clearly CONDITIONAL on their faithfulness to Him.  A broken covenant ends the contract!</a:t>
            </a:r>
            <a:endParaRPr sz="1700" dirty="0">
              <a:solidFill>
                <a:srgbClr val="FFFF00"/>
              </a:solidFill>
            </a:endParaRPr>
          </a:p>
          <a:p>
            <a:pPr marL="457200" lvl="0" indent="-336550" algn="l" rtl="0">
              <a:spcBef>
                <a:spcPts val="0"/>
              </a:spcBef>
              <a:spcAft>
                <a:spcPts val="0"/>
              </a:spcAft>
              <a:buClr>
                <a:srgbClr val="FFFF00"/>
              </a:buClr>
              <a:buSzPts val="1700"/>
              <a:buChar char="●"/>
            </a:pPr>
            <a:r>
              <a:rPr lang="en" sz="1700" u="sng" dirty="0">
                <a:solidFill>
                  <a:srgbClr val="FFFF00"/>
                </a:solidFill>
              </a:rPr>
              <a:t>Deut.28:68</a:t>
            </a:r>
            <a:r>
              <a:rPr lang="en" sz="1700" dirty="0">
                <a:solidFill>
                  <a:srgbClr val="FFFF00"/>
                </a:solidFill>
              </a:rPr>
              <a:t> </a:t>
            </a:r>
            <a:r>
              <a:rPr lang="en" sz="1700" i="1" dirty="0">
                <a:solidFill>
                  <a:schemeClr val="dk1"/>
                </a:solidFill>
              </a:rPr>
              <a:t>“And </a:t>
            </a:r>
            <a:r>
              <a:rPr lang="en" sz="1700" i="1" u="sng" dirty="0">
                <a:solidFill>
                  <a:schemeClr val="dk1"/>
                </a:solidFill>
              </a:rPr>
              <a:t>the Lord will take you back to Egypt</a:t>
            </a:r>
            <a:r>
              <a:rPr lang="en" sz="1700" i="1" dirty="0">
                <a:solidFill>
                  <a:schemeClr val="dk1"/>
                </a:solidFill>
              </a:rPr>
              <a:t> in ships, by the way of which I said to you, ‘</a:t>
            </a:r>
            <a:r>
              <a:rPr lang="en" sz="1700" i="1" u="sng" dirty="0">
                <a:solidFill>
                  <a:schemeClr val="dk1"/>
                </a:solidFill>
              </a:rPr>
              <a:t>You shall never see it again</a:t>
            </a:r>
            <a:r>
              <a:rPr lang="en" sz="1700" i="1" dirty="0">
                <a:solidFill>
                  <a:schemeClr val="dk1"/>
                </a:solidFill>
              </a:rPr>
              <a:t>’.”  </a:t>
            </a:r>
            <a:r>
              <a:rPr lang="en" sz="1700" dirty="0">
                <a:solidFill>
                  <a:srgbClr val="00FFFF"/>
                </a:solidFill>
              </a:rPr>
              <a:t>Clearly this was a CONDITIONAL statement!</a:t>
            </a:r>
            <a:endParaRPr sz="1700" dirty="0">
              <a:solidFill>
                <a:srgbClr val="00FFFF"/>
              </a:solidFill>
            </a:endParaRPr>
          </a:p>
          <a:p>
            <a:pPr marL="457200" lvl="0" indent="-336550" algn="l" rtl="0">
              <a:spcBef>
                <a:spcPts val="0"/>
              </a:spcBef>
              <a:spcAft>
                <a:spcPts val="0"/>
              </a:spcAft>
              <a:buClr>
                <a:srgbClr val="FFFF00"/>
              </a:buClr>
              <a:buSzPts val="1700"/>
              <a:buChar char="●"/>
            </a:pPr>
            <a:r>
              <a:rPr lang="en" sz="1700" u="sng" dirty="0">
                <a:solidFill>
                  <a:srgbClr val="FFFF00"/>
                </a:solidFill>
              </a:rPr>
              <a:t>Gen.17:13</a:t>
            </a:r>
            <a:r>
              <a:rPr lang="en" sz="1700" dirty="0">
                <a:solidFill>
                  <a:srgbClr val="FFFF00"/>
                </a:solidFill>
              </a:rPr>
              <a:t> </a:t>
            </a:r>
            <a:r>
              <a:rPr lang="en" sz="1700" i="1" dirty="0">
                <a:solidFill>
                  <a:schemeClr val="dk1"/>
                </a:solidFill>
              </a:rPr>
              <a:t>“...be circumcised, and My covenant shall be in your flesh for </a:t>
            </a:r>
            <a:r>
              <a:rPr lang="en" sz="1700" i="1" u="sng" dirty="0">
                <a:solidFill>
                  <a:schemeClr val="dk1"/>
                </a:solidFill>
              </a:rPr>
              <a:t>an everlasting covenant</a:t>
            </a:r>
            <a:r>
              <a:rPr lang="en" sz="1700" i="1" dirty="0">
                <a:solidFill>
                  <a:schemeClr val="dk1"/>
                </a:solidFill>
              </a:rPr>
              <a:t>.”  </a:t>
            </a:r>
            <a:r>
              <a:rPr lang="en" sz="1700" i="1" dirty="0">
                <a:solidFill>
                  <a:srgbClr val="00FFFF"/>
                </a:solidFill>
              </a:rPr>
              <a:t>“Circumcision is nothing”</a:t>
            </a:r>
            <a:r>
              <a:rPr lang="en" sz="1700" i="1" dirty="0">
                <a:solidFill>
                  <a:schemeClr val="dk1"/>
                </a:solidFill>
              </a:rPr>
              <a:t> </a:t>
            </a:r>
            <a:r>
              <a:rPr lang="en" sz="1700" dirty="0">
                <a:solidFill>
                  <a:srgbClr val="FFFF00"/>
                </a:solidFill>
              </a:rPr>
              <a:t>- </a:t>
            </a:r>
            <a:r>
              <a:rPr lang="en" sz="1700" u="sng" dirty="0">
                <a:solidFill>
                  <a:srgbClr val="FFFF00"/>
                </a:solidFill>
              </a:rPr>
              <a:t>1 Cor.7:19</a:t>
            </a:r>
            <a:endParaRPr sz="1700" u="sng" dirty="0">
              <a:solidFill>
                <a:srgbClr val="FFFF00"/>
              </a:solidFill>
            </a:endParaRPr>
          </a:p>
          <a:p>
            <a:pPr marL="457200" lvl="0" indent="-336550" algn="l" rtl="0">
              <a:spcBef>
                <a:spcPts val="0"/>
              </a:spcBef>
              <a:spcAft>
                <a:spcPts val="0"/>
              </a:spcAft>
              <a:buClr>
                <a:srgbClr val="FFFF00"/>
              </a:buClr>
              <a:buSzPts val="1700"/>
              <a:buChar char="●"/>
            </a:pPr>
            <a:r>
              <a:rPr lang="en" sz="1700" u="sng" dirty="0">
                <a:solidFill>
                  <a:srgbClr val="FFFF00"/>
                </a:solidFill>
              </a:rPr>
              <a:t>Ex.12:14</a:t>
            </a:r>
            <a:r>
              <a:rPr lang="en" sz="1700" dirty="0">
                <a:solidFill>
                  <a:srgbClr val="FFFF00"/>
                </a:solidFill>
              </a:rPr>
              <a:t> </a:t>
            </a:r>
            <a:r>
              <a:rPr lang="en" sz="1700" i="1" dirty="0">
                <a:solidFill>
                  <a:schemeClr val="dk1"/>
                </a:solidFill>
              </a:rPr>
              <a:t>“So this day </a:t>
            </a:r>
            <a:r>
              <a:rPr lang="en" sz="1700" dirty="0">
                <a:solidFill>
                  <a:srgbClr val="00FFFF"/>
                </a:solidFill>
              </a:rPr>
              <a:t>(Passover)</a:t>
            </a:r>
            <a:r>
              <a:rPr lang="en" sz="1700" i="1" dirty="0">
                <a:solidFill>
                  <a:schemeClr val="dk1"/>
                </a:solidFill>
              </a:rPr>
              <a:t> shall be to you a memorial; and you shall keep it as a feast to the Lord throughout your generations. You shall keep it as a feast by </a:t>
            </a:r>
            <a:r>
              <a:rPr lang="en" sz="1700" i="1" u="sng" dirty="0">
                <a:solidFill>
                  <a:schemeClr val="dk1"/>
                </a:solidFill>
              </a:rPr>
              <a:t>an everlasting ordinance</a:t>
            </a:r>
            <a:r>
              <a:rPr lang="en" sz="1700" i="1" dirty="0">
                <a:solidFill>
                  <a:schemeClr val="dk1"/>
                </a:solidFill>
              </a:rPr>
              <a:t>.”  </a:t>
            </a:r>
            <a:r>
              <a:rPr lang="en" sz="1700" i="1" dirty="0">
                <a:solidFill>
                  <a:srgbClr val="00FFFF"/>
                </a:solidFill>
              </a:rPr>
              <a:t>“Let no one judge you … regarding a festival”</a:t>
            </a:r>
            <a:r>
              <a:rPr lang="en" sz="1700" i="1" dirty="0">
                <a:solidFill>
                  <a:schemeClr val="dk1"/>
                </a:solidFill>
              </a:rPr>
              <a:t> </a:t>
            </a:r>
            <a:r>
              <a:rPr lang="en" sz="1700" dirty="0">
                <a:solidFill>
                  <a:srgbClr val="FFFF00"/>
                </a:solidFill>
              </a:rPr>
              <a:t>- </a:t>
            </a:r>
            <a:r>
              <a:rPr lang="en" sz="1700" u="sng" dirty="0">
                <a:solidFill>
                  <a:srgbClr val="FFFF00"/>
                </a:solidFill>
              </a:rPr>
              <a:t>Col.2:16</a:t>
            </a:r>
            <a:r>
              <a:rPr lang="en" sz="1700" dirty="0">
                <a:solidFill>
                  <a:srgbClr val="FFFF00"/>
                </a:solidFill>
              </a:rPr>
              <a:t> (</a:t>
            </a:r>
            <a:r>
              <a:rPr lang="en" sz="1700" u="sng" dirty="0">
                <a:solidFill>
                  <a:srgbClr val="FFFF00"/>
                </a:solidFill>
              </a:rPr>
              <a:t>1 Cor.5:7</a:t>
            </a:r>
            <a:r>
              <a:rPr lang="en" sz="1700" dirty="0">
                <a:solidFill>
                  <a:srgbClr val="FFFF00"/>
                </a:solidFill>
              </a:rPr>
              <a:t> also)</a:t>
            </a:r>
            <a:endParaRPr sz="1700" dirty="0">
              <a:solidFill>
                <a:srgbClr val="FFFF00"/>
              </a:solidFill>
            </a:endParaRPr>
          </a:p>
          <a:p>
            <a:pPr marL="457200" lvl="0" indent="-336550" algn="l" rtl="0">
              <a:spcBef>
                <a:spcPts val="0"/>
              </a:spcBef>
              <a:spcAft>
                <a:spcPts val="0"/>
              </a:spcAft>
              <a:buClr>
                <a:srgbClr val="FFFF00"/>
              </a:buClr>
              <a:buSzPts val="1700"/>
              <a:buChar char="●"/>
            </a:pPr>
            <a:r>
              <a:rPr lang="en" sz="1700" u="sng" dirty="0">
                <a:solidFill>
                  <a:srgbClr val="FFFF00"/>
                </a:solidFill>
              </a:rPr>
              <a:t>Num.25:13</a:t>
            </a:r>
            <a:r>
              <a:rPr lang="en" sz="1700" dirty="0">
                <a:solidFill>
                  <a:srgbClr val="FFFF00"/>
                </a:solidFill>
              </a:rPr>
              <a:t> </a:t>
            </a:r>
            <a:r>
              <a:rPr lang="en" sz="1700" i="1" dirty="0">
                <a:solidFill>
                  <a:schemeClr val="dk1"/>
                </a:solidFill>
              </a:rPr>
              <a:t>“and it shall be to him</a:t>
            </a:r>
            <a:r>
              <a:rPr lang="en" sz="1700" i="1" dirty="0">
                <a:solidFill>
                  <a:srgbClr val="FFFF00"/>
                </a:solidFill>
              </a:rPr>
              <a:t> </a:t>
            </a:r>
            <a:r>
              <a:rPr lang="en" sz="1700" dirty="0">
                <a:solidFill>
                  <a:srgbClr val="00FFFF"/>
                </a:solidFill>
              </a:rPr>
              <a:t>(Levi) </a:t>
            </a:r>
            <a:r>
              <a:rPr lang="en" sz="1700" i="1" dirty="0">
                <a:solidFill>
                  <a:schemeClr val="dk1"/>
                </a:solidFill>
              </a:rPr>
              <a:t>and his descendants after him a covenant of </a:t>
            </a:r>
            <a:r>
              <a:rPr lang="en" sz="1700" i="1" u="sng" dirty="0">
                <a:solidFill>
                  <a:schemeClr val="dk1"/>
                </a:solidFill>
              </a:rPr>
              <a:t>an everlasting priesthood.</a:t>
            </a:r>
            <a:r>
              <a:rPr lang="en" sz="1700" i="1" dirty="0">
                <a:solidFill>
                  <a:schemeClr val="dk1"/>
                </a:solidFill>
              </a:rPr>
              <a:t>”  </a:t>
            </a:r>
            <a:r>
              <a:rPr lang="en" sz="1700" dirty="0">
                <a:solidFill>
                  <a:srgbClr val="00FFFF"/>
                </a:solidFill>
              </a:rPr>
              <a:t>The priesthood and law were later changed!</a:t>
            </a:r>
            <a:r>
              <a:rPr lang="en" sz="1700" i="1" dirty="0">
                <a:solidFill>
                  <a:schemeClr val="dk1"/>
                </a:solidFill>
              </a:rPr>
              <a:t> </a:t>
            </a:r>
            <a:r>
              <a:rPr lang="en" sz="1700" dirty="0">
                <a:solidFill>
                  <a:srgbClr val="FFFF00"/>
                </a:solidFill>
              </a:rPr>
              <a:t>- </a:t>
            </a:r>
            <a:r>
              <a:rPr lang="en" sz="1700" u="sng" dirty="0">
                <a:solidFill>
                  <a:srgbClr val="FFFF00"/>
                </a:solidFill>
              </a:rPr>
              <a:t>Heb.7:12</a:t>
            </a:r>
            <a:endParaRPr sz="1700" u="sng" dirty="0">
              <a:solidFill>
                <a:srgbClr val="FFFF00"/>
              </a:solidFill>
            </a:endParaRPr>
          </a:p>
          <a:p>
            <a:pPr marL="457200" lvl="0" indent="-336550" algn="l" rtl="0">
              <a:spcBef>
                <a:spcPts val="0"/>
              </a:spcBef>
              <a:spcAft>
                <a:spcPts val="0"/>
              </a:spcAft>
              <a:buClr>
                <a:srgbClr val="FFFF00"/>
              </a:buClr>
              <a:buSzPts val="1700"/>
              <a:buChar char="●"/>
            </a:pPr>
            <a:r>
              <a:rPr lang="en" sz="1700" u="sng" dirty="0">
                <a:solidFill>
                  <a:srgbClr val="FFFF00"/>
                </a:solidFill>
              </a:rPr>
              <a:t>2 Chron.2:4</a:t>
            </a:r>
            <a:r>
              <a:rPr lang="en" sz="1700" dirty="0">
                <a:solidFill>
                  <a:srgbClr val="FFFF00"/>
                </a:solidFill>
              </a:rPr>
              <a:t> </a:t>
            </a:r>
            <a:r>
              <a:rPr lang="en" sz="1700" i="1" dirty="0">
                <a:solidFill>
                  <a:schemeClr val="dk1"/>
                </a:solidFill>
              </a:rPr>
              <a:t>“Behold, I </a:t>
            </a:r>
            <a:r>
              <a:rPr lang="en" sz="1700" dirty="0">
                <a:solidFill>
                  <a:srgbClr val="00FFFF"/>
                </a:solidFill>
              </a:rPr>
              <a:t>(Solomon)</a:t>
            </a:r>
            <a:r>
              <a:rPr lang="en" sz="1700" i="1" dirty="0">
                <a:solidFill>
                  <a:schemeClr val="dk1"/>
                </a:solidFill>
              </a:rPr>
              <a:t> am </a:t>
            </a:r>
            <a:r>
              <a:rPr lang="en" sz="1700" i="1" u="sng" dirty="0">
                <a:solidFill>
                  <a:schemeClr val="dk1"/>
                </a:solidFill>
              </a:rPr>
              <a:t>building a temple</a:t>
            </a:r>
            <a:r>
              <a:rPr lang="en" sz="1700" i="1" dirty="0">
                <a:solidFill>
                  <a:schemeClr val="dk1"/>
                </a:solidFill>
              </a:rPr>
              <a:t> for the name of the Lord my God,…</a:t>
            </a:r>
            <a:r>
              <a:rPr lang="en" sz="1700" i="1" u="sng" dirty="0">
                <a:solidFill>
                  <a:schemeClr val="dk1"/>
                </a:solidFill>
              </a:rPr>
              <a:t>This is an ordinance forever to Israel</a:t>
            </a:r>
            <a:r>
              <a:rPr lang="en" sz="1700" i="1" dirty="0">
                <a:solidFill>
                  <a:schemeClr val="dk1"/>
                </a:solidFill>
              </a:rPr>
              <a:t>.”  </a:t>
            </a:r>
            <a:r>
              <a:rPr lang="en" sz="1700" dirty="0">
                <a:solidFill>
                  <a:srgbClr val="00FFFF"/>
                </a:solidFill>
              </a:rPr>
              <a:t>Nebuchadnezzar destroyed it!</a:t>
            </a:r>
            <a:r>
              <a:rPr lang="en" sz="1700" i="1" dirty="0">
                <a:solidFill>
                  <a:schemeClr val="dk1"/>
                </a:solidFill>
              </a:rPr>
              <a:t> </a:t>
            </a:r>
            <a:r>
              <a:rPr lang="en" sz="1700" dirty="0">
                <a:solidFill>
                  <a:srgbClr val="FFFF00"/>
                </a:solidFill>
              </a:rPr>
              <a:t>-</a:t>
            </a:r>
            <a:r>
              <a:rPr lang="en" sz="1700" i="1" dirty="0">
                <a:solidFill>
                  <a:srgbClr val="FFFF00"/>
                </a:solidFill>
              </a:rPr>
              <a:t> </a:t>
            </a:r>
            <a:r>
              <a:rPr lang="en" sz="1700" u="sng" dirty="0">
                <a:solidFill>
                  <a:srgbClr val="FFFF00"/>
                </a:solidFill>
              </a:rPr>
              <a:t>Ezra 5:12</a:t>
            </a:r>
            <a:endParaRPr sz="1700" u="sng" dirty="0">
              <a:solidFill>
                <a:srgbClr val="FFFF00"/>
              </a:solidFill>
            </a:endParaRPr>
          </a:p>
          <a:p>
            <a:pPr marL="0" lvl="0" indent="0" algn="l" rtl="0">
              <a:spcBef>
                <a:spcPts val="0"/>
              </a:spcBef>
              <a:spcAft>
                <a:spcPts val="0"/>
              </a:spcAft>
              <a:buNone/>
            </a:pPr>
            <a:endParaRPr sz="17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ctrTitle"/>
          </p:nvPr>
        </p:nvSpPr>
        <p:spPr>
          <a:xfrm>
            <a:off x="-45475" y="0"/>
            <a:ext cx="9276900" cy="47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900" b="1">
                <a:solidFill>
                  <a:srgbClr val="00FFFF"/>
                </a:solidFill>
              </a:rPr>
              <a:t>       </a:t>
            </a:r>
            <a:r>
              <a:rPr lang="en" sz="5000" b="1">
                <a:solidFill>
                  <a:srgbClr val="00FFFF"/>
                </a:solidFill>
              </a:rPr>
              <a:t>ISRAEL’S BEHAVIOR</a:t>
            </a:r>
            <a:endParaRPr sz="5100" b="1">
              <a:solidFill>
                <a:srgbClr val="00FFFF"/>
              </a:solidFill>
            </a:endParaRPr>
          </a:p>
        </p:txBody>
      </p:sp>
      <p:sp>
        <p:nvSpPr>
          <p:cNvPr id="116" name="Google Shape;116;p23"/>
          <p:cNvSpPr txBox="1">
            <a:spLocks noGrp="1"/>
          </p:cNvSpPr>
          <p:nvPr>
            <p:ph type="subTitle" idx="1"/>
          </p:nvPr>
        </p:nvSpPr>
        <p:spPr>
          <a:xfrm>
            <a:off x="-45475" y="330425"/>
            <a:ext cx="9236700" cy="48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u="sng">
                <a:solidFill>
                  <a:srgbClr val="FFFF00"/>
                </a:solidFill>
              </a:rPr>
              <a:t>Zeph.3:1-7</a:t>
            </a:r>
            <a:r>
              <a:rPr lang="en" sz="2200">
                <a:solidFill>
                  <a:srgbClr val="FFFF00"/>
                </a:solidFill>
              </a:rPr>
              <a:t> </a:t>
            </a:r>
            <a:r>
              <a:rPr lang="en" sz="2200" i="1">
                <a:solidFill>
                  <a:schemeClr val="dk1"/>
                </a:solidFill>
              </a:rPr>
              <a:t>“Woe to her who is rebellious and polluted, to the oppressing city! 2 She has not obeyed His voice, she has not received correction; she has not trusted in the Lord, she has not drawn near to her God. 3 </a:t>
            </a:r>
            <a:r>
              <a:rPr lang="en" sz="2200" i="1" u="sng">
                <a:solidFill>
                  <a:schemeClr val="dk1"/>
                </a:solidFill>
              </a:rPr>
              <a:t>Her princes</a:t>
            </a:r>
            <a:r>
              <a:rPr lang="en" sz="2200" i="1">
                <a:solidFill>
                  <a:schemeClr val="dk1"/>
                </a:solidFill>
              </a:rPr>
              <a:t> in her midst are roaring lions; </a:t>
            </a:r>
            <a:r>
              <a:rPr lang="en" sz="2200" i="1" u="sng">
                <a:solidFill>
                  <a:schemeClr val="dk1"/>
                </a:solidFill>
              </a:rPr>
              <a:t>her judges</a:t>
            </a:r>
            <a:r>
              <a:rPr lang="en" sz="2200" i="1">
                <a:solidFill>
                  <a:schemeClr val="dk1"/>
                </a:solidFill>
              </a:rPr>
              <a:t> are evening wolves that leave not a bone till morning. 4 </a:t>
            </a:r>
            <a:r>
              <a:rPr lang="en" sz="2200" i="1" u="sng">
                <a:solidFill>
                  <a:schemeClr val="dk1"/>
                </a:solidFill>
              </a:rPr>
              <a:t>Her prophets</a:t>
            </a:r>
            <a:r>
              <a:rPr lang="en" sz="2200" i="1">
                <a:solidFill>
                  <a:schemeClr val="dk1"/>
                </a:solidFill>
              </a:rPr>
              <a:t> are insolent, treacherous people; </a:t>
            </a:r>
            <a:r>
              <a:rPr lang="en" sz="2200" i="1" u="sng">
                <a:solidFill>
                  <a:schemeClr val="dk1"/>
                </a:solidFill>
              </a:rPr>
              <a:t>her priests</a:t>
            </a:r>
            <a:r>
              <a:rPr lang="en" sz="2200" i="1">
                <a:solidFill>
                  <a:schemeClr val="dk1"/>
                </a:solidFill>
              </a:rPr>
              <a:t> have polluted the sanctuary, they have done violence to the law. 5 The Lord is righteous in her midst, He will do no unrighteousness. Every morning He brings His justice to light; He never fails, but the unjust knows no shame. 6 I have cut off nations, their fortresses are devastated; I have made their streets desolate, with none passing by. Their cities are destroyed; there is no one, no inhabitant. 7 I said, ‘Surely YOU </a:t>
            </a:r>
            <a:r>
              <a:rPr lang="en" sz="2200">
                <a:solidFill>
                  <a:srgbClr val="00FFFF"/>
                </a:solidFill>
              </a:rPr>
              <a:t>(Israel)</a:t>
            </a:r>
            <a:r>
              <a:rPr lang="en" sz="2200" i="1">
                <a:solidFill>
                  <a:schemeClr val="dk1"/>
                </a:solidFill>
              </a:rPr>
              <a:t> will fear Me, you will receive instruction’ - </a:t>
            </a:r>
            <a:r>
              <a:rPr lang="en" sz="2200" i="1" u="sng">
                <a:solidFill>
                  <a:schemeClr val="dk1"/>
                </a:solidFill>
              </a:rPr>
              <a:t>so that her dwelling would NOT be cut off</a:t>
            </a:r>
            <a:r>
              <a:rPr lang="en" sz="2200" i="1">
                <a:solidFill>
                  <a:schemeClr val="dk1"/>
                </a:solidFill>
              </a:rPr>
              <a:t>, despite everything for which I punished her.  </a:t>
            </a:r>
            <a:r>
              <a:rPr lang="en" sz="2200" i="1" u="sng">
                <a:solidFill>
                  <a:schemeClr val="dk1"/>
                </a:solidFill>
              </a:rPr>
              <a:t>But they rose early and corrupted all their deeds</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ctrTitle"/>
          </p:nvPr>
        </p:nvSpPr>
        <p:spPr>
          <a:xfrm>
            <a:off x="-45475" y="0"/>
            <a:ext cx="9276900" cy="47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900" b="1">
                <a:solidFill>
                  <a:srgbClr val="00FFFF"/>
                </a:solidFill>
              </a:rPr>
              <a:t>     </a:t>
            </a:r>
            <a:r>
              <a:rPr lang="en" sz="5000" b="1">
                <a:solidFill>
                  <a:srgbClr val="00FFFF"/>
                </a:solidFill>
              </a:rPr>
              <a:t>GOD KEEPS HIS WORD!</a:t>
            </a:r>
            <a:endParaRPr sz="5000" b="1">
              <a:solidFill>
                <a:srgbClr val="00FFFF"/>
              </a:solidFill>
            </a:endParaRPr>
          </a:p>
        </p:txBody>
      </p:sp>
      <p:sp>
        <p:nvSpPr>
          <p:cNvPr id="122" name="Google Shape;122;p24"/>
          <p:cNvSpPr txBox="1">
            <a:spLocks noGrp="1"/>
          </p:cNvSpPr>
          <p:nvPr>
            <p:ph type="subTitle" idx="1"/>
          </p:nvPr>
        </p:nvSpPr>
        <p:spPr>
          <a:xfrm>
            <a:off x="-185950" y="330425"/>
            <a:ext cx="9417300" cy="4813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Jer.17:1-4</a:t>
            </a:r>
            <a:r>
              <a:rPr lang="en" sz="2200" i="1">
                <a:solidFill>
                  <a:schemeClr val="dk1"/>
                </a:solidFill>
              </a:rPr>
              <a:t> “The sin of Judah is written with a pen of iron; with the point of a diamond it is engraved on the tablet of their heart, and on the horns of your altars, 2 while their children remember their altars and their wooden images by the green trees on the high hills. 3 O My mountain in the field, I will give as plunder your wealth, all your treasures, and your high places of sin within all your borders. 4 And you, even yourself, shall let go of your heritage which I gave you; and I will cause you to serve your enemies in the land which you do not know; </a:t>
            </a:r>
            <a:r>
              <a:rPr lang="en" sz="2200" i="1" u="sng">
                <a:solidFill>
                  <a:schemeClr val="dk1"/>
                </a:solidFill>
              </a:rPr>
              <a:t>for you have kindled a fire in My anger which shall burn forever</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Jer.23:39-40</a:t>
            </a:r>
            <a:r>
              <a:rPr lang="en" sz="2200" i="1">
                <a:solidFill>
                  <a:schemeClr val="dk1"/>
                </a:solidFill>
              </a:rPr>
              <a:t> “therefore behold, I, even I, will utterly forget you and forsake you, and the city that I gave you and your fathers, and will cast you out of My presence. 40 </a:t>
            </a:r>
            <a:r>
              <a:rPr lang="en" sz="2200" i="1" u="sng">
                <a:solidFill>
                  <a:schemeClr val="dk1"/>
                </a:solidFill>
              </a:rPr>
              <a:t>And I will bring an everlasting reproach upon you, and a perpetual shame, which shall not be forgotten</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ctrTitle"/>
          </p:nvPr>
        </p:nvSpPr>
        <p:spPr>
          <a:xfrm>
            <a:off x="-45475" y="0"/>
            <a:ext cx="9276900" cy="408953"/>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700" b="1" dirty="0">
                <a:solidFill>
                  <a:srgbClr val="00FFFF"/>
                </a:solidFill>
              </a:rPr>
              <a:t>THEIR LAND?  THEIR NATION?</a:t>
            </a:r>
            <a:endParaRPr sz="4700" b="1" dirty="0">
              <a:solidFill>
                <a:srgbClr val="00FFFF"/>
              </a:solidFill>
            </a:endParaRPr>
          </a:p>
        </p:txBody>
      </p:sp>
      <p:sp>
        <p:nvSpPr>
          <p:cNvPr id="128" name="Google Shape;128;p25"/>
          <p:cNvSpPr txBox="1">
            <a:spLocks noGrp="1"/>
          </p:cNvSpPr>
          <p:nvPr>
            <p:ph type="subTitle" idx="1"/>
          </p:nvPr>
        </p:nvSpPr>
        <p:spPr>
          <a:xfrm>
            <a:off x="-159200" y="282250"/>
            <a:ext cx="9390600" cy="48615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Jer.27:6</a:t>
            </a:r>
            <a:r>
              <a:rPr lang="en" sz="2100">
                <a:solidFill>
                  <a:srgbClr val="FFFF00"/>
                </a:solidFill>
              </a:rPr>
              <a:t> </a:t>
            </a:r>
            <a:r>
              <a:rPr lang="en" sz="2100" i="1">
                <a:solidFill>
                  <a:schemeClr val="dk1"/>
                </a:solidFill>
              </a:rPr>
              <a:t>“</a:t>
            </a:r>
            <a:r>
              <a:rPr lang="en" sz="2100" i="1" u="sng">
                <a:solidFill>
                  <a:schemeClr val="dk1"/>
                </a:solidFill>
              </a:rPr>
              <a:t>And now I have given all these lands into the hand of Nebuchadnezzar the king of Babylon, My servant</a:t>
            </a:r>
            <a:r>
              <a:rPr lang="en" sz="2100" i="1">
                <a:solidFill>
                  <a:schemeClr val="dk1"/>
                </a:solidFill>
              </a:rPr>
              <a:t>; and the beasts of the field I have also given him to serve him.”</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u="sng" dirty="0">
                <a:solidFill>
                  <a:srgbClr val="FFFF00"/>
                </a:solidFill>
              </a:rPr>
              <a:t>Lam.2:5</a:t>
            </a:r>
            <a:r>
              <a:rPr lang="en" sz="2100" dirty="0">
                <a:solidFill>
                  <a:srgbClr val="FFFF00"/>
                </a:solidFill>
              </a:rPr>
              <a:t> </a:t>
            </a:r>
            <a:r>
              <a:rPr lang="en" sz="2100" i="1" dirty="0">
                <a:solidFill>
                  <a:schemeClr val="dk1"/>
                </a:solidFill>
              </a:rPr>
              <a:t>“The Lord was like an enemy. </a:t>
            </a:r>
            <a:r>
              <a:rPr lang="en" sz="2100" i="1" u="sng" dirty="0">
                <a:solidFill>
                  <a:schemeClr val="dk1"/>
                </a:solidFill>
              </a:rPr>
              <a:t>He has swallowed up Israel, He has swallowed up all her palaces; He has destroyed her strongholds</a:t>
            </a:r>
            <a:r>
              <a:rPr lang="en" sz="2100" i="1" dirty="0">
                <a:solidFill>
                  <a:schemeClr val="dk1"/>
                </a:solidFill>
              </a:rPr>
              <a:t>, and has increased mourning and lamentation in the daughter of Judah.”</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u="sng" dirty="0">
                <a:solidFill>
                  <a:srgbClr val="FFFF00"/>
                </a:solidFill>
              </a:rPr>
              <a:t>Hos.13:9-11</a:t>
            </a:r>
            <a:r>
              <a:rPr lang="en" sz="2100" dirty="0">
                <a:solidFill>
                  <a:srgbClr val="FFFF00"/>
                </a:solidFill>
              </a:rPr>
              <a:t> </a:t>
            </a:r>
            <a:r>
              <a:rPr lang="en" sz="2100" i="1" dirty="0">
                <a:solidFill>
                  <a:schemeClr val="dk1"/>
                </a:solidFill>
              </a:rPr>
              <a:t>“</a:t>
            </a:r>
            <a:r>
              <a:rPr lang="en" sz="2100" i="1" u="sng" dirty="0">
                <a:solidFill>
                  <a:schemeClr val="dk1"/>
                </a:solidFill>
              </a:rPr>
              <a:t>O Israel, you are destroyed</a:t>
            </a:r>
            <a:r>
              <a:rPr lang="en" sz="2100" i="1" dirty="0">
                <a:solidFill>
                  <a:schemeClr val="dk1"/>
                </a:solidFill>
              </a:rPr>
              <a:t>, but your help is from Me.10 I will be your King; Where is any other, that he may save you in all your cities? And your judges to whom you said, ‘Give me a king and princes’? 11 </a:t>
            </a:r>
            <a:r>
              <a:rPr lang="en" sz="2100" i="1" u="sng" dirty="0">
                <a:solidFill>
                  <a:schemeClr val="dk1"/>
                </a:solidFill>
              </a:rPr>
              <a:t>I gave you a king in My anger, and took him away in My wrath</a:t>
            </a:r>
            <a:r>
              <a:rPr lang="en" sz="2100" i="1" dirty="0">
                <a:solidFill>
                  <a:schemeClr val="dk1"/>
                </a:solidFill>
              </a:rPr>
              <a:t>.”</a:t>
            </a:r>
            <a:endParaRPr sz="2100" i="1" dirty="0">
              <a:solidFill>
                <a:schemeClr val="dk1"/>
              </a:solidFill>
            </a:endParaRPr>
          </a:p>
          <a:p>
            <a:pPr marL="457200" lvl="0" indent="-361950" algn="l" rtl="0">
              <a:spcBef>
                <a:spcPts val="0"/>
              </a:spcBef>
              <a:spcAft>
                <a:spcPts val="0"/>
              </a:spcAft>
              <a:buClr>
                <a:srgbClr val="FFFF00"/>
              </a:buClr>
              <a:buSzPts val="2100"/>
              <a:buChar char="●"/>
            </a:pPr>
            <a:r>
              <a:rPr lang="en" sz="2100" u="sng" dirty="0">
                <a:solidFill>
                  <a:srgbClr val="FFFF00"/>
                </a:solidFill>
              </a:rPr>
              <a:t>Amos 9:8</a:t>
            </a:r>
            <a:r>
              <a:rPr lang="en" sz="2100" dirty="0">
                <a:solidFill>
                  <a:srgbClr val="FFFF00"/>
                </a:solidFill>
              </a:rPr>
              <a:t> </a:t>
            </a:r>
            <a:r>
              <a:rPr lang="en" sz="2100" i="1" dirty="0">
                <a:solidFill>
                  <a:schemeClr val="dk1"/>
                </a:solidFill>
              </a:rPr>
              <a:t>“Behold, the eyes of the Lord God are on </a:t>
            </a:r>
            <a:r>
              <a:rPr lang="en" sz="2100" i="1" u="sng" dirty="0">
                <a:solidFill>
                  <a:schemeClr val="dk1"/>
                </a:solidFill>
              </a:rPr>
              <a:t>the sinful kingdom, and I will destroy it from the face of the earth</a:t>
            </a:r>
            <a:r>
              <a:rPr lang="en" sz="2100" i="1" dirty="0">
                <a:solidFill>
                  <a:schemeClr val="dk1"/>
                </a:solidFill>
              </a:rPr>
              <a:t>; Yet </a:t>
            </a:r>
            <a:r>
              <a:rPr lang="en" sz="2100" i="1" u="sng" dirty="0">
                <a:solidFill>
                  <a:schemeClr val="dk1"/>
                </a:solidFill>
              </a:rPr>
              <a:t>I will not utterly destroy the house of Jacob</a:t>
            </a:r>
            <a:r>
              <a:rPr lang="en" sz="2100" i="1" dirty="0">
                <a:solidFill>
                  <a:schemeClr val="dk1"/>
                </a:solidFill>
              </a:rPr>
              <a:t>,” says the Lord.”</a:t>
            </a:r>
            <a:endParaRPr sz="2100" i="1" dirty="0">
              <a:solidFill>
                <a:schemeClr val="dk1"/>
              </a:solidFill>
            </a:endParaRPr>
          </a:p>
          <a:p>
            <a:pPr marL="457200" lvl="0" indent="-361950" algn="l" rtl="0">
              <a:spcBef>
                <a:spcPts val="0"/>
              </a:spcBef>
              <a:spcAft>
                <a:spcPts val="0"/>
              </a:spcAft>
              <a:buClr>
                <a:srgbClr val="00FFFF"/>
              </a:buClr>
              <a:buSzPts val="2100"/>
              <a:buChar char="●"/>
            </a:pPr>
            <a:r>
              <a:rPr lang="en" sz="2100" dirty="0">
                <a:solidFill>
                  <a:srgbClr val="00FFFF"/>
                </a:solidFill>
              </a:rPr>
              <a:t>God’s mercy permitted a small, faithful remnant to survive, and even to return to Palestine, but their land and their nation were lost to them.</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45475" y="0"/>
            <a:ext cx="9223500" cy="52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ARE THEY RIGHT HERE?</a:t>
            </a:r>
            <a:endParaRPr sz="5000" b="1">
              <a:solidFill>
                <a:srgbClr val="00FFFF"/>
              </a:solidFill>
            </a:endParaRPr>
          </a:p>
        </p:txBody>
      </p:sp>
      <p:sp>
        <p:nvSpPr>
          <p:cNvPr id="61" name="Google Shape;61;p14"/>
          <p:cNvSpPr txBox="1">
            <a:spLocks noGrp="1"/>
          </p:cNvSpPr>
          <p:nvPr>
            <p:ph type="subTitle" idx="1"/>
          </p:nvPr>
        </p:nvSpPr>
        <p:spPr>
          <a:xfrm>
            <a:off x="-45475" y="520500"/>
            <a:ext cx="9276900" cy="462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700" i="1">
              <a:solidFill>
                <a:schemeClr val="dk1"/>
              </a:solidFill>
            </a:endParaRPr>
          </a:p>
        </p:txBody>
      </p:sp>
      <p:pic>
        <p:nvPicPr>
          <p:cNvPr id="62" name="Google Shape;62;p14"/>
          <p:cNvPicPr preferRelativeResize="0"/>
          <p:nvPr/>
        </p:nvPicPr>
        <p:blipFill>
          <a:blip r:embed="rId3">
            <a:alphaModFix/>
          </a:blip>
          <a:stretch>
            <a:fillRect/>
          </a:stretch>
        </p:blipFill>
        <p:spPr>
          <a:xfrm>
            <a:off x="650125" y="520500"/>
            <a:ext cx="7859051" cy="4623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45475" y="0"/>
            <a:ext cx="9223500" cy="52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ASK THIS QUESTION?</a:t>
            </a:r>
            <a:endParaRPr sz="5000" b="1">
              <a:solidFill>
                <a:srgbClr val="00FFFF"/>
              </a:solidFill>
            </a:endParaRPr>
          </a:p>
        </p:txBody>
      </p:sp>
      <p:sp>
        <p:nvSpPr>
          <p:cNvPr id="68" name="Google Shape;68;p15"/>
          <p:cNvSpPr txBox="1">
            <a:spLocks noGrp="1"/>
          </p:cNvSpPr>
          <p:nvPr>
            <p:ph type="subTitle" idx="1"/>
          </p:nvPr>
        </p:nvSpPr>
        <p:spPr>
          <a:xfrm>
            <a:off x="-45475" y="404000"/>
            <a:ext cx="9276900" cy="47397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On October 7 of 2023, members of Hamas savagely assaulted and killed over 1000 Jews in the present-day nation of Israel. Israel then declared war on Hamas, and that war is still continuing.</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Every time Israel defends itself, there are defenders of theirs, often called “Zionists”, who will say that we need to support the Jews because “they are the people of God”, and also to help bring about supposed prophecies about the restoration of the physical throne of David and the reign of Christ in Jerusalem.</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I think it is time that we examined these beliefs from the word of God, so that we can use this opportunity to teach others.</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ctrTitle"/>
          </p:nvPr>
        </p:nvSpPr>
        <p:spPr>
          <a:xfrm>
            <a:off x="-45475" y="0"/>
            <a:ext cx="92235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OUTLINE</a:t>
            </a:r>
            <a:endParaRPr sz="5000" b="1">
              <a:solidFill>
                <a:srgbClr val="00FFFF"/>
              </a:solidFill>
            </a:endParaRPr>
          </a:p>
        </p:txBody>
      </p:sp>
      <p:sp>
        <p:nvSpPr>
          <p:cNvPr id="74" name="Google Shape;74;p16"/>
          <p:cNvSpPr txBox="1">
            <a:spLocks noGrp="1"/>
          </p:cNvSpPr>
          <p:nvPr>
            <p:ph type="subTitle" idx="1"/>
          </p:nvPr>
        </p:nvSpPr>
        <p:spPr>
          <a:xfrm>
            <a:off x="-45475" y="330425"/>
            <a:ext cx="9276900" cy="48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u="sng" dirty="0">
              <a:solidFill>
                <a:srgbClr val="FFFF00"/>
              </a:solidFill>
            </a:endParaRPr>
          </a:p>
          <a:p>
            <a:pPr marL="0" lvl="0" indent="0" algn="ctr" rtl="0">
              <a:spcBef>
                <a:spcPts val="0"/>
              </a:spcBef>
              <a:spcAft>
                <a:spcPts val="0"/>
              </a:spcAft>
              <a:buNone/>
            </a:pPr>
            <a:r>
              <a:rPr lang="en" u="sng" dirty="0">
                <a:solidFill>
                  <a:srgbClr val="FFFF00"/>
                </a:solidFill>
              </a:rPr>
              <a:t>PART ONE:</a:t>
            </a:r>
            <a:endParaRPr u="sng" dirty="0">
              <a:solidFill>
                <a:srgbClr val="FFFF00"/>
              </a:solidFill>
            </a:endParaRPr>
          </a:p>
          <a:p>
            <a:pPr marL="457200" lvl="0" indent="0" algn="l" rtl="0">
              <a:spcBef>
                <a:spcPts val="0"/>
              </a:spcBef>
              <a:spcAft>
                <a:spcPts val="0"/>
              </a:spcAft>
              <a:buNone/>
            </a:pPr>
            <a:r>
              <a:rPr lang="en" dirty="0">
                <a:solidFill>
                  <a:schemeClr val="dk1"/>
                </a:solidFill>
              </a:rPr>
              <a:t>                     What many today believe</a:t>
            </a:r>
            <a:endParaRPr dirty="0">
              <a:solidFill>
                <a:schemeClr val="dk1"/>
              </a:solidFill>
            </a:endParaRPr>
          </a:p>
          <a:p>
            <a:pPr marL="457200" lvl="0" indent="0" algn="l" rtl="0">
              <a:spcBef>
                <a:spcPts val="0"/>
              </a:spcBef>
              <a:spcAft>
                <a:spcPts val="0"/>
              </a:spcAft>
              <a:buNone/>
            </a:pPr>
            <a:r>
              <a:rPr lang="en" dirty="0">
                <a:solidFill>
                  <a:schemeClr val="dk1"/>
                </a:solidFill>
              </a:rPr>
              <a:t>                  Looking closer at the promises</a:t>
            </a:r>
            <a:endParaRPr dirty="0">
              <a:solidFill>
                <a:schemeClr val="dk1"/>
              </a:solidFill>
            </a:endParaRPr>
          </a:p>
          <a:p>
            <a:pPr marL="457200" lvl="0" indent="0" algn="l" rtl="0">
              <a:spcBef>
                <a:spcPts val="0"/>
              </a:spcBef>
              <a:spcAft>
                <a:spcPts val="0"/>
              </a:spcAft>
              <a:buNone/>
            </a:pPr>
            <a:r>
              <a:rPr lang="en" dirty="0">
                <a:solidFill>
                  <a:schemeClr val="dk1"/>
                </a:solidFill>
              </a:rPr>
              <a:t>                            Israel’s behavior</a:t>
            </a:r>
            <a:endParaRPr dirty="0">
              <a:solidFill>
                <a:schemeClr val="dk1"/>
              </a:solidFill>
            </a:endParaRPr>
          </a:p>
          <a:p>
            <a:pPr marL="457200" lvl="0" indent="0" algn="l" rtl="0">
              <a:spcBef>
                <a:spcPts val="0"/>
              </a:spcBef>
              <a:spcAft>
                <a:spcPts val="0"/>
              </a:spcAft>
              <a:buNone/>
            </a:pPr>
            <a:r>
              <a:rPr lang="en" dirty="0">
                <a:solidFill>
                  <a:schemeClr val="dk1"/>
                </a:solidFill>
              </a:rPr>
              <a:t>                             God’s decision</a:t>
            </a:r>
            <a:endParaRPr dirty="0">
              <a:solidFill>
                <a:srgbClr val="FFFF00"/>
              </a:solidFill>
            </a:endParaRPr>
          </a:p>
          <a:p>
            <a:pPr marL="0" lvl="0" indent="0" algn="ctr" rtl="0">
              <a:spcBef>
                <a:spcPts val="0"/>
              </a:spcBef>
              <a:spcAft>
                <a:spcPts val="0"/>
              </a:spcAft>
              <a:buNone/>
            </a:pPr>
            <a:r>
              <a:rPr lang="en" u="sng" dirty="0">
                <a:solidFill>
                  <a:srgbClr val="00FFFF"/>
                </a:solidFill>
              </a:rPr>
              <a:t>PART TWO:</a:t>
            </a:r>
            <a:endParaRPr u="sng" dirty="0">
              <a:solidFill>
                <a:srgbClr val="00FFFF"/>
              </a:solidFill>
            </a:endParaRPr>
          </a:p>
          <a:p>
            <a:pPr marL="0" lvl="0" indent="0" algn="ctr" rtl="0">
              <a:spcBef>
                <a:spcPts val="0"/>
              </a:spcBef>
              <a:spcAft>
                <a:spcPts val="0"/>
              </a:spcAft>
              <a:buNone/>
            </a:pPr>
            <a:r>
              <a:rPr lang="en" dirty="0">
                <a:solidFill>
                  <a:schemeClr val="dk1"/>
                </a:solidFill>
              </a:rPr>
              <a:t>Israel and their Messiah</a:t>
            </a:r>
            <a:endParaRPr dirty="0">
              <a:solidFill>
                <a:schemeClr val="dk1"/>
              </a:solidFill>
            </a:endParaRPr>
          </a:p>
          <a:p>
            <a:pPr marL="457200" lvl="0" indent="0" algn="l" rtl="0">
              <a:spcBef>
                <a:spcPts val="0"/>
              </a:spcBef>
              <a:spcAft>
                <a:spcPts val="0"/>
              </a:spcAft>
              <a:buNone/>
            </a:pPr>
            <a:r>
              <a:rPr lang="en" dirty="0">
                <a:solidFill>
                  <a:schemeClr val="dk1"/>
                </a:solidFill>
              </a:rPr>
              <a:t>                                The church</a:t>
            </a:r>
            <a:endParaRPr dirty="0">
              <a:solidFill>
                <a:schemeClr val="dk1"/>
              </a:solidFill>
            </a:endParaRPr>
          </a:p>
          <a:p>
            <a:pPr marL="457200" lvl="0" indent="0" algn="l" rtl="0">
              <a:spcBef>
                <a:spcPts val="0"/>
              </a:spcBef>
              <a:spcAft>
                <a:spcPts val="0"/>
              </a:spcAft>
              <a:buNone/>
            </a:pPr>
            <a:r>
              <a:rPr lang="en" dirty="0">
                <a:solidFill>
                  <a:schemeClr val="dk1"/>
                </a:solidFill>
              </a:rPr>
              <a:t>                          Who is Israel now?</a:t>
            </a:r>
            <a:endParaRPr dirty="0">
              <a:solidFill>
                <a:schemeClr val="dk1"/>
              </a:solidFill>
            </a:endParaRPr>
          </a:p>
          <a:p>
            <a:pPr marL="457200" lvl="0" indent="0" algn="l" rtl="0">
              <a:spcBef>
                <a:spcPts val="0"/>
              </a:spcBef>
              <a:spcAft>
                <a:spcPts val="0"/>
              </a:spcAft>
              <a:buNone/>
            </a:pPr>
            <a:r>
              <a:rPr lang="en" dirty="0">
                <a:solidFill>
                  <a:schemeClr val="dk1"/>
                </a:solidFill>
              </a:rPr>
              <a:t>                                The future             </a:t>
            </a: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ctrTitle"/>
          </p:nvPr>
        </p:nvSpPr>
        <p:spPr>
          <a:xfrm>
            <a:off x="-45475" y="0"/>
            <a:ext cx="9223500" cy="477600"/>
          </a:xfrm>
          <a:prstGeom prst="rect">
            <a:avLst/>
          </a:prstGeom>
        </p:spPr>
        <p:txBody>
          <a:bodyPr spcFirstLastPara="1" wrap="square" lIns="91425" tIns="91425" rIns="91425" bIns="91425" anchor="ctr" anchorCtr="0">
            <a:noAutofit/>
          </a:bodyPr>
          <a:lstStyle/>
          <a:p>
            <a:pPr marL="457200" lvl="0" indent="0" algn="ctr" rtl="0">
              <a:spcBef>
                <a:spcPts val="0"/>
              </a:spcBef>
              <a:spcAft>
                <a:spcPts val="0"/>
              </a:spcAft>
              <a:buNone/>
            </a:pPr>
            <a:r>
              <a:rPr lang="en" sz="5000" b="1">
                <a:solidFill>
                  <a:srgbClr val="00FFFF"/>
                </a:solidFill>
              </a:rPr>
              <a:t>WHAT MANY BELIEVE</a:t>
            </a:r>
            <a:endParaRPr sz="5000" b="1">
              <a:solidFill>
                <a:srgbClr val="00FFFF"/>
              </a:solidFill>
            </a:endParaRPr>
          </a:p>
        </p:txBody>
      </p:sp>
      <p:sp>
        <p:nvSpPr>
          <p:cNvPr id="80" name="Google Shape;80;p17"/>
          <p:cNvSpPr txBox="1">
            <a:spLocks noGrp="1"/>
          </p:cNvSpPr>
          <p:nvPr>
            <p:ph type="subTitle" idx="1"/>
          </p:nvPr>
        </p:nvSpPr>
        <p:spPr>
          <a:xfrm>
            <a:off x="-159200" y="330425"/>
            <a:ext cx="9390600" cy="48132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dirty="0">
                <a:solidFill>
                  <a:srgbClr val="FFFF00"/>
                </a:solidFill>
              </a:rPr>
              <a:t>God’s promises to Abraham and his descendants of receiving the promised land and a great nation are 1) Unconditional, and 2) Irrevocable.  </a:t>
            </a:r>
            <a:r>
              <a:rPr lang="en" sz="2400" u="sng" dirty="0">
                <a:solidFill>
                  <a:srgbClr val="FFFF00"/>
                </a:solidFill>
              </a:rPr>
              <a:t>Gen.13:15</a:t>
            </a:r>
            <a:r>
              <a:rPr lang="en" sz="2400" dirty="0">
                <a:solidFill>
                  <a:srgbClr val="FFFF00"/>
                </a:solidFill>
              </a:rPr>
              <a:t> </a:t>
            </a:r>
            <a:r>
              <a:rPr lang="en" sz="2400" i="1" dirty="0">
                <a:solidFill>
                  <a:schemeClr val="dk1"/>
                </a:solidFill>
              </a:rPr>
              <a:t>“for all the land which you see I give to you and your descendants </a:t>
            </a:r>
            <a:r>
              <a:rPr lang="en" sz="2400" i="1" u="sng" dirty="0">
                <a:solidFill>
                  <a:schemeClr val="dk1"/>
                </a:solidFill>
              </a:rPr>
              <a:t>forever</a:t>
            </a:r>
            <a:r>
              <a:rPr lang="en" sz="2400" i="1" dirty="0">
                <a:solidFill>
                  <a:schemeClr val="dk1"/>
                </a:solidFill>
              </a:rPr>
              <a:t>.”</a:t>
            </a:r>
            <a:endParaRPr sz="2400" i="1" dirty="0">
              <a:solidFill>
                <a:schemeClr val="dk1"/>
              </a:solidFill>
            </a:endParaRPr>
          </a:p>
          <a:p>
            <a:pPr marL="457200" lvl="0" indent="-381000" algn="l" rtl="0">
              <a:spcBef>
                <a:spcPts val="0"/>
              </a:spcBef>
              <a:spcAft>
                <a:spcPts val="0"/>
              </a:spcAft>
              <a:buClr>
                <a:srgbClr val="00FFFF"/>
              </a:buClr>
              <a:buSzPts val="2400"/>
              <a:buChar char="●"/>
            </a:pPr>
            <a:r>
              <a:rPr lang="en" sz="2400" dirty="0">
                <a:solidFill>
                  <a:srgbClr val="00FFFF"/>
                </a:solidFill>
              </a:rPr>
              <a:t>Descendants of Jacob, physical Jews, will always be the people of God and will always have His favor.  </a:t>
            </a:r>
            <a:r>
              <a:rPr lang="en" sz="2400" u="sng" dirty="0">
                <a:solidFill>
                  <a:srgbClr val="FFFF00"/>
                </a:solidFill>
              </a:rPr>
              <a:t>Rom.11:26</a:t>
            </a:r>
            <a:r>
              <a:rPr lang="en" sz="2400" dirty="0">
                <a:solidFill>
                  <a:srgbClr val="00FFFF"/>
                </a:solidFill>
              </a:rPr>
              <a:t> </a:t>
            </a:r>
            <a:r>
              <a:rPr lang="en" sz="2400" i="1" dirty="0">
                <a:solidFill>
                  <a:schemeClr val="dk1"/>
                </a:solidFill>
              </a:rPr>
              <a:t>“And so </a:t>
            </a:r>
            <a:r>
              <a:rPr lang="en" sz="2400" i="1" u="sng" dirty="0">
                <a:solidFill>
                  <a:schemeClr val="dk1"/>
                </a:solidFill>
              </a:rPr>
              <a:t>all Israel</a:t>
            </a:r>
            <a:r>
              <a:rPr lang="en" sz="2400" i="1" dirty="0">
                <a:solidFill>
                  <a:schemeClr val="dk1"/>
                </a:solidFill>
              </a:rPr>
              <a:t> will be saved…”</a:t>
            </a:r>
            <a:endParaRPr sz="2400" i="1" dirty="0">
              <a:solidFill>
                <a:schemeClr val="dk1"/>
              </a:solidFill>
            </a:endParaRPr>
          </a:p>
          <a:p>
            <a:pPr marL="457200" lvl="0" indent="-381000" algn="l" rtl="0">
              <a:spcBef>
                <a:spcPts val="0"/>
              </a:spcBef>
              <a:spcAft>
                <a:spcPts val="0"/>
              </a:spcAft>
              <a:buClr>
                <a:schemeClr val="dk1"/>
              </a:buClr>
              <a:buSzPts val="2400"/>
              <a:buChar char="●"/>
            </a:pPr>
            <a:r>
              <a:rPr lang="en" sz="2400" dirty="0">
                <a:solidFill>
                  <a:schemeClr val="dk1"/>
                </a:solidFill>
              </a:rPr>
              <a:t>Jesus came to establish a revitalized, world-dominating physical kingdom of Israel, like the glory days of King Solomon, but was prevented from doing so because His people rejected Him.</a:t>
            </a:r>
            <a:endParaRPr sz="2400" dirty="0">
              <a:solidFill>
                <a:schemeClr val="dk1"/>
              </a:solidFill>
            </a:endParaRPr>
          </a:p>
          <a:p>
            <a:pPr marL="457200" lvl="0" indent="-381000" algn="l" rtl="0">
              <a:spcBef>
                <a:spcPts val="0"/>
              </a:spcBef>
              <a:spcAft>
                <a:spcPts val="0"/>
              </a:spcAft>
              <a:buClr>
                <a:srgbClr val="FFFF00"/>
              </a:buClr>
              <a:buSzPts val="2400"/>
              <a:buChar char="●"/>
            </a:pPr>
            <a:r>
              <a:rPr lang="en" sz="2400" dirty="0">
                <a:solidFill>
                  <a:srgbClr val="FFFF00"/>
                </a:solidFill>
              </a:rPr>
              <a:t>The church is essentially “Plan B”, an afterthought and stop-gap measure by God until Jesus will reign for 1000 years in Jerusalem (a “millennium”), after He returns the second time.</a:t>
            </a:r>
            <a:endParaRPr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45475" y="0"/>
            <a:ext cx="9223500" cy="477600"/>
          </a:xfrm>
          <a:prstGeom prst="rect">
            <a:avLst/>
          </a:prstGeom>
        </p:spPr>
        <p:txBody>
          <a:bodyPr spcFirstLastPara="1" wrap="square" lIns="91425" tIns="91425" rIns="91425" bIns="91425" anchor="ctr" anchorCtr="0">
            <a:noAutofit/>
          </a:bodyPr>
          <a:lstStyle/>
          <a:p>
            <a:pPr marL="457200" lvl="0" indent="0" algn="ctr" rtl="0">
              <a:spcBef>
                <a:spcPts val="0"/>
              </a:spcBef>
              <a:spcAft>
                <a:spcPts val="0"/>
              </a:spcAft>
              <a:buNone/>
            </a:pPr>
            <a:r>
              <a:rPr lang="en" sz="5000" b="1">
                <a:solidFill>
                  <a:srgbClr val="00FFFF"/>
                </a:solidFill>
              </a:rPr>
              <a:t>THE PROMISES</a:t>
            </a:r>
            <a:endParaRPr sz="5000" b="1">
              <a:solidFill>
                <a:srgbClr val="00FFFF"/>
              </a:solidFill>
            </a:endParaRPr>
          </a:p>
        </p:txBody>
      </p:sp>
      <p:sp>
        <p:nvSpPr>
          <p:cNvPr id="86" name="Google Shape;86;p18"/>
          <p:cNvSpPr txBox="1">
            <a:spLocks noGrp="1"/>
          </p:cNvSpPr>
          <p:nvPr>
            <p:ph type="subTitle" idx="1"/>
          </p:nvPr>
        </p:nvSpPr>
        <p:spPr>
          <a:xfrm>
            <a:off x="-159200" y="330425"/>
            <a:ext cx="9223500" cy="4813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dirty="0">
                <a:solidFill>
                  <a:srgbClr val="FFFF00"/>
                </a:solidFill>
              </a:rPr>
              <a:t>Gen.12:1-3</a:t>
            </a:r>
            <a:r>
              <a:rPr lang="en" sz="2500" dirty="0">
                <a:solidFill>
                  <a:srgbClr val="FFFF00"/>
                </a:solidFill>
              </a:rPr>
              <a:t> </a:t>
            </a:r>
            <a:r>
              <a:rPr lang="en" sz="2500" i="1" dirty="0">
                <a:solidFill>
                  <a:schemeClr val="dk1"/>
                </a:solidFill>
              </a:rPr>
              <a:t>“Now the Lord had said to Abram: “Get out of your country, from your family and from your father’s house, to </a:t>
            </a:r>
            <a:r>
              <a:rPr lang="en" sz="2500" i="1" u="sng" dirty="0">
                <a:solidFill>
                  <a:schemeClr val="dk1"/>
                </a:solidFill>
              </a:rPr>
              <a:t>a land that I will show you</a:t>
            </a:r>
            <a:r>
              <a:rPr lang="en" sz="2500" i="1" dirty="0">
                <a:solidFill>
                  <a:schemeClr val="dk1"/>
                </a:solidFill>
              </a:rPr>
              <a:t>. 2 I will make you </a:t>
            </a:r>
            <a:r>
              <a:rPr lang="en" sz="2500" i="1" u="sng" dirty="0">
                <a:solidFill>
                  <a:schemeClr val="dk1"/>
                </a:solidFill>
              </a:rPr>
              <a:t>a great nation</a:t>
            </a:r>
            <a:r>
              <a:rPr lang="en" sz="2500" i="1" dirty="0">
                <a:solidFill>
                  <a:schemeClr val="dk1"/>
                </a:solidFill>
              </a:rPr>
              <a:t>; I will bless you and make your name great; and you shall be a blessing. 3 I will bless those who bless you, and I will curse him who curses you; and </a:t>
            </a:r>
            <a:r>
              <a:rPr lang="en" sz="2500" i="1" u="sng" dirty="0">
                <a:solidFill>
                  <a:schemeClr val="dk1"/>
                </a:solidFill>
              </a:rPr>
              <a:t>in you all the families of the earth shall be blessed</a:t>
            </a:r>
            <a:r>
              <a:rPr lang="en" sz="2500" i="1" dirty="0">
                <a:solidFill>
                  <a:schemeClr val="dk1"/>
                </a:solidFill>
              </a:rPr>
              <a:t>.”</a:t>
            </a:r>
            <a:endParaRPr sz="2500" i="1" dirty="0">
              <a:solidFill>
                <a:schemeClr val="dk1"/>
              </a:solidFill>
            </a:endParaRPr>
          </a:p>
          <a:p>
            <a:pPr marL="457200" lvl="0" indent="-387350" algn="l" rtl="0">
              <a:spcBef>
                <a:spcPts val="0"/>
              </a:spcBef>
              <a:spcAft>
                <a:spcPts val="0"/>
              </a:spcAft>
              <a:buClr>
                <a:srgbClr val="FFFF00"/>
              </a:buClr>
              <a:buSzPts val="2500"/>
              <a:buChar char="●"/>
            </a:pPr>
            <a:r>
              <a:rPr lang="en" sz="2500" dirty="0">
                <a:solidFill>
                  <a:srgbClr val="FFFF00"/>
                </a:solidFill>
              </a:rPr>
              <a:t>There are more than 3 promises here, but 3 are emphasized:</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Abraham’s descendants will receive a land.</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Abraham’s descendants will become a great nation.</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Because of Abraham’s descendants, every family on earth will be blessed!</a:t>
            </a:r>
            <a:endParaRPr sz="25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ctrTitle"/>
          </p:nvPr>
        </p:nvSpPr>
        <p:spPr>
          <a:xfrm>
            <a:off x="-45475" y="0"/>
            <a:ext cx="9223500" cy="477600"/>
          </a:xfrm>
          <a:prstGeom prst="rect">
            <a:avLst/>
          </a:prstGeom>
        </p:spPr>
        <p:txBody>
          <a:bodyPr spcFirstLastPara="1" wrap="square" lIns="91425" tIns="91425" rIns="91425" bIns="91425" anchor="ctr" anchorCtr="0">
            <a:noAutofit/>
          </a:bodyPr>
          <a:lstStyle/>
          <a:p>
            <a:pPr marL="457200" lvl="0" indent="0" algn="ctr" rtl="0">
              <a:spcBef>
                <a:spcPts val="0"/>
              </a:spcBef>
              <a:spcAft>
                <a:spcPts val="0"/>
              </a:spcAft>
              <a:buNone/>
            </a:pPr>
            <a:r>
              <a:rPr lang="en" sz="5000" b="1">
                <a:solidFill>
                  <a:srgbClr val="00FFFF"/>
                </a:solidFill>
              </a:rPr>
              <a:t>PROMISES FULFILLED!</a:t>
            </a:r>
            <a:endParaRPr sz="5000" b="1">
              <a:solidFill>
                <a:srgbClr val="00FFFF"/>
              </a:solidFill>
            </a:endParaRPr>
          </a:p>
        </p:txBody>
      </p:sp>
      <p:sp>
        <p:nvSpPr>
          <p:cNvPr id="92" name="Google Shape;92;p19"/>
          <p:cNvSpPr txBox="1">
            <a:spLocks noGrp="1"/>
          </p:cNvSpPr>
          <p:nvPr>
            <p:ph type="subTitle" idx="1"/>
          </p:nvPr>
        </p:nvSpPr>
        <p:spPr>
          <a:xfrm>
            <a:off x="-132425" y="330425"/>
            <a:ext cx="9363900" cy="48132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dirty="0">
                <a:solidFill>
                  <a:srgbClr val="FFFF00"/>
                </a:solidFill>
              </a:rPr>
              <a:t>Josh.21:43-45</a:t>
            </a:r>
            <a:r>
              <a:rPr lang="en" sz="2500" dirty="0">
                <a:solidFill>
                  <a:srgbClr val="FFFF00"/>
                </a:solidFill>
              </a:rPr>
              <a:t> </a:t>
            </a:r>
            <a:r>
              <a:rPr lang="en" sz="2500" i="1" dirty="0">
                <a:solidFill>
                  <a:schemeClr val="dk1"/>
                </a:solidFill>
              </a:rPr>
              <a:t>“So the Lord gave to Israel </a:t>
            </a:r>
            <a:r>
              <a:rPr lang="en" sz="2500" i="1" u="sng" dirty="0">
                <a:solidFill>
                  <a:schemeClr val="dk1"/>
                </a:solidFill>
              </a:rPr>
              <a:t>all the land of which He had sworn to give to their fathers</a:t>
            </a:r>
            <a:r>
              <a:rPr lang="en" sz="2500" i="1" dirty="0">
                <a:solidFill>
                  <a:schemeClr val="dk1"/>
                </a:solidFill>
              </a:rPr>
              <a:t>, and they took possession of it and dwelt in it. 44 The Lord gave them rest all around, </a:t>
            </a:r>
            <a:r>
              <a:rPr lang="en" sz="2500" i="1" u="sng" dirty="0">
                <a:solidFill>
                  <a:schemeClr val="dk1"/>
                </a:solidFill>
              </a:rPr>
              <a:t>according to all that He had sworn to their fathers</a:t>
            </a:r>
            <a:r>
              <a:rPr lang="en" sz="2500" i="1" dirty="0">
                <a:solidFill>
                  <a:schemeClr val="dk1"/>
                </a:solidFill>
              </a:rPr>
              <a:t>. And not a man of all their enemies stood against them; the Lord delivered all their enemies into their hand. 45 </a:t>
            </a:r>
            <a:r>
              <a:rPr lang="en" sz="2500" i="1" u="sng" dirty="0">
                <a:solidFill>
                  <a:schemeClr val="dk1"/>
                </a:solidFill>
              </a:rPr>
              <a:t>Not a word failed of any good thing which the Lord had spoken to the house of Israel. All came to pass</a:t>
            </a:r>
            <a:r>
              <a:rPr lang="en" sz="2500" i="1" dirty="0">
                <a:solidFill>
                  <a:schemeClr val="dk1"/>
                </a:solidFill>
              </a:rPr>
              <a:t>.”</a:t>
            </a:r>
            <a:endParaRPr sz="2500" i="1"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AND God begins to bless all nations through Israel…</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u="sng" dirty="0">
                <a:solidFill>
                  <a:srgbClr val="FFFF00"/>
                </a:solidFill>
              </a:rPr>
              <a:t>1Ki.4:34</a:t>
            </a:r>
            <a:r>
              <a:rPr lang="en" sz="2500" dirty="0">
                <a:solidFill>
                  <a:srgbClr val="FFFF00"/>
                </a:solidFill>
              </a:rPr>
              <a:t> </a:t>
            </a:r>
            <a:r>
              <a:rPr lang="en" sz="2500" i="1" dirty="0">
                <a:solidFill>
                  <a:schemeClr val="dk1"/>
                </a:solidFill>
              </a:rPr>
              <a:t>“And men </a:t>
            </a:r>
            <a:r>
              <a:rPr lang="en" sz="2500" i="1" u="sng" dirty="0">
                <a:solidFill>
                  <a:schemeClr val="dk1"/>
                </a:solidFill>
              </a:rPr>
              <a:t>of all nations, from all the kings of the earth</a:t>
            </a:r>
            <a:r>
              <a:rPr lang="en" sz="2500" i="1" dirty="0">
                <a:solidFill>
                  <a:schemeClr val="dk1"/>
                </a:solidFill>
              </a:rPr>
              <a:t> who had heard of his wisdom, came to hear the wisdom of Solomon.”</a:t>
            </a:r>
            <a:r>
              <a:rPr lang="en" sz="2500" dirty="0">
                <a:solidFill>
                  <a:srgbClr val="FFFF00"/>
                </a:solidFill>
              </a:rPr>
              <a:t>  </a:t>
            </a:r>
            <a:r>
              <a:rPr lang="en" sz="2500" dirty="0">
                <a:solidFill>
                  <a:srgbClr val="00FFFF"/>
                </a:solidFill>
              </a:rPr>
              <a:t>But this is just a </a:t>
            </a:r>
            <a:r>
              <a:rPr lang="en" sz="2500" u="sng" dirty="0">
                <a:solidFill>
                  <a:srgbClr val="00FFFF"/>
                </a:solidFill>
              </a:rPr>
              <a:t>fraction</a:t>
            </a:r>
            <a:r>
              <a:rPr lang="en" sz="2500" dirty="0">
                <a:solidFill>
                  <a:srgbClr val="00FFFF"/>
                </a:solidFill>
              </a:rPr>
              <a:t> of what is coming …</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ctrTitle"/>
          </p:nvPr>
        </p:nvSpPr>
        <p:spPr>
          <a:xfrm>
            <a:off x="-45475" y="0"/>
            <a:ext cx="9544500" cy="47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900" b="1">
                <a:solidFill>
                  <a:srgbClr val="00FFFF"/>
                </a:solidFill>
              </a:rPr>
              <a:t>    PERMANENT PROMISES?</a:t>
            </a:r>
            <a:endParaRPr sz="4900" b="1">
              <a:solidFill>
                <a:srgbClr val="00FFFF"/>
              </a:solidFill>
            </a:endParaRPr>
          </a:p>
        </p:txBody>
      </p:sp>
      <p:sp>
        <p:nvSpPr>
          <p:cNvPr id="98" name="Google Shape;98;p20"/>
          <p:cNvSpPr txBox="1">
            <a:spLocks noGrp="1"/>
          </p:cNvSpPr>
          <p:nvPr>
            <p:ph type="subTitle" idx="1"/>
          </p:nvPr>
        </p:nvSpPr>
        <p:spPr>
          <a:xfrm>
            <a:off x="-172575" y="330425"/>
            <a:ext cx="9404100" cy="48132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dirty="0">
                <a:solidFill>
                  <a:srgbClr val="FFFF00"/>
                </a:solidFill>
              </a:rPr>
              <a:t>Josh.23:15-16</a:t>
            </a:r>
            <a:r>
              <a:rPr lang="en" sz="2300" dirty="0">
                <a:solidFill>
                  <a:srgbClr val="FFFF00"/>
                </a:solidFill>
              </a:rPr>
              <a:t> </a:t>
            </a:r>
            <a:r>
              <a:rPr lang="en" sz="2300" i="1" dirty="0">
                <a:solidFill>
                  <a:schemeClr val="dk1"/>
                </a:solidFill>
              </a:rPr>
              <a:t>“Therefore it shall come to pass, that as all the good things have come upon you which the Lord your God promised you, so the Lord will bring upon you all harmful things, </a:t>
            </a:r>
            <a:r>
              <a:rPr lang="en" sz="2300" i="1" u="sng" dirty="0">
                <a:solidFill>
                  <a:schemeClr val="dk1"/>
                </a:solidFill>
              </a:rPr>
              <a:t>until He has destroyed you from this good land which the Lord your God has given you</a:t>
            </a:r>
            <a:r>
              <a:rPr lang="en" sz="2300" i="1" dirty="0">
                <a:solidFill>
                  <a:schemeClr val="dk1"/>
                </a:solidFill>
              </a:rPr>
              <a:t>. 16 When you have transgressed the covenant of the Lord your God, which He commanded you, and have gone and served other gods, and bowed down to them, then the anger of the Lord will burn against you, and you shall perish quickly from the good land which He has given you.”</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1 Kings 14:15</a:t>
            </a:r>
            <a:r>
              <a:rPr lang="en" sz="2300" i="1" dirty="0">
                <a:solidFill>
                  <a:srgbClr val="FFFF00"/>
                </a:solidFill>
              </a:rPr>
              <a:t> </a:t>
            </a:r>
            <a:r>
              <a:rPr lang="en" sz="2300" i="1" dirty="0">
                <a:solidFill>
                  <a:schemeClr val="dk1"/>
                </a:solidFill>
              </a:rPr>
              <a:t>“For the Lord will strike Israel, as a reed is shaken in the water. </a:t>
            </a:r>
            <a:r>
              <a:rPr lang="en" sz="2300" i="1" u="sng" dirty="0">
                <a:solidFill>
                  <a:schemeClr val="dk1"/>
                </a:solidFill>
              </a:rPr>
              <a:t>He will uproot Israel from this good land which He gave to their fathers</a:t>
            </a:r>
            <a:r>
              <a:rPr lang="en" sz="2300" i="1" dirty="0">
                <a:solidFill>
                  <a:schemeClr val="dk1"/>
                </a:solidFill>
              </a:rPr>
              <a:t>, and will scatter them beyond the River, because they have made their wooden images, provoking the Lord to anger.”</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ctrTitle"/>
          </p:nvPr>
        </p:nvSpPr>
        <p:spPr>
          <a:xfrm>
            <a:off x="-45475" y="0"/>
            <a:ext cx="9276900" cy="47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900" b="1">
                <a:solidFill>
                  <a:srgbClr val="00FFFF"/>
                </a:solidFill>
              </a:rPr>
              <a:t>    </a:t>
            </a:r>
            <a:r>
              <a:rPr lang="en" sz="5000" b="1">
                <a:solidFill>
                  <a:srgbClr val="00FFFF"/>
                </a:solidFill>
              </a:rPr>
              <a:t>MOSES WARNED THEM!</a:t>
            </a:r>
            <a:endParaRPr sz="5000" b="1">
              <a:solidFill>
                <a:srgbClr val="00FFFF"/>
              </a:solidFill>
            </a:endParaRPr>
          </a:p>
        </p:txBody>
      </p:sp>
      <p:sp>
        <p:nvSpPr>
          <p:cNvPr id="104" name="Google Shape;104;p21"/>
          <p:cNvSpPr txBox="1">
            <a:spLocks noGrp="1"/>
          </p:cNvSpPr>
          <p:nvPr>
            <p:ph type="subTitle" idx="1"/>
          </p:nvPr>
        </p:nvSpPr>
        <p:spPr>
          <a:xfrm>
            <a:off x="-172575" y="330425"/>
            <a:ext cx="9363900" cy="4813200"/>
          </a:xfrm>
          <a:prstGeom prst="rect">
            <a:avLst/>
          </a:prstGeom>
        </p:spPr>
        <p:txBody>
          <a:bodyPr spcFirstLastPara="1" wrap="square" lIns="91425" tIns="91425" rIns="91425" bIns="91425" anchor="t" anchorCtr="0">
            <a:noAutofit/>
          </a:bodyPr>
          <a:lstStyle/>
          <a:p>
            <a:pPr marL="457200" lvl="0" indent="-358775" algn="l" rtl="0">
              <a:spcBef>
                <a:spcPts val="0"/>
              </a:spcBef>
              <a:spcAft>
                <a:spcPts val="0"/>
              </a:spcAft>
              <a:buClr>
                <a:srgbClr val="FFFF00"/>
              </a:buClr>
              <a:buSzPts val="2050"/>
              <a:buChar char="●"/>
            </a:pPr>
            <a:r>
              <a:rPr lang="en" sz="2050" u="sng" dirty="0">
                <a:solidFill>
                  <a:srgbClr val="FFFF00"/>
                </a:solidFill>
              </a:rPr>
              <a:t>Deuteronomy 28:20-68</a:t>
            </a:r>
            <a:r>
              <a:rPr lang="en" sz="2050" dirty="0">
                <a:solidFill>
                  <a:srgbClr val="FFFF00"/>
                </a:solidFill>
              </a:rPr>
              <a:t>:</a:t>
            </a:r>
            <a:r>
              <a:rPr lang="en" sz="2050" dirty="0">
                <a:solidFill>
                  <a:schemeClr val="dk1"/>
                </a:solidFill>
              </a:rPr>
              <a:t> </a:t>
            </a:r>
            <a:r>
              <a:rPr lang="en" sz="2050" i="1" dirty="0">
                <a:solidFill>
                  <a:schemeClr val="dk1"/>
                </a:solidFill>
              </a:rPr>
              <a:t>“</a:t>
            </a:r>
            <a:r>
              <a:rPr lang="en" sz="2050" i="1" u="sng" dirty="0">
                <a:solidFill>
                  <a:schemeClr val="dk1"/>
                </a:solidFill>
              </a:rPr>
              <a:t>Until you are destroyed</a:t>
            </a:r>
            <a:r>
              <a:rPr lang="en" sz="2050" i="1" dirty="0">
                <a:solidFill>
                  <a:schemeClr val="dk1"/>
                </a:solidFill>
              </a:rPr>
              <a:t>”</a:t>
            </a:r>
            <a:r>
              <a:rPr lang="en" sz="2050" dirty="0">
                <a:solidFill>
                  <a:schemeClr val="dk1"/>
                </a:solidFill>
              </a:rPr>
              <a:t> </a:t>
            </a:r>
            <a:r>
              <a:rPr lang="en" sz="2050" dirty="0">
                <a:solidFill>
                  <a:srgbClr val="FFFF00"/>
                </a:solidFill>
              </a:rPr>
              <a:t>appears 6 times!</a:t>
            </a:r>
            <a:endParaRPr sz="2050" dirty="0">
              <a:solidFill>
                <a:srgbClr val="FFFF00"/>
              </a:solidFill>
            </a:endParaRPr>
          </a:p>
          <a:p>
            <a:pPr marL="457200" lvl="0" indent="-358775" algn="l" rtl="0">
              <a:spcBef>
                <a:spcPts val="0"/>
              </a:spcBef>
              <a:spcAft>
                <a:spcPts val="0"/>
              </a:spcAft>
              <a:buClr>
                <a:srgbClr val="00FFFF"/>
              </a:buClr>
              <a:buSzPts val="2050"/>
              <a:buChar char="●"/>
            </a:pPr>
            <a:r>
              <a:rPr lang="en" sz="2050" u="sng" dirty="0">
                <a:solidFill>
                  <a:srgbClr val="00FFFF"/>
                </a:solidFill>
              </a:rPr>
              <a:t>Excerpts</a:t>
            </a:r>
            <a:r>
              <a:rPr lang="en" sz="2050" dirty="0">
                <a:solidFill>
                  <a:srgbClr val="00FFFF"/>
                </a:solidFill>
              </a:rPr>
              <a:t> -</a:t>
            </a:r>
            <a:r>
              <a:rPr lang="en" sz="2050" dirty="0">
                <a:solidFill>
                  <a:schemeClr val="dk1"/>
                </a:solidFill>
              </a:rPr>
              <a:t> </a:t>
            </a:r>
            <a:r>
              <a:rPr lang="en" sz="2050" i="1" dirty="0">
                <a:solidFill>
                  <a:schemeClr val="dk1"/>
                </a:solidFill>
              </a:rPr>
              <a:t>“...until He has consumed you from the land which you are going to possess… you shall be only oppressed and plundered continually, and no one shall save you…A nation whom you have not known shall eat the fruit of your land and the produce of your labor, and you shall be only oppressed and crushed continually…The Lord will bring you and the king whom you set over you to a nation which neither you nor your fathers have known, and there you shall serve other gods - wood and stone…You shall beget sons and daughters, but they shall not be yours; for they shall go into captivity…You shall be left few in number, whereas you were as the stars of heaven in multitude, </a:t>
            </a:r>
            <a:r>
              <a:rPr lang="en" sz="2050" i="1" u="sng" dirty="0">
                <a:solidFill>
                  <a:schemeClr val="dk1"/>
                </a:solidFill>
              </a:rPr>
              <a:t>because you would not obey the voice of the Lord your God</a:t>
            </a:r>
            <a:r>
              <a:rPr lang="en" sz="2050" i="1" dirty="0">
                <a:solidFill>
                  <a:schemeClr val="dk1"/>
                </a:solidFill>
              </a:rPr>
              <a:t>.  And it shall be, that just as the Lord rejoiced over you to do you good and multiply you, so the Lord will rejoice over you to destroy you and bring you to nothing; and you shall be plucked from off the land which you go to possess…”</a:t>
            </a:r>
            <a:endParaRPr sz="205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2381</Words>
  <Application>Microsoft Office PowerPoint</Application>
  <PresentationFormat>On-screen Show (16:9)</PresentationFormat>
  <Paragraphs>59</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WHERE IS “ISRAEL”? PART 1</vt:lpstr>
      <vt:lpstr>ARE THEY RIGHT HERE?</vt:lpstr>
      <vt:lpstr>WHY ASK THIS QUESTION?</vt:lpstr>
      <vt:lpstr>OUTLINE</vt:lpstr>
      <vt:lpstr>WHAT MANY BELIEVE</vt:lpstr>
      <vt:lpstr>THE PROMISES</vt:lpstr>
      <vt:lpstr>PROMISES FULFILLED!</vt:lpstr>
      <vt:lpstr>    PERMANENT PROMISES?</vt:lpstr>
      <vt:lpstr>    MOSES WARNED THEM!</vt:lpstr>
      <vt:lpstr> “BUT GOD SAID FOREVER!”</vt:lpstr>
      <vt:lpstr>       ISRAEL’S BEHAVIOR</vt:lpstr>
      <vt:lpstr>     GOD KEEPS HIS WORD!</vt:lpstr>
      <vt:lpstr>THEIR LAND?  THEIR 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IS “ISRAEL”? PART 1</dc:title>
  <dc:creator>Eric Bridge</dc:creator>
  <cp:lastModifiedBy>Eric Bridge</cp:lastModifiedBy>
  <cp:revision>1</cp:revision>
  <dcterms:modified xsi:type="dcterms:W3CDTF">2023-12-10T03:52:50Z</dcterms:modified>
</cp:coreProperties>
</file>