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0556" autoAdjust="0"/>
  </p:normalViewPr>
  <p:slideViewPr>
    <p:cSldViewPr snapToGrid="0">
      <p:cViewPr varScale="1">
        <p:scale>
          <a:sx n="190" d="100"/>
          <a:sy n="190" d="100"/>
        </p:scale>
        <p:origin x="4584" y="15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2a931426d04_0_9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2a931426d04_0_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2a931426d04_0_9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2a931426d04_0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2a931426d04_0_10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2a931426d04_0_1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2a931426d04_0_1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2a931426d04_0_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2a931426d04_0_12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2a931426d04_0_1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2a931426d04_0_13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2a931426d04_0_1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2a931426d04_0_14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2a931426d04_0_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2a931426d04_0_14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2a931426d04_0_1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2a931426d04_0_15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2a931426d04_0_1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2a931426d04_0_4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2a931426d04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2a931426d04_0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2a931426d04_0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2a931426d04_0_5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2a931426d04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2a931426d04_0_6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2a931426d04_0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2a931426d04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2a931426d04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2a931426d04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2a931426d04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2a931426d04_0_8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2a931426d04_0_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2a931426d04_0_1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2a931426d04_0_1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52800" y="0"/>
            <a:ext cx="9265200" cy="591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a:solidFill>
                  <a:srgbClr val="00FFFF"/>
                </a:solidFill>
              </a:rPr>
              <a:t>Jesus IS the reason!</a:t>
            </a:r>
            <a:endParaRPr sz="6000" b="1">
              <a:solidFill>
                <a:srgbClr val="00FFFF"/>
              </a:solidFill>
            </a:endParaRPr>
          </a:p>
        </p:txBody>
      </p:sp>
      <p:sp>
        <p:nvSpPr>
          <p:cNvPr id="55" name="Google Shape;55;p13"/>
          <p:cNvSpPr txBox="1">
            <a:spLocks noGrp="1"/>
          </p:cNvSpPr>
          <p:nvPr>
            <p:ph type="subTitle" idx="1"/>
          </p:nvPr>
        </p:nvSpPr>
        <p:spPr>
          <a:xfrm>
            <a:off x="-100175" y="591600"/>
            <a:ext cx="9312600" cy="45519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dirty="0">
              <a:solidFill>
                <a:schemeClr val="dk1"/>
              </a:solidFill>
            </a:endParaRPr>
          </a:p>
        </p:txBody>
      </p:sp>
      <p:pic>
        <p:nvPicPr>
          <p:cNvPr id="56" name="Google Shape;56;p13"/>
          <p:cNvPicPr preferRelativeResize="0"/>
          <p:nvPr/>
        </p:nvPicPr>
        <p:blipFill>
          <a:blip r:embed="rId3">
            <a:alphaModFix/>
          </a:blip>
          <a:stretch>
            <a:fillRect/>
          </a:stretch>
        </p:blipFill>
        <p:spPr>
          <a:xfrm>
            <a:off x="2000250" y="628050"/>
            <a:ext cx="5143501" cy="4515451"/>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2"/>
          <p:cNvSpPr txBox="1">
            <a:spLocks noGrp="1"/>
          </p:cNvSpPr>
          <p:nvPr>
            <p:ph type="ctrTitle"/>
          </p:nvPr>
        </p:nvSpPr>
        <p:spPr>
          <a:xfrm>
            <a:off x="-52800" y="0"/>
            <a:ext cx="92652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  Jesus IS the reason …</a:t>
            </a:r>
            <a:endParaRPr sz="5000" b="1">
              <a:solidFill>
                <a:srgbClr val="00FFFF"/>
              </a:solidFill>
            </a:endParaRPr>
          </a:p>
        </p:txBody>
      </p:sp>
      <p:sp>
        <p:nvSpPr>
          <p:cNvPr id="112" name="Google Shape;112;p22"/>
          <p:cNvSpPr txBox="1">
            <a:spLocks noGrp="1"/>
          </p:cNvSpPr>
          <p:nvPr>
            <p:ph type="subTitle" idx="1"/>
          </p:nvPr>
        </p:nvSpPr>
        <p:spPr>
          <a:xfrm>
            <a:off x="-174600" y="4598025"/>
            <a:ext cx="9387000" cy="545400"/>
          </a:xfrm>
          <a:prstGeom prst="rect">
            <a:avLst/>
          </a:prstGeom>
        </p:spPr>
        <p:txBody>
          <a:bodyPr spcFirstLastPara="1" wrap="square" lIns="91425" tIns="91425" rIns="91425" bIns="91425" anchor="ctr" anchorCtr="0">
            <a:noAutofit/>
          </a:bodyPr>
          <a:lstStyle/>
          <a:p>
            <a:pPr marL="457200" lvl="0" indent="0" algn="l" rtl="0">
              <a:spcBef>
                <a:spcPts val="0"/>
              </a:spcBef>
              <a:spcAft>
                <a:spcPts val="0"/>
              </a:spcAft>
              <a:buNone/>
            </a:pPr>
            <a:r>
              <a:rPr lang="en" sz="5000" b="1">
                <a:solidFill>
                  <a:srgbClr val="00FFFF"/>
                </a:solidFill>
              </a:rPr>
              <a:t>      that I was REBORN!</a:t>
            </a:r>
            <a:endParaRPr sz="5000" b="1">
              <a:solidFill>
                <a:srgbClr val="00FFFF"/>
              </a:solidFill>
            </a:endParaRPr>
          </a:p>
        </p:txBody>
      </p:sp>
      <p:pic>
        <p:nvPicPr>
          <p:cNvPr id="113" name="Google Shape;113;p22"/>
          <p:cNvPicPr preferRelativeResize="0"/>
          <p:nvPr/>
        </p:nvPicPr>
        <p:blipFill>
          <a:blip r:embed="rId3">
            <a:alphaModFix/>
          </a:blip>
          <a:stretch>
            <a:fillRect/>
          </a:stretch>
        </p:blipFill>
        <p:spPr>
          <a:xfrm>
            <a:off x="2126425" y="541425"/>
            <a:ext cx="4439649" cy="4056599"/>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3"/>
          <p:cNvSpPr txBox="1">
            <a:spLocks noGrp="1"/>
          </p:cNvSpPr>
          <p:nvPr>
            <p:ph type="ctrTitle"/>
          </p:nvPr>
        </p:nvSpPr>
        <p:spPr>
          <a:xfrm>
            <a:off x="-154500" y="0"/>
            <a:ext cx="94614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Washed in Jesus’ blood</a:t>
            </a:r>
            <a:r>
              <a:rPr lang="en" sz="4800" b="1">
                <a:solidFill>
                  <a:srgbClr val="00FFFF"/>
                </a:solidFill>
              </a:rPr>
              <a:t> </a:t>
            </a:r>
            <a:endParaRPr sz="4800" b="1">
              <a:solidFill>
                <a:srgbClr val="00FFFF"/>
              </a:solidFill>
            </a:endParaRPr>
          </a:p>
        </p:txBody>
      </p:sp>
      <p:sp>
        <p:nvSpPr>
          <p:cNvPr id="119" name="Google Shape;119;p23"/>
          <p:cNvSpPr txBox="1">
            <a:spLocks noGrp="1"/>
          </p:cNvSpPr>
          <p:nvPr>
            <p:ph type="subTitle" idx="1"/>
          </p:nvPr>
        </p:nvSpPr>
        <p:spPr>
          <a:xfrm>
            <a:off x="-154300" y="368175"/>
            <a:ext cx="9366900" cy="47754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u="sng">
                <a:solidFill>
                  <a:srgbClr val="FFFF00"/>
                </a:solidFill>
              </a:rPr>
              <a:t>Rev.7:13-14</a:t>
            </a:r>
            <a:r>
              <a:rPr lang="en" sz="2200">
                <a:solidFill>
                  <a:srgbClr val="00FFFF"/>
                </a:solidFill>
              </a:rPr>
              <a:t> </a:t>
            </a:r>
            <a:r>
              <a:rPr lang="en" sz="2200" i="1">
                <a:solidFill>
                  <a:schemeClr val="dk1"/>
                </a:solidFill>
              </a:rPr>
              <a:t>“Then one of the elders answered, saying to me, “These who are clothed in the white robes, who are they, and where have they come from?” 14 I said to him, “My lord, you know.” And he said to me, “These are the ones who come out of the great tribulation, and </a:t>
            </a:r>
            <a:r>
              <a:rPr lang="en" sz="2200" i="1" u="sng">
                <a:solidFill>
                  <a:schemeClr val="dk1"/>
                </a:solidFill>
              </a:rPr>
              <a:t>they have washed their robes and made them white in the blood of the Lamb</a:t>
            </a:r>
            <a:r>
              <a:rPr lang="en" sz="2200" i="1">
                <a:solidFill>
                  <a:schemeClr val="dk1"/>
                </a:solidFill>
              </a:rPr>
              <a:t>.15 </a:t>
            </a:r>
            <a:r>
              <a:rPr lang="en" sz="2200" b="1" i="1" u="sng">
                <a:solidFill>
                  <a:srgbClr val="00FFFF"/>
                </a:solidFill>
              </a:rPr>
              <a:t>For this reason</a:t>
            </a:r>
            <a:r>
              <a:rPr lang="en" sz="2200" i="1">
                <a:solidFill>
                  <a:schemeClr val="dk1"/>
                </a:solidFill>
              </a:rPr>
              <a:t>, they are before the throne of God; and they serve Him day and night in His temple; and He who sits on the throne will spread His tabernacle over them.”</a:t>
            </a:r>
            <a:endParaRPr sz="2200" i="1">
              <a:solidFill>
                <a:schemeClr val="dk1"/>
              </a:solidFill>
            </a:endParaRPr>
          </a:p>
          <a:p>
            <a:pPr marL="457200" lvl="0" indent="-368300" algn="l" rtl="0">
              <a:spcBef>
                <a:spcPts val="0"/>
              </a:spcBef>
              <a:spcAft>
                <a:spcPts val="0"/>
              </a:spcAft>
              <a:buClr>
                <a:srgbClr val="FFFF00"/>
              </a:buClr>
              <a:buSzPts val="2200"/>
              <a:buChar char="●"/>
            </a:pPr>
            <a:r>
              <a:rPr lang="en" sz="2200" u="sng">
                <a:solidFill>
                  <a:srgbClr val="FFFF00"/>
                </a:solidFill>
              </a:rPr>
              <a:t>Jn.3:3-5</a:t>
            </a:r>
            <a:r>
              <a:rPr lang="en" sz="2200">
                <a:solidFill>
                  <a:srgbClr val="00FFFF"/>
                </a:solidFill>
              </a:rPr>
              <a:t> </a:t>
            </a:r>
            <a:r>
              <a:rPr lang="en" sz="2200" i="1">
                <a:solidFill>
                  <a:schemeClr val="dk1"/>
                </a:solidFill>
              </a:rPr>
              <a:t>“Jesus answered and said to him, “Truly, truly, I say to you, </a:t>
            </a:r>
            <a:r>
              <a:rPr lang="en" sz="2200" i="1" u="sng">
                <a:solidFill>
                  <a:schemeClr val="dk1"/>
                </a:solidFill>
              </a:rPr>
              <a:t>unless one is born again he cannot see the kingdom of God</a:t>
            </a:r>
            <a:r>
              <a:rPr lang="en" sz="2200" i="1">
                <a:solidFill>
                  <a:schemeClr val="dk1"/>
                </a:solidFill>
              </a:rPr>
              <a:t>.” 4 Nicodemus said to Him, “How can a man be born when he is old? He cannot enter a second time into his mother’s womb and be born, can he?” 5 Jesus answered, “Truly, truly, I say to you, </a:t>
            </a:r>
            <a:r>
              <a:rPr lang="en" sz="2200" i="1" u="sng">
                <a:solidFill>
                  <a:schemeClr val="dk1"/>
                </a:solidFill>
              </a:rPr>
              <a:t>unless one is born of water and the Spirit he cannot enter into the kingdom of God</a:t>
            </a:r>
            <a:r>
              <a:rPr lang="en" sz="2200" i="1">
                <a:solidFill>
                  <a:schemeClr val="dk1"/>
                </a:solidFill>
              </a:rPr>
              <a:t>.”</a:t>
            </a:r>
            <a:endParaRPr sz="2200" i="1">
              <a:solidFill>
                <a:schemeClr val="dk1"/>
              </a:solidFill>
            </a:endParaRPr>
          </a:p>
          <a:p>
            <a:pPr marL="0" lvl="0" indent="0" algn="l" rtl="0">
              <a:spcBef>
                <a:spcPts val="0"/>
              </a:spcBef>
              <a:spcAft>
                <a:spcPts val="0"/>
              </a:spcAft>
              <a:buNone/>
            </a:pPr>
            <a:endParaRPr sz="2300" b="1">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4"/>
          <p:cNvSpPr txBox="1">
            <a:spLocks noGrp="1"/>
          </p:cNvSpPr>
          <p:nvPr>
            <p:ph type="ctrTitle"/>
          </p:nvPr>
        </p:nvSpPr>
        <p:spPr>
          <a:xfrm>
            <a:off x="-154500" y="0"/>
            <a:ext cx="94614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His will - His word - said so</a:t>
            </a:r>
            <a:endParaRPr sz="4800" b="1">
              <a:solidFill>
                <a:srgbClr val="00FFFF"/>
              </a:solidFill>
            </a:endParaRPr>
          </a:p>
        </p:txBody>
      </p:sp>
      <p:sp>
        <p:nvSpPr>
          <p:cNvPr id="125" name="Google Shape;125;p24"/>
          <p:cNvSpPr txBox="1">
            <a:spLocks noGrp="1"/>
          </p:cNvSpPr>
          <p:nvPr>
            <p:ph type="subTitle" idx="1"/>
          </p:nvPr>
        </p:nvSpPr>
        <p:spPr>
          <a:xfrm>
            <a:off x="-154300" y="368175"/>
            <a:ext cx="9366900" cy="47754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100" u="sng">
                <a:solidFill>
                  <a:srgbClr val="FFFF00"/>
                </a:solidFill>
              </a:rPr>
              <a:t>Jn.1:12-13</a:t>
            </a:r>
            <a:r>
              <a:rPr lang="en" sz="2100">
                <a:solidFill>
                  <a:srgbClr val="FFFF00"/>
                </a:solidFill>
              </a:rPr>
              <a:t> </a:t>
            </a:r>
            <a:r>
              <a:rPr lang="en" sz="2100" i="1">
                <a:solidFill>
                  <a:schemeClr val="dk1"/>
                </a:solidFill>
              </a:rPr>
              <a:t>“But as many as received Him, to them He gave the right to become children of God, even to those who believe in His name, 13 who were born, not of blood nor of the will of the flesh </a:t>
            </a:r>
            <a:r>
              <a:rPr lang="en" sz="2100" i="1" u="sng">
                <a:solidFill>
                  <a:schemeClr val="dk1"/>
                </a:solidFill>
              </a:rPr>
              <a:t>nor of the will of man, but of God</a:t>
            </a:r>
            <a:r>
              <a:rPr lang="en" sz="2100" i="1">
                <a:solidFill>
                  <a:schemeClr val="dk1"/>
                </a:solidFill>
              </a:rPr>
              <a:t>.”</a:t>
            </a:r>
            <a:endParaRPr sz="2100" i="1">
              <a:solidFill>
                <a:schemeClr val="dk1"/>
              </a:solidFill>
            </a:endParaRPr>
          </a:p>
          <a:p>
            <a:pPr marL="457200" lvl="0" indent="-361950" algn="l" rtl="0">
              <a:spcBef>
                <a:spcPts val="0"/>
              </a:spcBef>
              <a:spcAft>
                <a:spcPts val="0"/>
              </a:spcAft>
              <a:buClr>
                <a:srgbClr val="FFFF00"/>
              </a:buClr>
              <a:buSzPts val="2100"/>
              <a:buChar char="●"/>
            </a:pPr>
            <a:r>
              <a:rPr lang="en" sz="2100" u="sng">
                <a:solidFill>
                  <a:srgbClr val="FFFF00"/>
                </a:solidFill>
              </a:rPr>
              <a:t>1 Pet.1:3</a:t>
            </a:r>
            <a:r>
              <a:rPr lang="en" sz="2100">
                <a:solidFill>
                  <a:srgbClr val="FFFF00"/>
                </a:solidFill>
              </a:rPr>
              <a:t> </a:t>
            </a:r>
            <a:r>
              <a:rPr lang="en" sz="2100" i="1">
                <a:solidFill>
                  <a:schemeClr val="dk1"/>
                </a:solidFill>
              </a:rPr>
              <a:t>“Blessed be the God and Father of our Lord Jesus Christ, who according to His great mercy has caused us to be </a:t>
            </a:r>
            <a:r>
              <a:rPr lang="en" sz="2100" i="1" u="sng">
                <a:solidFill>
                  <a:schemeClr val="dk1"/>
                </a:solidFill>
              </a:rPr>
              <a:t>born again to a living hope through the resurrection of Jesus Christ from the dead</a:t>
            </a:r>
            <a:r>
              <a:rPr lang="en" sz="2100" i="1">
                <a:solidFill>
                  <a:schemeClr val="dk1"/>
                </a:solidFill>
              </a:rPr>
              <a:t>,”</a:t>
            </a:r>
            <a:endParaRPr sz="2100" i="1">
              <a:solidFill>
                <a:schemeClr val="dk1"/>
              </a:solidFill>
            </a:endParaRPr>
          </a:p>
          <a:p>
            <a:pPr marL="457200" lvl="0" indent="-361950" algn="l" rtl="0">
              <a:spcBef>
                <a:spcPts val="0"/>
              </a:spcBef>
              <a:spcAft>
                <a:spcPts val="0"/>
              </a:spcAft>
              <a:buClr>
                <a:srgbClr val="FFFF00"/>
              </a:buClr>
              <a:buSzPts val="2100"/>
              <a:buChar char="●"/>
            </a:pPr>
            <a:r>
              <a:rPr lang="en" sz="2100" u="sng">
                <a:solidFill>
                  <a:srgbClr val="FFFF00"/>
                </a:solidFill>
              </a:rPr>
              <a:t>1 Pet.1:23</a:t>
            </a:r>
            <a:r>
              <a:rPr lang="en" sz="2100">
                <a:solidFill>
                  <a:srgbClr val="FFFF00"/>
                </a:solidFill>
              </a:rPr>
              <a:t> </a:t>
            </a:r>
            <a:r>
              <a:rPr lang="en" sz="2100" i="1">
                <a:solidFill>
                  <a:schemeClr val="dk1"/>
                </a:solidFill>
              </a:rPr>
              <a:t>“for </a:t>
            </a:r>
            <a:r>
              <a:rPr lang="en" sz="2100" i="1" u="sng">
                <a:solidFill>
                  <a:schemeClr val="dk1"/>
                </a:solidFill>
              </a:rPr>
              <a:t>you have been born again</a:t>
            </a:r>
            <a:r>
              <a:rPr lang="en" sz="2100" i="1">
                <a:solidFill>
                  <a:schemeClr val="dk1"/>
                </a:solidFill>
              </a:rPr>
              <a:t> not of seed which is perishable but imperishable, that is, </a:t>
            </a:r>
            <a:r>
              <a:rPr lang="en" sz="2100" i="1" u="sng">
                <a:solidFill>
                  <a:schemeClr val="dk1"/>
                </a:solidFill>
              </a:rPr>
              <a:t>through the living and enduring word of God</a:t>
            </a:r>
            <a:r>
              <a:rPr lang="en" sz="2100" i="1">
                <a:solidFill>
                  <a:schemeClr val="dk1"/>
                </a:solidFill>
              </a:rPr>
              <a:t>.”</a:t>
            </a:r>
            <a:endParaRPr sz="2100" i="1">
              <a:solidFill>
                <a:schemeClr val="dk1"/>
              </a:solidFill>
            </a:endParaRPr>
          </a:p>
          <a:p>
            <a:pPr marL="457200" lvl="0" indent="-361950" algn="l" rtl="0">
              <a:spcBef>
                <a:spcPts val="0"/>
              </a:spcBef>
              <a:spcAft>
                <a:spcPts val="0"/>
              </a:spcAft>
              <a:buClr>
                <a:srgbClr val="00FFFF"/>
              </a:buClr>
              <a:buSzPts val="2100"/>
              <a:buChar char="●"/>
            </a:pPr>
            <a:r>
              <a:rPr lang="en" sz="2100">
                <a:solidFill>
                  <a:srgbClr val="00FFFF"/>
                </a:solidFill>
              </a:rPr>
              <a:t>Why did the very Son of God suffer so much for me, and you?</a:t>
            </a:r>
            <a:endParaRPr sz="2100">
              <a:solidFill>
                <a:srgbClr val="00FFFF"/>
              </a:solidFill>
            </a:endParaRPr>
          </a:p>
          <a:p>
            <a:pPr marL="457200" lvl="0" indent="-361950" algn="l" rtl="0">
              <a:spcBef>
                <a:spcPts val="0"/>
              </a:spcBef>
              <a:spcAft>
                <a:spcPts val="0"/>
              </a:spcAft>
              <a:buClr>
                <a:srgbClr val="FFFF00"/>
              </a:buClr>
              <a:buSzPts val="2100"/>
              <a:buChar char="●"/>
            </a:pPr>
            <a:r>
              <a:rPr lang="en" sz="2100" u="sng">
                <a:solidFill>
                  <a:srgbClr val="FFFF00"/>
                </a:solidFill>
              </a:rPr>
              <a:t>Jn.16:21</a:t>
            </a:r>
            <a:r>
              <a:rPr lang="en" sz="2100">
                <a:solidFill>
                  <a:srgbClr val="FFFF00"/>
                </a:solidFill>
              </a:rPr>
              <a:t> </a:t>
            </a:r>
            <a:r>
              <a:rPr lang="en" sz="2100" i="1">
                <a:solidFill>
                  <a:schemeClr val="dk1"/>
                </a:solidFill>
              </a:rPr>
              <a:t>“Whenever a woman is in labor she has pain, because her hour has come; but when she gives birth to the child, she no longer remembers the anguish </a:t>
            </a:r>
            <a:r>
              <a:rPr lang="en" sz="2100" i="1" u="sng">
                <a:solidFill>
                  <a:schemeClr val="dk1"/>
                </a:solidFill>
              </a:rPr>
              <a:t>because of the joy that a child has been born into the world</a:t>
            </a:r>
            <a:r>
              <a:rPr lang="en" sz="2100" i="1">
                <a:solidFill>
                  <a:schemeClr val="dk1"/>
                </a:solidFill>
              </a:rPr>
              <a:t>.”  </a:t>
            </a:r>
            <a:r>
              <a:rPr lang="en" sz="2100">
                <a:solidFill>
                  <a:srgbClr val="00FFFF"/>
                </a:solidFill>
              </a:rPr>
              <a:t>Jesus’ “labor pains” for me to be born were for His later joy!</a:t>
            </a:r>
            <a:endParaRPr sz="21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5"/>
          <p:cNvSpPr txBox="1">
            <a:spLocks noGrp="1"/>
          </p:cNvSpPr>
          <p:nvPr>
            <p:ph type="ctrTitle"/>
          </p:nvPr>
        </p:nvSpPr>
        <p:spPr>
          <a:xfrm>
            <a:off x="-52800" y="0"/>
            <a:ext cx="92652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 Jesus IS the reason …</a:t>
            </a:r>
            <a:endParaRPr sz="5000" b="1">
              <a:solidFill>
                <a:srgbClr val="00FFFF"/>
              </a:solidFill>
            </a:endParaRPr>
          </a:p>
        </p:txBody>
      </p:sp>
      <p:sp>
        <p:nvSpPr>
          <p:cNvPr id="131" name="Google Shape;131;p25"/>
          <p:cNvSpPr txBox="1">
            <a:spLocks noGrp="1"/>
          </p:cNvSpPr>
          <p:nvPr>
            <p:ph type="subTitle" idx="1"/>
          </p:nvPr>
        </p:nvSpPr>
        <p:spPr>
          <a:xfrm>
            <a:off x="-174600" y="4469425"/>
            <a:ext cx="9387000" cy="744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5000" b="1">
                <a:solidFill>
                  <a:srgbClr val="00FFFF"/>
                </a:solidFill>
              </a:rPr>
              <a:t>   that I will be raised in glory!</a:t>
            </a:r>
            <a:endParaRPr sz="5000" b="1">
              <a:solidFill>
                <a:srgbClr val="00FFFF"/>
              </a:solidFill>
            </a:endParaRPr>
          </a:p>
        </p:txBody>
      </p:sp>
      <p:pic>
        <p:nvPicPr>
          <p:cNvPr id="132" name="Google Shape;132;p25"/>
          <p:cNvPicPr preferRelativeResize="0"/>
          <p:nvPr/>
        </p:nvPicPr>
        <p:blipFill>
          <a:blip r:embed="rId3">
            <a:alphaModFix/>
          </a:blip>
          <a:stretch>
            <a:fillRect/>
          </a:stretch>
        </p:blipFill>
        <p:spPr>
          <a:xfrm>
            <a:off x="2153500" y="496800"/>
            <a:ext cx="4453174" cy="3959124"/>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6"/>
          <p:cNvSpPr txBox="1">
            <a:spLocks noGrp="1"/>
          </p:cNvSpPr>
          <p:nvPr>
            <p:ph type="ctrTitle"/>
          </p:nvPr>
        </p:nvSpPr>
        <p:spPr>
          <a:xfrm>
            <a:off x="-154500" y="0"/>
            <a:ext cx="94614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Because HE was raised first!</a:t>
            </a:r>
            <a:endParaRPr sz="5000" b="1">
              <a:solidFill>
                <a:srgbClr val="00FFFF"/>
              </a:solidFill>
            </a:endParaRPr>
          </a:p>
        </p:txBody>
      </p:sp>
      <p:sp>
        <p:nvSpPr>
          <p:cNvPr id="138" name="Google Shape;138;p26"/>
          <p:cNvSpPr txBox="1">
            <a:spLocks noGrp="1"/>
          </p:cNvSpPr>
          <p:nvPr>
            <p:ph type="subTitle" idx="1"/>
          </p:nvPr>
        </p:nvSpPr>
        <p:spPr>
          <a:xfrm>
            <a:off x="-154300" y="368175"/>
            <a:ext cx="9366900" cy="47754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u="sng">
                <a:solidFill>
                  <a:srgbClr val="FFFF00"/>
                </a:solidFill>
              </a:rPr>
              <a:t>Heb.9:14-15</a:t>
            </a:r>
            <a:r>
              <a:rPr lang="en" sz="2300">
                <a:solidFill>
                  <a:srgbClr val="00FFFF"/>
                </a:solidFill>
              </a:rPr>
              <a:t> </a:t>
            </a:r>
            <a:r>
              <a:rPr lang="en" sz="2300" i="1">
                <a:solidFill>
                  <a:schemeClr val="dk1"/>
                </a:solidFill>
              </a:rPr>
              <a:t>“how much more will the blood of Christ, who through the eternal Spirit offered Himself without blemish to God, cleanse your conscience from dead works to serve the living God? 15</a:t>
            </a:r>
            <a:r>
              <a:rPr lang="en" sz="2300">
                <a:solidFill>
                  <a:srgbClr val="00FFFF"/>
                </a:solidFill>
              </a:rPr>
              <a:t> </a:t>
            </a:r>
            <a:r>
              <a:rPr lang="en" sz="2300" b="1" i="1" u="sng">
                <a:solidFill>
                  <a:srgbClr val="00FFFF"/>
                </a:solidFill>
              </a:rPr>
              <a:t>For this reason</a:t>
            </a:r>
            <a:r>
              <a:rPr lang="en" sz="2300">
                <a:solidFill>
                  <a:srgbClr val="00FFFF"/>
                </a:solidFill>
              </a:rPr>
              <a:t> </a:t>
            </a:r>
            <a:r>
              <a:rPr lang="en" sz="2300" i="1">
                <a:solidFill>
                  <a:schemeClr val="dk1"/>
                </a:solidFill>
              </a:rPr>
              <a:t>He is the mediator of a new covenant, so that, since a death has taken place for the redemption of the transgressions that were committed under the first covenant, </a:t>
            </a:r>
            <a:r>
              <a:rPr lang="en" sz="2300" i="1" u="sng">
                <a:solidFill>
                  <a:schemeClr val="dk1"/>
                </a:solidFill>
              </a:rPr>
              <a:t>those who have been called may receive the promise of the eternal inheritance</a:t>
            </a:r>
            <a:r>
              <a:rPr lang="en" sz="2300" i="1">
                <a:solidFill>
                  <a:schemeClr val="dk1"/>
                </a:solidFill>
              </a:rPr>
              <a:t>.”</a:t>
            </a:r>
            <a:endParaRPr sz="2300" i="1">
              <a:solidFill>
                <a:schemeClr val="dk1"/>
              </a:solidFill>
            </a:endParaRPr>
          </a:p>
          <a:p>
            <a:pPr marL="457200" lvl="0" indent="-374650" algn="l" rtl="0">
              <a:spcBef>
                <a:spcPts val="0"/>
              </a:spcBef>
              <a:spcAft>
                <a:spcPts val="0"/>
              </a:spcAft>
              <a:buClr>
                <a:srgbClr val="FFFF00"/>
              </a:buClr>
              <a:buSzPts val="2300"/>
              <a:buChar char="●"/>
            </a:pPr>
            <a:r>
              <a:rPr lang="en" sz="2300" u="sng">
                <a:solidFill>
                  <a:srgbClr val="FFFF00"/>
                </a:solidFill>
              </a:rPr>
              <a:t>1 Cor.6:14</a:t>
            </a:r>
            <a:r>
              <a:rPr lang="en" sz="2300" i="1">
                <a:solidFill>
                  <a:schemeClr val="dk1"/>
                </a:solidFill>
              </a:rPr>
              <a:t> “Now </a:t>
            </a:r>
            <a:r>
              <a:rPr lang="en" sz="2300" i="1" u="sng">
                <a:solidFill>
                  <a:schemeClr val="dk1"/>
                </a:solidFill>
              </a:rPr>
              <a:t>God has not only raised the Lord, but will also raise us up through His power</a:t>
            </a:r>
            <a:r>
              <a:rPr lang="en" sz="2300" i="1">
                <a:solidFill>
                  <a:schemeClr val="dk1"/>
                </a:solidFill>
              </a:rPr>
              <a:t>.”</a:t>
            </a:r>
            <a:endParaRPr sz="2300" i="1">
              <a:solidFill>
                <a:schemeClr val="dk1"/>
              </a:solidFill>
            </a:endParaRPr>
          </a:p>
          <a:p>
            <a:pPr marL="457200" lvl="0" indent="-374650" algn="l" rtl="0">
              <a:spcBef>
                <a:spcPts val="0"/>
              </a:spcBef>
              <a:spcAft>
                <a:spcPts val="0"/>
              </a:spcAft>
              <a:buClr>
                <a:srgbClr val="FFFF00"/>
              </a:buClr>
              <a:buSzPts val="2300"/>
              <a:buChar char="●"/>
            </a:pPr>
            <a:r>
              <a:rPr lang="en" sz="2300" u="sng">
                <a:solidFill>
                  <a:srgbClr val="FFFF00"/>
                </a:solidFill>
              </a:rPr>
              <a:t>Phil.3:10-11</a:t>
            </a:r>
            <a:r>
              <a:rPr lang="en" sz="2300" i="1">
                <a:solidFill>
                  <a:schemeClr val="dk1"/>
                </a:solidFill>
              </a:rPr>
              <a:t> “that I may know Him and </a:t>
            </a:r>
            <a:r>
              <a:rPr lang="en" sz="2300" i="1" u="sng">
                <a:solidFill>
                  <a:schemeClr val="dk1"/>
                </a:solidFill>
              </a:rPr>
              <a:t>the power of His resurrection</a:t>
            </a:r>
            <a:r>
              <a:rPr lang="en" sz="2300" i="1">
                <a:solidFill>
                  <a:schemeClr val="dk1"/>
                </a:solidFill>
              </a:rPr>
              <a:t> and the fellowship of His sufferings, being conformed to His death; 11 in order </a:t>
            </a:r>
            <a:r>
              <a:rPr lang="en" sz="2300" i="1" u="sng">
                <a:solidFill>
                  <a:schemeClr val="dk1"/>
                </a:solidFill>
              </a:rPr>
              <a:t>that I may attain to the resurrection from the dead</a:t>
            </a:r>
            <a:r>
              <a:rPr lang="en" sz="2300" i="1">
                <a:solidFill>
                  <a:schemeClr val="dk1"/>
                </a:solidFill>
              </a:rPr>
              <a:t>.”</a:t>
            </a:r>
            <a:endParaRPr sz="23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7"/>
          <p:cNvSpPr txBox="1">
            <a:spLocks noGrp="1"/>
          </p:cNvSpPr>
          <p:nvPr>
            <p:ph type="ctrTitle"/>
          </p:nvPr>
        </p:nvSpPr>
        <p:spPr>
          <a:xfrm>
            <a:off x="-154500" y="0"/>
            <a:ext cx="94614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This IS the “good news”!</a:t>
            </a:r>
            <a:endParaRPr sz="5000" b="1">
              <a:solidFill>
                <a:srgbClr val="00FFFF"/>
              </a:solidFill>
            </a:endParaRPr>
          </a:p>
        </p:txBody>
      </p:sp>
      <p:sp>
        <p:nvSpPr>
          <p:cNvPr id="144" name="Google Shape;144;p27"/>
          <p:cNvSpPr txBox="1">
            <a:spLocks noGrp="1"/>
          </p:cNvSpPr>
          <p:nvPr>
            <p:ph type="subTitle" idx="1"/>
          </p:nvPr>
        </p:nvSpPr>
        <p:spPr>
          <a:xfrm>
            <a:off x="-154300" y="530600"/>
            <a:ext cx="9366900" cy="46128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u="sng">
                <a:solidFill>
                  <a:srgbClr val="FFFF00"/>
                </a:solidFill>
              </a:rPr>
              <a:t>Jn.11:25</a:t>
            </a:r>
            <a:r>
              <a:rPr lang="en" sz="2200">
                <a:solidFill>
                  <a:srgbClr val="FFFF00"/>
                </a:solidFill>
              </a:rPr>
              <a:t> </a:t>
            </a:r>
            <a:r>
              <a:rPr lang="en" sz="2200" i="1">
                <a:solidFill>
                  <a:schemeClr val="dk1"/>
                </a:solidFill>
              </a:rPr>
              <a:t>“Jesus said to her, “</a:t>
            </a:r>
            <a:r>
              <a:rPr lang="en" sz="2200" i="1" u="sng">
                <a:solidFill>
                  <a:schemeClr val="dk1"/>
                </a:solidFill>
              </a:rPr>
              <a:t>I am the resurrection and the life</a:t>
            </a:r>
            <a:r>
              <a:rPr lang="en" sz="2200" i="1">
                <a:solidFill>
                  <a:schemeClr val="dk1"/>
                </a:solidFill>
              </a:rPr>
              <a:t>; he who believes in Me will live even if he dies,”</a:t>
            </a:r>
            <a:endParaRPr sz="2200" i="1">
              <a:solidFill>
                <a:schemeClr val="dk1"/>
              </a:solidFill>
            </a:endParaRPr>
          </a:p>
          <a:p>
            <a:pPr marL="457200" lvl="0" indent="-368300" algn="l" rtl="0">
              <a:spcBef>
                <a:spcPts val="0"/>
              </a:spcBef>
              <a:spcAft>
                <a:spcPts val="0"/>
              </a:spcAft>
              <a:buClr>
                <a:srgbClr val="FFFF00"/>
              </a:buClr>
              <a:buSzPts val="2200"/>
              <a:buChar char="●"/>
            </a:pPr>
            <a:r>
              <a:rPr lang="en" sz="2200" u="sng">
                <a:solidFill>
                  <a:srgbClr val="FFFF00"/>
                </a:solidFill>
              </a:rPr>
              <a:t>Jn.6:40</a:t>
            </a:r>
            <a:r>
              <a:rPr lang="en" sz="2200">
                <a:solidFill>
                  <a:srgbClr val="FFFF00"/>
                </a:solidFill>
              </a:rPr>
              <a:t> </a:t>
            </a:r>
            <a:r>
              <a:rPr lang="en" sz="2200" i="1">
                <a:solidFill>
                  <a:schemeClr val="dk1"/>
                </a:solidFill>
              </a:rPr>
              <a:t>“For this is the will of My Father, that everyone who beholds the Son and believes in Him will have eternal life, and </a:t>
            </a:r>
            <a:r>
              <a:rPr lang="en" sz="2200" i="1" u="sng">
                <a:solidFill>
                  <a:schemeClr val="dk1"/>
                </a:solidFill>
              </a:rPr>
              <a:t>I Myself will raise him up on the last day</a:t>
            </a:r>
            <a:r>
              <a:rPr lang="en" sz="2200" i="1">
                <a:solidFill>
                  <a:schemeClr val="dk1"/>
                </a:solidFill>
              </a:rPr>
              <a:t>.”</a:t>
            </a:r>
            <a:endParaRPr sz="2200" i="1">
              <a:solidFill>
                <a:schemeClr val="dk1"/>
              </a:solidFill>
            </a:endParaRPr>
          </a:p>
          <a:p>
            <a:pPr marL="457200" lvl="0" indent="-368300" algn="l" rtl="0">
              <a:spcBef>
                <a:spcPts val="0"/>
              </a:spcBef>
              <a:spcAft>
                <a:spcPts val="0"/>
              </a:spcAft>
              <a:buClr>
                <a:srgbClr val="FFFF00"/>
              </a:buClr>
              <a:buSzPts val="2200"/>
              <a:buChar char="●"/>
            </a:pPr>
            <a:r>
              <a:rPr lang="en" sz="2200" u="sng">
                <a:solidFill>
                  <a:srgbClr val="FFFF00"/>
                </a:solidFill>
              </a:rPr>
              <a:t>1 Cor.15:52</a:t>
            </a:r>
            <a:r>
              <a:rPr lang="en" sz="2200">
                <a:solidFill>
                  <a:srgbClr val="FFFF00"/>
                </a:solidFill>
              </a:rPr>
              <a:t> </a:t>
            </a:r>
            <a:r>
              <a:rPr lang="en" sz="2200" i="1">
                <a:solidFill>
                  <a:schemeClr val="dk1"/>
                </a:solidFill>
              </a:rPr>
              <a:t>“in a moment, in the twinkling of an eye, at the last trumpet; for the trumpet will sound, and </a:t>
            </a:r>
            <a:r>
              <a:rPr lang="en" sz="2200" i="1" u="sng">
                <a:solidFill>
                  <a:schemeClr val="dk1"/>
                </a:solidFill>
              </a:rPr>
              <a:t>the dead will be raised imperishable, and we will be changed</a:t>
            </a:r>
            <a:r>
              <a:rPr lang="en" sz="2200" i="1">
                <a:solidFill>
                  <a:schemeClr val="dk1"/>
                </a:solidFill>
              </a:rPr>
              <a:t>.”</a:t>
            </a:r>
            <a:endParaRPr sz="2200" i="1">
              <a:solidFill>
                <a:schemeClr val="dk1"/>
              </a:solidFill>
            </a:endParaRPr>
          </a:p>
          <a:p>
            <a:pPr marL="457200" lvl="0" indent="-368300" algn="l" rtl="0">
              <a:spcBef>
                <a:spcPts val="0"/>
              </a:spcBef>
              <a:spcAft>
                <a:spcPts val="0"/>
              </a:spcAft>
              <a:buClr>
                <a:srgbClr val="00FFFF"/>
              </a:buClr>
              <a:buSzPts val="2200"/>
              <a:buChar char="●"/>
            </a:pPr>
            <a:r>
              <a:rPr lang="en" sz="2200">
                <a:solidFill>
                  <a:srgbClr val="00FFFF"/>
                </a:solidFill>
              </a:rPr>
              <a:t>But the warning is also that EVERYONE will be raised, and judged!</a:t>
            </a:r>
            <a:endParaRPr sz="2200">
              <a:solidFill>
                <a:srgbClr val="00FFFF"/>
              </a:solidFill>
            </a:endParaRPr>
          </a:p>
          <a:p>
            <a:pPr marL="457200" lvl="0" indent="-368300" algn="l" rtl="0">
              <a:spcBef>
                <a:spcPts val="0"/>
              </a:spcBef>
              <a:spcAft>
                <a:spcPts val="0"/>
              </a:spcAft>
              <a:buClr>
                <a:srgbClr val="FFFF00"/>
              </a:buClr>
              <a:buSzPts val="2200"/>
              <a:buChar char="●"/>
            </a:pPr>
            <a:r>
              <a:rPr lang="en" sz="2200" u="sng">
                <a:solidFill>
                  <a:srgbClr val="FFFF00"/>
                </a:solidFill>
              </a:rPr>
              <a:t>Jn.5:28-29</a:t>
            </a:r>
            <a:r>
              <a:rPr lang="en" sz="2200">
                <a:solidFill>
                  <a:srgbClr val="FFFF00"/>
                </a:solidFill>
              </a:rPr>
              <a:t> </a:t>
            </a:r>
            <a:r>
              <a:rPr lang="en" sz="2200" i="1">
                <a:solidFill>
                  <a:schemeClr val="dk1"/>
                </a:solidFill>
              </a:rPr>
              <a:t>“Do not marvel at this; for an hour is coming, in which all who are in the tombs will hear His voice, 29 and will come forth; </a:t>
            </a:r>
            <a:r>
              <a:rPr lang="en" sz="2200" i="1" u="sng">
                <a:solidFill>
                  <a:schemeClr val="dk1"/>
                </a:solidFill>
              </a:rPr>
              <a:t>those who did the good deeds to a resurrection of life, those who committed the evil deeds to a resurrection of judgment</a:t>
            </a:r>
            <a:r>
              <a:rPr lang="en" sz="2200" i="1">
                <a:solidFill>
                  <a:schemeClr val="dk1"/>
                </a:solidFill>
              </a:rPr>
              <a:t>.”</a:t>
            </a:r>
            <a:r>
              <a:rPr lang="en" sz="2200">
                <a:solidFill>
                  <a:srgbClr val="FFFF00"/>
                </a:solidFill>
              </a:rPr>
              <a:t>  </a:t>
            </a:r>
            <a:r>
              <a:rPr lang="en" sz="2200">
                <a:solidFill>
                  <a:srgbClr val="00FFFF"/>
                </a:solidFill>
              </a:rPr>
              <a:t>And because of this …</a:t>
            </a:r>
            <a:endParaRPr sz="22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8"/>
          <p:cNvSpPr txBox="1">
            <a:spLocks noGrp="1"/>
          </p:cNvSpPr>
          <p:nvPr>
            <p:ph type="ctrTitle"/>
          </p:nvPr>
        </p:nvSpPr>
        <p:spPr>
          <a:xfrm>
            <a:off x="-52800" y="0"/>
            <a:ext cx="92652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 Jesus IS the reason …</a:t>
            </a:r>
            <a:endParaRPr sz="5000" b="1">
              <a:solidFill>
                <a:srgbClr val="00FFFF"/>
              </a:solidFill>
            </a:endParaRPr>
          </a:p>
        </p:txBody>
      </p:sp>
      <p:sp>
        <p:nvSpPr>
          <p:cNvPr id="150" name="Google Shape;150;p28"/>
          <p:cNvSpPr txBox="1">
            <a:spLocks noGrp="1"/>
          </p:cNvSpPr>
          <p:nvPr>
            <p:ph type="subTitle" idx="1"/>
          </p:nvPr>
        </p:nvSpPr>
        <p:spPr>
          <a:xfrm>
            <a:off x="-208450" y="4469425"/>
            <a:ext cx="9474900" cy="744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5000" b="1">
                <a:solidFill>
                  <a:srgbClr val="00FFFF"/>
                </a:solidFill>
              </a:rPr>
              <a:t> </a:t>
            </a:r>
            <a:r>
              <a:rPr lang="en" sz="4600" b="1">
                <a:solidFill>
                  <a:srgbClr val="00FFFF"/>
                </a:solidFill>
              </a:rPr>
              <a:t>that I tell you these words today!</a:t>
            </a:r>
            <a:endParaRPr sz="4600" b="1">
              <a:solidFill>
                <a:srgbClr val="00FFFF"/>
              </a:solidFill>
            </a:endParaRPr>
          </a:p>
        </p:txBody>
      </p:sp>
      <p:pic>
        <p:nvPicPr>
          <p:cNvPr id="151" name="Google Shape;151;p28"/>
          <p:cNvPicPr preferRelativeResize="0"/>
          <p:nvPr/>
        </p:nvPicPr>
        <p:blipFill>
          <a:blip r:embed="rId3">
            <a:alphaModFix/>
          </a:blip>
          <a:stretch>
            <a:fillRect/>
          </a:stretch>
        </p:blipFill>
        <p:spPr>
          <a:xfrm>
            <a:off x="2024925" y="517050"/>
            <a:ext cx="4439649" cy="399297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9"/>
          <p:cNvSpPr txBox="1">
            <a:spLocks noGrp="1"/>
          </p:cNvSpPr>
          <p:nvPr>
            <p:ph type="ctrTitle"/>
          </p:nvPr>
        </p:nvSpPr>
        <p:spPr>
          <a:xfrm>
            <a:off x="-154500" y="0"/>
            <a:ext cx="94614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Any evangelist’s hope …</a:t>
            </a:r>
            <a:endParaRPr sz="5000" b="1">
              <a:solidFill>
                <a:srgbClr val="00FFFF"/>
              </a:solidFill>
            </a:endParaRPr>
          </a:p>
        </p:txBody>
      </p:sp>
      <p:sp>
        <p:nvSpPr>
          <p:cNvPr id="157" name="Google Shape;157;p29"/>
          <p:cNvSpPr txBox="1">
            <a:spLocks noGrp="1"/>
          </p:cNvSpPr>
          <p:nvPr>
            <p:ph type="subTitle" idx="1"/>
          </p:nvPr>
        </p:nvSpPr>
        <p:spPr>
          <a:xfrm>
            <a:off x="-154500" y="530600"/>
            <a:ext cx="9366900" cy="4612800"/>
          </a:xfrm>
          <a:prstGeom prst="rect">
            <a:avLst/>
          </a:prstGeom>
        </p:spPr>
        <p:txBody>
          <a:bodyPr spcFirstLastPara="1" wrap="square" lIns="91425" tIns="91425" rIns="91425" bIns="91425" anchor="t" anchorCtr="0">
            <a:noAutofit/>
          </a:bodyPr>
          <a:lstStyle/>
          <a:p>
            <a:pPr marL="457200" lvl="0" indent="-361950" algn="l" rtl="0">
              <a:spcBef>
                <a:spcPts val="0"/>
              </a:spcBef>
              <a:spcAft>
                <a:spcPts val="0"/>
              </a:spcAft>
              <a:buClr>
                <a:srgbClr val="FFFF00"/>
              </a:buClr>
              <a:buSzPts val="2100"/>
              <a:buChar char="●"/>
            </a:pPr>
            <a:r>
              <a:rPr lang="en" sz="2100" u="sng">
                <a:solidFill>
                  <a:srgbClr val="FFFF00"/>
                </a:solidFill>
              </a:rPr>
              <a:t>Eph.3:14-19</a:t>
            </a:r>
            <a:r>
              <a:rPr lang="en" sz="2100">
                <a:solidFill>
                  <a:srgbClr val="FFFF00"/>
                </a:solidFill>
              </a:rPr>
              <a:t> </a:t>
            </a:r>
            <a:r>
              <a:rPr lang="en" sz="2100" i="1">
                <a:solidFill>
                  <a:schemeClr val="dk1"/>
                </a:solidFill>
              </a:rPr>
              <a:t>“</a:t>
            </a:r>
            <a:r>
              <a:rPr lang="en" sz="2100" b="1" i="1" u="sng">
                <a:solidFill>
                  <a:srgbClr val="00FFFF"/>
                </a:solidFill>
              </a:rPr>
              <a:t>For this reason</a:t>
            </a:r>
            <a:r>
              <a:rPr lang="en" sz="2100" i="1">
                <a:solidFill>
                  <a:schemeClr val="dk1"/>
                </a:solidFill>
              </a:rPr>
              <a:t> I bow my knees before the Father, 15 from whom every family in heaven and on earth derives its name, 16 that He would grant you, according to the riches of His glory, to be strengthened with power through His Spirit in the inner man, 17 so that Christ may dwell in your hearts through faith; and that you, being rooted and grounded in love, 18 may be able to comprehend with all the saints what is the breadth and length and height and depth, 19 and to know the love of Christ which surpasses knowledge, that you may be filled up to all the fullness of God.”</a:t>
            </a:r>
            <a:endParaRPr sz="2100" i="1">
              <a:solidFill>
                <a:schemeClr val="dk1"/>
              </a:solidFill>
            </a:endParaRPr>
          </a:p>
          <a:p>
            <a:pPr marL="457200" lvl="0" indent="-361950" algn="l" rtl="0">
              <a:spcBef>
                <a:spcPts val="0"/>
              </a:spcBef>
              <a:spcAft>
                <a:spcPts val="0"/>
              </a:spcAft>
              <a:buClr>
                <a:srgbClr val="FFFF00"/>
              </a:buClr>
              <a:buSzPts val="2100"/>
              <a:buChar char="●"/>
            </a:pPr>
            <a:r>
              <a:rPr lang="en" sz="2100" u="sng">
                <a:solidFill>
                  <a:srgbClr val="FFFF00"/>
                </a:solidFill>
              </a:rPr>
              <a:t>Lk.8:39</a:t>
            </a:r>
            <a:r>
              <a:rPr lang="en" sz="2100">
                <a:solidFill>
                  <a:srgbClr val="FFFF00"/>
                </a:solidFill>
              </a:rPr>
              <a:t> </a:t>
            </a:r>
            <a:r>
              <a:rPr lang="en" sz="2100" i="1">
                <a:solidFill>
                  <a:schemeClr val="dk1"/>
                </a:solidFill>
              </a:rPr>
              <a:t>“Return to your house and describe what great things God has done for you.” So he went away, </a:t>
            </a:r>
            <a:r>
              <a:rPr lang="en" sz="2100" i="1" u="sng">
                <a:solidFill>
                  <a:schemeClr val="dk1"/>
                </a:solidFill>
              </a:rPr>
              <a:t>proclaiming throughout the whole city what great things Jesus had done for him</a:t>
            </a:r>
            <a:r>
              <a:rPr lang="en" sz="2100" i="1">
                <a:solidFill>
                  <a:schemeClr val="dk1"/>
                </a:solidFill>
              </a:rPr>
              <a:t>.”</a:t>
            </a:r>
            <a:endParaRPr sz="2100" i="1">
              <a:solidFill>
                <a:schemeClr val="dk1"/>
              </a:solidFill>
            </a:endParaRPr>
          </a:p>
          <a:p>
            <a:pPr marL="457200" lvl="0" indent="-361950" algn="l" rtl="0">
              <a:spcBef>
                <a:spcPts val="0"/>
              </a:spcBef>
              <a:spcAft>
                <a:spcPts val="0"/>
              </a:spcAft>
              <a:buClr>
                <a:srgbClr val="00FFFF"/>
              </a:buClr>
              <a:buSzPts val="2100"/>
              <a:buChar char="●"/>
            </a:pPr>
            <a:r>
              <a:rPr lang="en" sz="2100">
                <a:solidFill>
                  <a:srgbClr val="00FFFF"/>
                </a:solidFill>
              </a:rPr>
              <a:t>What kind of person would I be to NOT share what Jesus has done for me, with YOU too?</a:t>
            </a:r>
            <a:endParaRPr sz="21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30"/>
          <p:cNvSpPr txBox="1">
            <a:spLocks noGrp="1"/>
          </p:cNvSpPr>
          <p:nvPr>
            <p:ph type="ctrTitle"/>
          </p:nvPr>
        </p:nvSpPr>
        <p:spPr>
          <a:xfrm>
            <a:off x="-154500" y="0"/>
            <a:ext cx="94614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“For this reason” - For Jesus!</a:t>
            </a:r>
            <a:endParaRPr sz="5000" b="1">
              <a:solidFill>
                <a:srgbClr val="00FFFF"/>
              </a:solidFill>
            </a:endParaRPr>
          </a:p>
        </p:txBody>
      </p:sp>
      <p:sp>
        <p:nvSpPr>
          <p:cNvPr id="163" name="Google Shape;163;p30"/>
          <p:cNvSpPr txBox="1">
            <a:spLocks noGrp="1"/>
          </p:cNvSpPr>
          <p:nvPr>
            <p:ph type="subTitle" idx="1"/>
          </p:nvPr>
        </p:nvSpPr>
        <p:spPr>
          <a:xfrm>
            <a:off x="-154500" y="530600"/>
            <a:ext cx="9366900" cy="4612800"/>
          </a:xfrm>
          <a:prstGeom prst="rect">
            <a:avLst/>
          </a:prstGeom>
        </p:spPr>
        <p:txBody>
          <a:bodyPr spcFirstLastPara="1" wrap="square" lIns="91425" tIns="91425" rIns="91425" bIns="91425" anchor="t" anchorCtr="0">
            <a:noAutofit/>
          </a:bodyPr>
          <a:lstStyle/>
          <a:p>
            <a:pPr marL="457200" lvl="0" indent="-361950" algn="l" rtl="0">
              <a:spcBef>
                <a:spcPts val="0"/>
              </a:spcBef>
              <a:spcAft>
                <a:spcPts val="0"/>
              </a:spcAft>
              <a:buClr>
                <a:srgbClr val="FFFF00"/>
              </a:buClr>
              <a:buSzPts val="2100"/>
              <a:buChar char="●"/>
            </a:pPr>
            <a:r>
              <a:rPr lang="en" sz="2100" u="sng">
                <a:solidFill>
                  <a:srgbClr val="FFFF00"/>
                </a:solidFill>
              </a:rPr>
              <a:t>Heb.2:1-3</a:t>
            </a:r>
            <a:r>
              <a:rPr lang="en" sz="2100">
                <a:solidFill>
                  <a:srgbClr val="FFFF00"/>
                </a:solidFill>
              </a:rPr>
              <a:t> </a:t>
            </a:r>
            <a:r>
              <a:rPr lang="en" sz="2100" i="1">
                <a:solidFill>
                  <a:schemeClr val="dk1"/>
                </a:solidFill>
              </a:rPr>
              <a:t>“</a:t>
            </a:r>
            <a:r>
              <a:rPr lang="en" sz="2100" b="1" i="1" u="sng">
                <a:solidFill>
                  <a:srgbClr val="00FFFF"/>
                </a:solidFill>
              </a:rPr>
              <a:t>For this reason</a:t>
            </a:r>
            <a:r>
              <a:rPr lang="en" sz="2100" i="1">
                <a:solidFill>
                  <a:schemeClr val="dk1"/>
                </a:solidFill>
              </a:rPr>
              <a:t> we must </a:t>
            </a:r>
            <a:r>
              <a:rPr lang="en" sz="2100" i="1" u="sng">
                <a:solidFill>
                  <a:schemeClr val="dk1"/>
                </a:solidFill>
              </a:rPr>
              <a:t>pay much closer attention to what we have heard, so that we do not drift away from it</a:t>
            </a:r>
            <a:r>
              <a:rPr lang="en" sz="2100" i="1">
                <a:solidFill>
                  <a:schemeClr val="dk1"/>
                </a:solidFill>
              </a:rPr>
              <a:t>. 2 For if the word spoken through angels proved unalterable, and every transgression and disobedience received a just penalty, 3 </a:t>
            </a:r>
            <a:r>
              <a:rPr lang="en" sz="2100" i="1" u="sng">
                <a:solidFill>
                  <a:schemeClr val="dk1"/>
                </a:solidFill>
              </a:rPr>
              <a:t>how will we escape if we neglect so great a salvation</a:t>
            </a:r>
            <a:r>
              <a:rPr lang="en" sz="2100" i="1">
                <a:solidFill>
                  <a:schemeClr val="dk1"/>
                </a:solidFill>
              </a:rPr>
              <a:t>?...”</a:t>
            </a:r>
            <a:endParaRPr sz="2100" i="1">
              <a:solidFill>
                <a:schemeClr val="dk1"/>
              </a:solidFill>
            </a:endParaRPr>
          </a:p>
          <a:p>
            <a:pPr marL="457200" lvl="0" indent="-361950" algn="l" rtl="0">
              <a:spcBef>
                <a:spcPts val="0"/>
              </a:spcBef>
              <a:spcAft>
                <a:spcPts val="0"/>
              </a:spcAft>
              <a:buClr>
                <a:srgbClr val="00FFFF"/>
              </a:buClr>
              <a:buSzPts val="2100"/>
              <a:buChar char="●"/>
            </a:pPr>
            <a:r>
              <a:rPr lang="en" sz="2100">
                <a:solidFill>
                  <a:srgbClr val="00FFFF"/>
                </a:solidFill>
              </a:rPr>
              <a:t>My friends, Jesus loves every soul that He creates, and I do to.  But mere lip service, or saying “Thank you Jesus”, or just thinking about Jesus a couple times a year WILL NOT SAVE YOU!  That is a lie from the devil.</a:t>
            </a:r>
            <a:endParaRPr sz="2100">
              <a:solidFill>
                <a:srgbClr val="00FFFF"/>
              </a:solidFill>
            </a:endParaRPr>
          </a:p>
          <a:p>
            <a:pPr marL="457200" lvl="0" indent="-361950" algn="l" rtl="0">
              <a:spcBef>
                <a:spcPts val="0"/>
              </a:spcBef>
              <a:spcAft>
                <a:spcPts val="0"/>
              </a:spcAft>
              <a:buClr>
                <a:srgbClr val="FFFF00"/>
              </a:buClr>
              <a:buSzPts val="2100"/>
              <a:buChar char="●"/>
            </a:pPr>
            <a:r>
              <a:rPr lang="en" sz="2100" u="sng">
                <a:solidFill>
                  <a:srgbClr val="FFFF00"/>
                </a:solidFill>
              </a:rPr>
              <a:t>Matt.24:42-44</a:t>
            </a:r>
            <a:r>
              <a:rPr lang="en" sz="2100">
                <a:solidFill>
                  <a:srgbClr val="FFFF00"/>
                </a:solidFill>
              </a:rPr>
              <a:t> </a:t>
            </a:r>
            <a:r>
              <a:rPr lang="en" sz="2100" i="1">
                <a:solidFill>
                  <a:schemeClr val="dk1"/>
                </a:solidFill>
              </a:rPr>
              <a:t>“</a:t>
            </a:r>
            <a:r>
              <a:rPr lang="en" sz="2100" i="1" u="sng">
                <a:solidFill>
                  <a:schemeClr val="dk1"/>
                </a:solidFill>
              </a:rPr>
              <a:t>Therefore be on the alert</a:t>
            </a:r>
            <a:r>
              <a:rPr lang="en" sz="2100" i="1">
                <a:solidFill>
                  <a:schemeClr val="dk1"/>
                </a:solidFill>
              </a:rPr>
              <a:t>, for you do not know which day your Lord is coming. 43 But be sure of this, that if the head of the house had known at what time of the night the thief was coming, he would have been on the alert and would not have allowed his house to be broken into. 44 </a:t>
            </a:r>
            <a:r>
              <a:rPr lang="en" sz="2100" b="1" i="1" u="sng">
                <a:solidFill>
                  <a:srgbClr val="00FFFF"/>
                </a:solidFill>
              </a:rPr>
              <a:t>For this reason</a:t>
            </a:r>
            <a:r>
              <a:rPr lang="en" sz="2100" i="1">
                <a:solidFill>
                  <a:schemeClr val="dk1"/>
                </a:solidFill>
              </a:rPr>
              <a:t> </a:t>
            </a:r>
            <a:r>
              <a:rPr lang="en" sz="2100" i="1" u="sng">
                <a:solidFill>
                  <a:schemeClr val="dk1"/>
                </a:solidFill>
              </a:rPr>
              <a:t>you also must be ready</a:t>
            </a:r>
            <a:r>
              <a:rPr lang="en" sz="2100" i="1">
                <a:solidFill>
                  <a:schemeClr val="dk1"/>
                </a:solidFill>
              </a:rPr>
              <a:t>; for the Son of Man is coming at an hour when you do not think He will.”  </a:t>
            </a:r>
            <a:r>
              <a:rPr lang="en" sz="2100">
                <a:solidFill>
                  <a:srgbClr val="00FFFF"/>
                </a:solidFill>
              </a:rPr>
              <a:t>Are YOU alert and ready?</a:t>
            </a:r>
            <a:endParaRPr sz="21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ctrTitle"/>
          </p:nvPr>
        </p:nvSpPr>
        <p:spPr>
          <a:xfrm>
            <a:off x="-52800" y="0"/>
            <a:ext cx="92652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Phil.2:5-11 (NASB 1995)</a:t>
            </a:r>
            <a:endParaRPr sz="5000" b="1">
              <a:solidFill>
                <a:srgbClr val="00FFFF"/>
              </a:solidFill>
            </a:endParaRPr>
          </a:p>
        </p:txBody>
      </p:sp>
      <p:sp>
        <p:nvSpPr>
          <p:cNvPr id="62" name="Google Shape;62;p14"/>
          <p:cNvSpPr txBox="1">
            <a:spLocks noGrp="1"/>
          </p:cNvSpPr>
          <p:nvPr>
            <p:ph type="subTitle" idx="1"/>
          </p:nvPr>
        </p:nvSpPr>
        <p:spPr>
          <a:xfrm>
            <a:off x="-52775" y="479150"/>
            <a:ext cx="9265200" cy="4664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500" i="1">
                <a:solidFill>
                  <a:schemeClr val="dk1"/>
                </a:solidFill>
              </a:rPr>
              <a:t>“Have this attitude in yourselves which was also in Christ Jesus, 6 who, although He existed in the form of God, did not regard equality with God a thing to be grasped, 7 but emptied Himself, taking the form of a bond-servant, and being made in the likeness of men. 8 Being found in appearance as a man, He humbled Himself by becoming obedient to the point of death, even death on a cross. 9 </a:t>
            </a:r>
            <a:r>
              <a:rPr lang="en" sz="2500" b="1" i="1" u="sng">
                <a:solidFill>
                  <a:srgbClr val="00FFFF"/>
                </a:solidFill>
              </a:rPr>
              <a:t>For this reason</a:t>
            </a:r>
            <a:r>
              <a:rPr lang="en" sz="2500" i="1" u="sng">
                <a:solidFill>
                  <a:srgbClr val="00FFFF"/>
                </a:solidFill>
              </a:rPr>
              <a:t> </a:t>
            </a:r>
            <a:r>
              <a:rPr lang="en" sz="2500" b="1" i="1" u="sng">
                <a:solidFill>
                  <a:srgbClr val="00FFFF"/>
                </a:solidFill>
              </a:rPr>
              <a:t>also</a:t>
            </a:r>
            <a:r>
              <a:rPr lang="en" sz="2500" i="1">
                <a:solidFill>
                  <a:schemeClr val="dk1"/>
                </a:solidFill>
              </a:rPr>
              <a:t>, God highly exalted Him, and bestowed on Him the name which is above every name, 10 </a:t>
            </a:r>
            <a:r>
              <a:rPr lang="en" sz="2500" i="1" u="sng">
                <a:solidFill>
                  <a:schemeClr val="dk1"/>
                </a:solidFill>
              </a:rPr>
              <a:t>so that at the name of Jesus every knee will bow</a:t>
            </a:r>
            <a:r>
              <a:rPr lang="en" sz="2500" i="1">
                <a:solidFill>
                  <a:schemeClr val="dk1"/>
                </a:solidFill>
              </a:rPr>
              <a:t>, of those who are in heaven and on earth and under the earth, 11 </a:t>
            </a:r>
            <a:r>
              <a:rPr lang="en" sz="2500" i="1" u="sng">
                <a:solidFill>
                  <a:schemeClr val="dk1"/>
                </a:solidFill>
              </a:rPr>
              <a:t>and that every tongue will confess that Jesus Christ is Lord</a:t>
            </a:r>
            <a:r>
              <a:rPr lang="en" sz="2500" i="1">
                <a:solidFill>
                  <a:schemeClr val="dk1"/>
                </a:solidFill>
              </a:rPr>
              <a:t>, to the glory of God the Father.”</a:t>
            </a:r>
            <a:endParaRPr sz="2500" i="1">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5"/>
          <p:cNvSpPr txBox="1">
            <a:spLocks noGrp="1"/>
          </p:cNvSpPr>
          <p:nvPr>
            <p:ph type="ctrTitle"/>
          </p:nvPr>
        </p:nvSpPr>
        <p:spPr>
          <a:xfrm>
            <a:off x="-52800" y="0"/>
            <a:ext cx="92652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Both CAUSE and ANSWER</a:t>
            </a:r>
            <a:endParaRPr sz="5000" b="1">
              <a:solidFill>
                <a:srgbClr val="00FFFF"/>
              </a:solidFill>
            </a:endParaRPr>
          </a:p>
        </p:txBody>
      </p:sp>
      <p:sp>
        <p:nvSpPr>
          <p:cNvPr id="68" name="Google Shape;68;p15"/>
          <p:cNvSpPr txBox="1">
            <a:spLocks noGrp="1"/>
          </p:cNvSpPr>
          <p:nvPr>
            <p:ph type="subTitle" idx="1"/>
          </p:nvPr>
        </p:nvSpPr>
        <p:spPr>
          <a:xfrm>
            <a:off x="-174600" y="479150"/>
            <a:ext cx="9387000" cy="46644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dirty="0">
                <a:solidFill>
                  <a:srgbClr val="FFFF00"/>
                </a:solidFill>
              </a:rPr>
              <a:t>The New Testament is approximately ¼ the size of the Old. But it is interesting, to me at least, that in the New Testament, that portion of the bible that reveals Jesus Christ to us, the word </a:t>
            </a:r>
            <a:r>
              <a:rPr lang="en" sz="2200" dirty="0">
                <a:solidFill>
                  <a:schemeClr val="tx1"/>
                </a:solidFill>
              </a:rPr>
              <a:t>“reason” </a:t>
            </a:r>
            <a:r>
              <a:rPr lang="en" sz="2200" dirty="0">
                <a:solidFill>
                  <a:srgbClr val="FFFF00"/>
                </a:solidFill>
              </a:rPr>
              <a:t>appears almost 3 times more often than in the Old Testament!  Might this be telling us something about Jesus?  He IS both cause, and answer.</a:t>
            </a:r>
            <a:endParaRPr sz="2200" dirty="0">
              <a:solidFill>
                <a:srgbClr val="FFFF00"/>
              </a:solidFill>
            </a:endParaRPr>
          </a:p>
          <a:p>
            <a:pPr marL="457200" lvl="0" indent="-368300" algn="l" rtl="0">
              <a:spcBef>
                <a:spcPts val="0"/>
              </a:spcBef>
              <a:spcAft>
                <a:spcPts val="0"/>
              </a:spcAft>
              <a:buClr>
                <a:schemeClr val="dk1"/>
              </a:buClr>
              <a:buSzPts val="2200"/>
              <a:buChar char="●"/>
            </a:pPr>
            <a:r>
              <a:rPr lang="en" sz="2200" dirty="0">
                <a:solidFill>
                  <a:schemeClr val="dk1"/>
                </a:solidFill>
              </a:rPr>
              <a:t>This lesson is being given at a time of year where so many are saying, posting online, and wearing the popular phrase </a:t>
            </a:r>
            <a:r>
              <a:rPr lang="en" sz="2200" dirty="0">
                <a:solidFill>
                  <a:srgbClr val="FFFF00"/>
                </a:solidFill>
              </a:rPr>
              <a:t>“Jesus is the reason for the season!”</a:t>
            </a:r>
            <a:r>
              <a:rPr lang="en" sz="2200" dirty="0">
                <a:solidFill>
                  <a:schemeClr val="dk1"/>
                </a:solidFill>
              </a:rPr>
              <a:t>  And by this they are referring to the man-made tradition of celebrating Jesus’ birth at this time of year - “Christ’s mass” (“mass” ironically is really a reference to the Lord’s Supper).</a:t>
            </a:r>
            <a:endParaRPr sz="2200" dirty="0">
              <a:solidFill>
                <a:schemeClr val="dk1"/>
              </a:solidFill>
            </a:endParaRPr>
          </a:p>
          <a:p>
            <a:pPr marL="457200" lvl="0" indent="-368300" algn="l" rtl="0">
              <a:spcBef>
                <a:spcPts val="0"/>
              </a:spcBef>
              <a:spcAft>
                <a:spcPts val="0"/>
              </a:spcAft>
              <a:buClr>
                <a:srgbClr val="00FFFF"/>
              </a:buClr>
              <a:buSzPts val="2200"/>
              <a:buChar char="●"/>
            </a:pPr>
            <a:r>
              <a:rPr lang="en" sz="2200" dirty="0">
                <a:solidFill>
                  <a:srgbClr val="00FFFF"/>
                </a:solidFill>
              </a:rPr>
              <a:t>I am very glad ANY time that people are thinking about Jesus.  But rather than a once a year occasion, I hope that a lesson like this can help us appreciate that Jesus is the reason for abundantly more. </a:t>
            </a:r>
            <a:endParaRPr sz="22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6"/>
          <p:cNvSpPr txBox="1">
            <a:spLocks noGrp="1"/>
          </p:cNvSpPr>
          <p:nvPr>
            <p:ph type="ctrTitle"/>
          </p:nvPr>
        </p:nvSpPr>
        <p:spPr>
          <a:xfrm>
            <a:off x="-52800" y="0"/>
            <a:ext cx="92652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  Jesus IS the reason …</a:t>
            </a:r>
            <a:endParaRPr sz="5000" b="1">
              <a:solidFill>
                <a:srgbClr val="00FFFF"/>
              </a:solidFill>
            </a:endParaRPr>
          </a:p>
        </p:txBody>
      </p:sp>
      <p:sp>
        <p:nvSpPr>
          <p:cNvPr id="74" name="Google Shape;74;p16"/>
          <p:cNvSpPr txBox="1">
            <a:spLocks noGrp="1"/>
          </p:cNvSpPr>
          <p:nvPr>
            <p:ph type="subTitle" idx="1"/>
          </p:nvPr>
        </p:nvSpPr>
        <p:spPr>
          <a:xfrm>
            <a:off x="-174600" y="4598025"/>
            <a:ext cx="9387000" cy="545400"/>
          </a:xfrm>
          <a:prstGeom prst="rect">
            <a:avLst/>
          </a:prstGeom>
        </p:spPr>
        <p:txBody>
          <a:bodyPr spcFirstLastPara="1" wrap="square" lIns="91425" tIns="91425" rIns="91425" bIns="91425" anchor="ctr" anchorCtr="0">
            <a:noAutofit/>
          </a:bodyPr>
          <a:lstStyle/>
          <a:p>
            <a:pPr marL="457200" lvl="0" indent="0" algn="l" rtl="0">
              <a:spcBef>
                <a:spcPts val="0"/>
              </a:spcBef>
              <a:spcAft>
                <a:spcPts val="0"/>
              </a:spcAft>
              <a:buNone/>
            </a:pPr>
            <a:r>
              <a:rPr lang="en" sz="5000" b="1">
                <a:solidFill>
                  <a:srgbClr val="00FFFF"/>
                </a:solidFill>
              </a:rPr>
              <a:t>        for EVERY season!</a:t>
            </a:r>
            <a:endParaRPr sz="5000" b="1">
              <a:solidFill>
                <a:srgbClr val="00FFFF"/>
              </a:solidFill>
            </a:endParaRPr>
          </a:p>
        </p:txBody>
      </p:sp>
      <p:pic>
        <p:nvPicPr>
          <p:cNvPr id="75" name="Google Shape;75;p16"/>
          <p:cNvPicPr preferRelativeResize="0"/>
          <p:nvPr/>
        </p:nvPicPr>
        <p:blipFill>
          <a:blip r:embed="rId3">
            <a:alphaModFix/>
          </a:blip>
          <a:stretch>
            <a:fillRect/>
          </a:stretch>
        </p:blipFill>
        <p:spPr>
          <a:xfrm>
            <a:off x="2153500" y="544125"/>
            <a:ext cx="4730675" cy="4053901"/>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7"/>
          <p:cNvSpPr txBox="1">
            <a:spLocks noGrp="1"/>
          </p:cNvSpPr>
          <p:nvPr>
            <p:ph type="ctrTitle"/>
          </p:nvPr>
        </p:nvSpPr>
        <p:spPr>
          <a:xfrm>
            <a:off x="-52800" y="0"/>
            <a:ext cx="92652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HE CREATED IT ALL!  </a:t>
            </a:r>
            <a:endParaRPr sz="5000" b="1">
              <a:solidFill>
                <a:srgbClr val="00FFFF"/>
              </a:solidFill>
            </a:endParaRPr>
          </a:p>
        </p:txBody>
      </p:sp>
      <p:sp>
        <p:nvSpPr>
          <p:cNvPr id="81" name="Google Shape;81;p17"/>
          <p:cNvSpPr txBox="1">
            <a:spLocks noGrp="1"/>
          </p:cNvSpPr>
          <p:nvPr>
            <p:ph type="subTitle" idx="1"/>
          </p:nvPr>
        </p:nvSpPr>
        <p:spPr>
          <a:xfrm>
            <a:off x="-154300" y="510300"/>
            <a:ext cx="9366900" cy="46329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u="sng">
                <a:solidFill>
                  <a:srgbClr val="FFFF00"/>
                </a:solidFill>
              </a:rPr>
              <a:t>Matt.6:25</a:t>
            </a:r>
            <a:r>
              <a:rPr lang="en" sz="2500">
                <a:solidFill>
                  <a:srgbClr val="00FFFF"/>
                </a:solidFill>
              </a:rPr>
              <a:t> </a:t>
            </a:r>
            <a:r>
              <a:rPr lang="en" sz="2500" i="1">
                <a:solidFill>
                  <a:schemeClr val="dk1"/>
                </a:solidFill>
              </a:rPr>
              <a:t>“</a:t>
            </a:r>
            <a:r>
              <a:rPr lang="en" sz="2500" b="1" i="1" u="sng">
                <a:solidFill>
                  <a:srgbClr val="00FFFF"/>
                </a:solidFill>
              </a:rPr>
              <a:t>For this reason</a:t>
            </a:r>
            <a:r>
              <a:rPr lang="en" sz="2500" i="1">
                <a:solidFill>
                  <a:srgbClr val="00FFFF"/>
                </a:solidFill>
              </a:rPr>
              <a:t> </a:t>
            </a:r>
            <a:r>
              <a:rPr lang="en" sz="2500" i="1">
                <a:solidFill>
                  <a:schemeClr val="dk1"/>
                </a:solidFill>
              </a:rPr>
              <a:t>I say to you, do not be worried about your life, as to what you will eat or what you will drink; nor for your body, as to what you will put on. Is not life more than food, and the body more than clothing?”</a:t>
            </a:r>
            <a:r>
              <a:rPr lang="en" sz="2500" b="1">
                <a:solidFill>
                  <a:srgbClr val="00FFFF"/>
                </a:solidFill>
              </a:rPr>
              <a:t> </a:t>
            </a:r>
            <a:endParaRPr sz="2500" b="1">
              <a:solidFill>
                <a:srgbClr val="00FFFF"/>
              </a:solidFill>
            </a:endParaRPr>
          </a:p>
          <a:p>
            <a:pPr marL="457200" lvl="0" indent="-387350" algn="l" rtl="0">
              <a:spcBef>
                <a:spcPts val="0"/>
              </a:spcBef>
              <a:spcAft>
                <a:spcPts val="0"/>
              </a:spcAft>
              <a:buClr>
                <a:srgbClr val="00FFFF"/>
              </a:buClr>
              <a:buSzPts val="2500"/>
              <a:buChar char="●"/>
            </a:pPr>
            <a:r>
              <a:rPr lang="en" sz="2500">
                <a:solidFill>
                  <a:srgbClr val="00FFFF"/>
                </a:solidFill>
              </a:rPr>
              <a:t>The reason we do not need to worry about</a:t>
            </a:r>
            <a:r>
              <a:rPr lang="en" sz="2500" b="1">
                <a:solidFill>
                  <a:srgbClr val="00FFFF"/>
                </a:solidFill>
              </a:rPr>
              <a:t> </a:t>
            </a:r>
            <a:r>
              <a:rPr lang="en" sz="2500">
                <a:solidFill>
                  <a:srgbClr val="00FFFF"/>
                </a:solidFill>
              </a:rPr>
              <a:t>such things is that Jesus CREATED them all, AND us, and He knows what we need!  Let’s not limit His importance to one or two days!</a:t>
            </a:r>
            <a:endParaRPr sz="2500">
              <a:solidFill>
                <a:srgbClr val="00FFFF"/>
              </a:solidFill>
            </a:endParaRPr>
          </a:p>
          <a:p>
            <a:pPr marL="457200" lvl="0" indent="-387350" algn="l" rtl="0">
              <a:spcBef>
                <a:spcPts val="0"/>
              </a:spcBef>
              <a:spcAft>
                <a:spcPts val="0"/>
              </a:spcAft>
              <a:buClr>
                <a:srgbClr val="FFFF00"/>
              </a:buClr>
              <a:buSzPts val="2500"/>
              <a:buChar char="●"/>
            </a:pPr>
            <a:r>
              <a:rPr lang="en" sz="2500" u="sng">
                <a:solidFill>
                  <a:srgbClr val="FFFF00"/>
                </a:solidFill>
              </a:rPr>
              <a:t>John 1:1-3</a:t>
            </a:r>
            <a:r>
              <a:rPr lang="en" sz="2500">
                <a:solidFill>
                  <a:srgbClr val="00FFFF"/>
                </a:solidFill>
              </a:rPr>
              <a:t> </a:t>
            </a:r>
            <a:r>
              <a:rPr lang="en" sz="2500" i="1">
                <a:solidFill>
                  <a:schemeClr val="dk1"/>
                </a:solidFill>
              </a:rPr>
              <a:t>“In the beginning was the Word, and the Word was with God, and the Word was God. 2 He was in the beginning with God. 3 </a:t>
            </a:r>
            <a:r>
              <a:rPr lang="en" sz="2500" i="1" u="sng">
                <a:solidFill>
                  <a:schemeClr val="dk1"/>
                </a:solidFill>
              </a:rPr>
              <a:t>All things came into being through Him, and apart from Him nothing came into being that has come into being</a:t>
            </a:r>
            <a:r>
              <a:rPr lang="en" sz="2500" i="1">
                <a:solidFill>
                  <a:schemeClr val="dk1"/>
                </a:solidFill>
              </a:rPr>
              <a:t>.”</a:t>
            </a:r>
            <a:endParaRPr sz="25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8"/>
          <p:cNvSpPr txBox="1">
            <a:spLocks noGrp="1"/>
          </p:cNvSpPr>
          <p:nvPr>
            <p:ph type="ctrTitle"/>
          </p:nvPr>
        </p:nvSpPr>
        <p:spPr>
          <a:xfrm>
            <a:off x="-154500" y="0"/>
            <a:ext cx="94614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900" b="1">
                <a:solidFill>
                  <a:srgbClr val="00FFFF"/>
                </a:solidFill>
              </a:rPr>
              <a:t>HE HOLDS IT ALL TOGETHER!</a:t>
            </a:r>
            <a:r>
              <a:rPr lang="en" sz="5000" b="1">
                <a:solidFill>
                  <a:srgbClr val="00FFFF"/>
                </a:solidFill>
              </a:rPr>
              <a:t>  </a:t>
            </a:r>
            <a:endParaRPr sz="5000" b="1">
              <a:solidFill>
                <a:srgbClr val="00FFFF"/>
              </a:solidFill>
            </a:endParaRPr>
          </a:p>
        </p:txBody>
      </p:sp>
      <p:sp>
        <p:nvSpPr>
          <p:cNvPr id="87" name="Google Shape;87;p18"/>
          <p:cNvSpPr txBox="1">
            <a:spLocks noGrp="1"/>
          </p:cNvSpPr>
          <p:nvPr>
            <p:ph type="subTitle" idx="1"/>
          </p:nvPr>
        </p:nvSpPr>
        <p:spPr>
          <a:xfrm>
            <a:off x="-154300" y="510300"/>
            <a:ext cx="9366900" cy="4633200"/>
          </a:xfrm>
          <a:prstGeom prst="rect">
            <a:avLst/>
          </a:prstGeom>
        </p:spPr>
        <p:txBody>
          <a:bodyPr spcFirstLastPara="1" wrap="square" lIns="91425" tIns="91425" rIns="91425" bIns="91425" anchor="t" anchorCtr="0">
            <a:noAutofit/>
          </a:bodyPr>
          <a:lstStyle/>
          <a:p>
            <a:pPr marL="457200" lvl="0" indent="-361950" algn="l" rtl="0">
              <a:spcBef>
                <a:spcPts val="0"/>
              </a:spcBef>
              <a:spcAft>
                <a:spcPts val="0"/>
              </a:spcAft>
              <a:buClr>
                <a:srgbClr val="FFFF00"/>
              </a:buClr>
              <a:buSzPts val="2100"/>
              <a:buChar char="●"/>
            </a:pPr>
            <a:r>
              <a:rPr lang="en" sz="2100" u="sng">
                <a:solidFill>
                  <a:srgbClr val="FFFF00"/>
                </a:solidFill>
              </a:rPr>
              <a:t>Col.1:15-17</a:t>
            </a:r>
            <a:r>
              <a:rPr lang="en" sz="2100">
                <a:solidFill>
                  <a:srgbClr val="00FFFF"/>
                </a:solidFill>
              </a:rPr>
              <a:t> </a:t>
            </a:r>
            <a:r>
              <a:rPr lang="en" sz="2100" i="1">
                <a:solidFill>
                  <a:schemeClr val="dk1"/>
                </a:solidFill>
              </a:rPr>
              <a:t>“He is the image of the invisible God, the firstborn of all creation. 16 </a:t>
            </a:r>
            <a:r>
              <a:rPr lang="en" sz="2100" i="1" u="sng">
                <a:solidFill>
                  <a:schemeClr val="dk1"/>
                </a:solidFill>
              </a:rPr>
              <a:t>For by Him all things were created</a:t>
            </a:r>
            <a:r>
              <a:rPr lang="en" sz="2100" i="1">
                <a:solidFill>
                  <a:schemeClr val="dk1"/>
                </a:solidFill>
              </a:rPr>
              <a:t>, both in the heavens and on earth, visible and invisible, whether thrones or dominions or rulers or authorities - </a:t>
            </a:r>
            <a:r>
              <a:rPr lang="en" sz="2100" i="1" u="sng">
                <a:solidFill>
                  <a:schemeClr val="dk1"/>
                </a:solidFill>
              </a:rPr>
              <a:t>all things have been created through Him and for Him</a:t>
            </a:r>
            <a:r>
              <a:rPr lang="en" sz="2100" i="1">
                <a:solidFill>
                  <a:schemeClr val="dk1"/>
                </a:solidFill>
              </a:rPr>
              <a:t>. 17 He is before all things, and </a:t>
            </a:r>
            <a:r>
              <a:rPr lang="en" sz="2100" i="1" u="sng">
                <a:solidFill>
                  <a:schemeClr val="dk1"/>
                </a:solidFill>
              </a:rPr>
              <a:t>in Him all things hold together</a:t>
            </a:r>
            <a:r>
              <a:rPr lang="en" sz="2100" i="1">
                <a:solidFill>
                  <a:schemeClr val="dk1"/>
                </a:solidFill>
              </a:rPr>
              <a:t>.”</a:t>
            </a:r>
            <a:endParaRPr sz="2100" i="1">
              <a:solidFill>
                <a:schemeClr val="dk1"/>
              </a:solidFill>
            </a:endParaRPr>
          </a:p>
          <a:p>
            <a:pPr marL="457200" lvl="0" indent="-361950" algn="l" rtl="0">
              <a:spcBef>
                <a:spcPts val="0"/>
              </a:spcBef>
              <a:spcAft>
                <a:spcPts val="0"/>
              </a:spcAft>
              <a:buClr>
                <a:srgbClr val="FFFF00"/>
              </a:buClr>
              <a:buSzPts val="2100"/>
              <a:buChar char="●"/>
            </a:pPr>
            <a:r>
              <a:rPr lang="en" sz="2100" u="sng">
                <a:solidFill>
                  <a:srgbClr val="FFFF00"/>
                </a:solidFill>
              </a:rPr>
              <a:t>1 Cor.8:6</a:t>
            </a:r>
            <a:r>
              <a:rPr lang="en" sz="2100">
                <a:solidFill>
                  <a:srgbClr val="00FFFF"/>
                </a:solidFill>
              </a:rPr>
              <a:t> </a:t>
            </a:r>
            <a:r>
              <a:rPr lang="en" sz="2100" i="1">
                <a:solidFill>
                  <a:schemeClr val="dk1"/>
                </a:solidFill>
              </a:rPr>
              <a:t>“yet for us there is but one God, the Father, from whom are all things and we exist for Him; and one Lord, Jesus Christ, </a:t>
            </a:r>
            <a:r>
              <a:rPr lang="en" sz="2100" i="1" u="sng">
                <a:solidFill>
                  <a:schemeClr val="dk1"/>
                </a:solidFill>
              </a:rPr>
              <a:t>by whom are all things, and we exist through Him</a:t>
            </a:r>
            <a:r>
              <a:rPr lang="en" sz="2100" i="1">
                <a:solidFill>
                  <a:schemeClr val="dk1"/>
                </a:solidFill>
              </a:rPr>
              <a:t>.”</a:t>
            </a:r>
            <a:endParaRPr sz="2100" i="1">
              <a:solidFill>
                <a:schemeClr val="dk1"/>
              </a:solidFill>
            </a:endParaRPr>
          </a:p>
          <a:p>
            <a:pPr marL="457200" lvl="0" indent="-361950" algn="l" rtl="0">
              <a:spcBef>
                <a:spcPts val="0"/>
              </a:spcBef>
              <a:spcAft>
                <a:spcPts val="0"/>
              </a:spcAft>
              <a:buClr>
                <a:srgbClr val="FFFF00"/>
              </a:buClr>
              <a:buSzPts val="2100"/>
              <a:buChar char="●"/>
            </a:pPr>
            <a:r>
              <a:rPr lang="en" sz="2100" u="sng">
                <a:solidFill>
                  <a:srgbClr val="FFFF00"/>
                </a:solidFill>
              </a:rPr>
              <a:t>Heb.1:2-3</a:t>
            </a:r>
            <a:r>
              <a:rPr lang="en" sz="2100">
                <a:solidFill>
                  <a:srgbClr val="00FFFF"/>
                </a:solidFill>
              </a:rPr>
              <a:t> </a:t>
            </a:r>
            <a:r>
              <a:rPr lang="en" sz="2100" i="1">
                <a:solidFill>
                  <a:schemeClr val="dk1"/>
                </a:solidFill>
              </a:rPr>
              <a:t>“</a:t>
            </a:r>
            <a:r>
              <a:rPr lang="en" sz="2100">
                <a:solidFill>
                  <a:srgbClr val="00FFFF"/>
                </a:solidFill>
              </a:rPr>
              <a:t>(God) </a:t>
            </a:r>
            <a:r>
              <a:rPr lang="en" sz="2100" i="1">
                <a:solidFill>
                  <a:schemeClr val="dk1"/>
                </a:solidFill>
              </a:rPr>
              <a:t>in these last days has spoken to us in His Son, whom He appointed heir of all things, </a:t>
            </a:r>
            <a:r>
              <a:rPr lang="en" sz="2100" i="1" u="sng">
                <a:solidFill>
                  <a:schemeClr val="dk1"/>
                </a:solidFill>
              </a:rPr>
              <a:t>through whom also He made the world</a:t>
            </a:r>
            <a:r>
              <a:rPr lang="en" sz="2100" i="1">
                <a:solidFill>
                  <a:schemeClr val="dk1"/>
                </a:solidFill>
              </a:rPr>
              <a:t>. 3 And He is the radiance of His glory and the exact representation of His nature, and </a:t>
            </a:r>
            <a:r>
              <a:rPr lang="en" sz="2100" i="1" u="sng">
                <a:solidFill>
                  <a:schemeClr val="dk1"/>
                </a:solidFill>
              </a:rPr>
              <a:t>upholds all things by the word of His power</a:t>
            </a:r>
            <a:r>
              <a:rPr lang="en" sz="2100" i="1">
                <a:solidFill>
                  <a:schemeClr val="dk1"/>
                </a:solidFill>
              </a:rPr>
              <a:t>… ”</a:t>
            </a:r>
            <a:endParaRPr sz="2100" i="1">
              <a:solidFill>
                <a:schemeClr val="dk1"/>
              </a:solidFill>
            </a:endParaRPr>
          </a:p>
          <a:p>
            <a:pPr marL="457200" lvl="0" indent="-361950" algn="l" rtl="0">
              <a:spcBef>
                <a:spcPts val="0"/>
              </a:spcBef>
              <a:spcAft>
                <a:spcPts val="0"/>
              </a:spcAft>
              <a:buClr>
                <a:srgbClr val="FFFF00"/>
              </a:buClr>
              <a:buSzPts val="2100"/>
              <a:buChar char="●"/>
            </a:pPr>
            <a:r>
              <a:rPr lang="en" sz="2100" u="sng">
                <a:solidFill>
                  <a:srgbClr val="FFFF00"/>
                </a:solidFill>
              </a:rPr>
              <a:t>2 Pet.3:7</a:t>
            </a:r>
            <a:r>
              <a:rPr lang="en" sz="2100">
                <a:solidFill>
                  <a:srgbClr val="00FFFF"/>
                </a:solidFill>
              </a:rPr>
              <a:t> </a:t>
            </a:r>
            <a:r>
              <a:rPr lang="en" sz="2100" i="1">
                <a:solidFill>
                  <a:schemeClr val="dk1"/>
                </a:solidFill>
              </a:rPr>
              <a:t>“</a:t>
            </a:r>
            <a:r>
              <a:rPr lang="en" sz="2100" i="1" u="sng">
                <a:solidFill>
                  <a:schemeClr val="dk1"/>
                </a:solidFill>
              </a:rPr>
              <a:t>by His word the present heavens and earth are being reserved for fire</a:t>
            </a:r>
            <a:r>
              <a:rPr lang="en" sz="2100" i="1">
                <a:solidFill>
                  <a:schemeClr val="dk1"/>
                </a:solidFill>
              </a:rPr>
              <a:t>, kept for the day of judgment and destruction of ungodly men.”</a:t>
            </a:r>
            <a:endParaRPr sz="2100" i="1">
              <a:solidFill>
                <a:schemeClr val="dk1"/>
              </a:solidFill>
            </a:endParaRPr>
          </a:p>
          <a:p>
            <a:pPr marL="0" lvl="0" indent="0" algn="l" rtl="0">
              <a:spcBef>
                <a:spcPts val="0"/>
              </a:spcBef>
              <a:spcAft>
                <a:spcPts val="0"/>
              </a:spcAft>
              <a:buNone/>
            </a:pPr>
            <a:endParaRPr sz="2300" b="1">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9"/>
          <p:cNvSpPr txBox="1">
            <a:spLocks noGrp="1"/>
          </p:cNvSpPr>
          <p:nvPr>
            <p:ph type="ctrTitle"/>
          </p:nvPr>
        </p:nvSpPr>
        <p:spPr>
          <a:xfrm>
            <a:off x="-52800" y="0"/>
            <a:ext cx="92652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  Jesus IS the reason …</a:t>
            </a:r>
            <a:endParaRPr sz="5000" b="1">
              <a:solidFill>
                <a:srgbClr val="00FFFF"/>
              </a:solidFill>
            </a:endParaRPr>
          </a:p>
        </p:txBody>
      </p:sp>
      <p:sp>
        <p:nvSpPr>
          <p:cNvPr id="93" name="Google Shape;93;p19"/>
          <p:cNvSpPr txBox="1">
            <a:spLocks noGrp="1"/>
          </p:cNvSpPr>
          <p:nvPr>
            <p:ph type="subTitle" idx="1"/>
          </p:nvPr>
        </p:nvSpPr>
        <p:spPr>
          <a:xfrm>
            <a:off x="-174600" y="4598025"/>
            <a:ext cx="9387000" cy="545400"/>
          </a:xfrm>
          <a:prstGeom prst="rect">
            <a:avLst/>
          </a:prstGeom>
        </p:spPr>
        <p:txBody>
          <a:bodyPr spcFirstLastPara="1" wrap="square" lIns="91425" tIns="91425" rIns="91425" bIns="91425" anchor="ctr" anchorCtr="0">
            <a:noAutofit/>
          </a:bodyPr>
          <a:lstStyle/>
          <a:p>
            <a:pPr marL="457200" lvl="0" indent="0" algn="l" rtl="0">
              <a:spcBef>
                <a:spcPts val="0"/>
              </a:spcBef>
              <a:spcAft>
                <a:spcPts val="0"/>
              </a:spcAft>
              <a:buNone/>
            </a:pPr>
            <a:r>
              <a:rPr lang="en" sz="5000" b="1">
                <a:solidFill>
                  <a:srgbClr val="00FFFF"/>
                </a:solidFill>
              </a:rPr>
              <a:t>             that I DIED!</a:t>
            </a:r>
            <a:endParaRPr sz="5000" b="1">
              <a:solidFill>
                <a:srgbClr val="00FFFF"/>
              </a:solidFill>
            </a:endParaRPr>
          </a:p>
        </p:txBody>
      </p:sp>
      <p:pic>
        <p:nvPicPr>
          <p:cNvPr id="94" name="Google Shape;94;p19"/>
          <p:cNvPicPr preferRelativeResize="0"/>
          <p:nvPr/>
        </p:nvPicPr>
        <p:blipFill>
          <a:blip r:embed="rId3">
            <a:alphaModFix/>
          </a:blip>
          <a:stretch>
            <a:fillRect/>
          </a:stretch>
        </p:blipFill>
        <p:spPr>
          <a:xfrm>
            <a:off x="2248250" y="544125"/>
            <a:ext cx="4358451" cy="4053901"/>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0"/>
          <p:cNvSpPr txBox="1">
            <a:spLocks noGrp="1"/>
          </p:cNvSpPr>
          <p:nvPr>
            <p:ph type="ctrTitle"/>
          </p:nvPr>
        </p:nvSpPr>
        <p:spPr>
          <a:xfrm>
            <a:off x="-154500" y="0"/>
            <a:ext cx="94614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Not FROM sin, but TO sin! </a:t>
            </a:r>
            <a:endParaRPr sz="5000" b="1">
              <a:solidFill>
                <a:srgbClr val="00FFFF"/>
              </a:solidFill>
            </a:endParaRPr>
          </a:p>
        </p:txBody>
      </p:sp>
      <p:sp>
        <p:nvSpPr>
          <p:cNvPr id="100" name="Google Shape;100;p20"/>
          <p:cNvSpPr txBox="1">
            <a:spLocks noGrp="1"/>
          </p:cNvSpPr>
          <p:nvPr>
            <p:ph type="subTitle" idx="1"/>
          </p:nvPr>
        </p:nvSpPr>
        <p:spPr>
          <a:xfrm>
            <a:off x="-154300" y="510300"/>
            <a:ext cx="9339600" cy="46332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u="sng">
                <a:solidFill>
                  <a:srgbClr val="FFFF00"/>
                </a:solidFill>
              </a:rPr>
              <a:t>Eph.5:14</a:t>
            </a:r>
            <a:r>
              <a:rPr lang="en" sz="2300">
                <a:solidFill>
                  <a:srgbClr val="FFFF00"/>
                </a:solidFill>
              </a:rPr>
              <a:t> </a:t>
            </a:r>
            <a:r>
              <a:rPr lang="en" sz="2300" i="1">
                <a:solidFill>
                  <a:schemeClr val="dk1"/>
                </a:solidFill>
              </a:rPr>
              <a:t>“</a:t>
            </a:r>
            <a:r>
              <a:rPr lang="en" sz="2300" b="1" i="1" u="sng">
                <a:solidFill>
                  <a:srgbClr val="00FFFF"/>
                </a:solidFill>
              </a:rPr>
              <a:t>For this reason</a:t>
            </a:r>
            <a:r>
              <a:rPr lang="en" sz="2300" i="1">
                <a:solidFill>
                  <a:srgbClr val="FFFF00"/>
                </a:solidFill>
              </a:rPr>
              <a:t> </a:t>
            </a:r>
            <a:r>
              <a:rPr lang="en" sz="2300" i="1">
                <a:solidFill>
                  <a:schemeClr val="dk1"/>
                </a:solidFill>
              </a:rPr>
              <a:t>it says, “Awake, sleeper, and arise from the dead, and Christ will shine on you.”</a:t>
            </a:r>
            <a:endParaRPr sz="2300" i="1">
              <a:solidFill>
                <a:schemeClr val="dk1"/>
              </a:solidFill>
            </a:endParaRPr>
          </a:p>
          <a:p>
            <a:pPr marL="457200" lvl="0" indent="-374650" algn="l" rtl="0">
              <a:spcBef>
                <a:spcPts val="0"/>
              </a:spcBef>
              <a:spcAft>
                <a:spcPts val="0"/>
              </a:spcAft>
              <a:buClr>
                <a:srgbClr val="FFFF00"/>
              </a:buClr>
              <a:buSzPts val="2300"/>
              <a:buChar char="●"/>
            </a:pPr>
            <a:r>
              <a:rPr lang="en" sz="2300">
                <a:solidFill>
                  <a:srgbClr val="FFFF00"/>
                </a:solidFill>
              </a:rPr>
              <a:t>I used to be a walking dead man, not because of Jesus, but because of MY OWN free will choices to sin.</a:t>
            </a:r>
            <a:endParaRPr sz="2300">
              <a:solidFill>
                <a:srgbClr val="FFFF00"/>
              </a:solidFill>
            </a:endParaRPr>
          </a:p>
          <a:p>
            <a:pPr marL="457200" lvl="0" indent="-374650" algn="l" rtl="0">
              <a:spcBef>
                <a:spcPts val="0"/>
              </a:spcBef>
              <a:spcAft>
                <a:spcPts val="0"/>
              </a:spcAft>
              <a:buClr>
                <a:srgbClr val="FFFF00"/>
              </a:buClr>
              <a:buSzPts val="2300"/>
              <a:buChar char="●"/>
            </a:pPr>
            <a:r>
              <a:rPr lang="en" sz="2300" u="sng">
                <a:solidFill>
                  <a:srgbClr val="FFFF00"/>
                </a:solidFill>
              </a:rPr>
              <a:t>Js.1:13-15</a:t>
            </a:r>
            <a:r>
              <a:rPr lang="en" sz="2300">
                <a:solidFill>
                  <a:srgbClr val="FFFF00"/>
                </a:solidFill>
              </a:rPr>
              <a:t> </a:t>
            </a:r>
            <a:r>
              <a:rPr lang="en" sz="2300" i="1">
                <a:solidFill>
                  <a:schemeClr val="dk1"/>
                </a:solidFill>
              </a:rPr>
              <a:t>“Let no one say when he is tempted, “I am being tempted by God”; for God cannot be tempted by evil, and He Himself does not tempt anyone. 14 But each one is tempted when he is carried away and enticed by his own lust. 15 Then when lust has conceived, it gives birth to sin; </a:t>
            </a:r>
            <a:r>
              <a:rPr lang="en" sz="2300" i="1" u="sng">
                <a:solidFill>
                  <a:schemeClr val="dk1"/>
                </a:solidFill>
              </a:rPr>
              <a:t>and when sin is accomplished, it brings forth death</a:t>
            </a:r>
            <a:r>
              <a:rPr lang="en" sz="2300" i="1">
                <a:solidFill>
                  <a:schemeClr val="dk1"/>
                </a:solidFill>
              </a:rPr>
              <a:t>.”</a:t>
            </a:r>
            <a:endParaRPr sz="2300" i="1">
              <a:solidFill>
                <a:schemeClr val="dk1"/>
              </a:solidFill>
            </a:endParaRPr>
          </a:p>
          <a:p>
            <a:pPr marL="457200" lvl="0" indent="-374650" algn="l" rtl="0">
              <a:spcBef>
                <a:spcPts val="0"/>
              </a:spcBef>
              <a:spcAft>
                <a:spcPts val="0"/>
              </a:spcAft>
              <a:buClr>
                <a:srgbClr val="00FFFF"/>
              </a:buClr>
              <a:buSzPts val="2300"/>
              <a:buChar char="●"/>
            </a:pPr>
            <a:r>
              <a:rPr lang="en" sz="2300">
                <a:solidFill>
                  <a:srgbClr val="00FFFF"/>
                </a:solidFill>
              </a:rPr>
              <a:t>But because of Jesus I died TO sin, leaving that life behind.</a:t>
            </a:r>
            <a:endParaRPr sz="2300">
              <a:solidFill>
                <a:srgbClr val="00FFFF"/>
              </a:solidFill>
            </a:endParaRPr>
          </a:p>
          <a:p>
            <a:pPr marL="457200" lvl="0" indent="-374650" algn="l" rtl="0">
              <a:spcBef>
                <a:spcPts val="0"/>
              </a:spcBef>
              <a:spcAft>
                <a:spcPts val="0"/>
              </a:spcAft>
              <a:buClr>
                <a:srgbClr val="FFFF00"/>
              </a:buClr>
              <a:buSzPts val="2300"/>
              <a:buChar char="●"/>
            </a:pPr>
            <a:r>
              <a:rPr lang="en" sz="2300" u="sng">
                <a:solidFill>
                  <a:srgbClr val="FFFF00"/>
                </a:solidFill>
              </a:rPr>
              <a:t>Rom.6:11</a:t>
            </a:r>
            <a:r>
              <a:rPr lang="en" sz="2300">
                <a:solidFill>
                  <a:schemeClr val="dk1"/>
                </a:solidFill>
              </a:rPr>
              <a:t> </a:t>
            </a:r>
            <a:r>
              <a:rPr lang="en" sz="2300" i="1">
                <a:solidFill>
                  <a:schemeClr val="dk1"/>
                </a:solidFill>
              </a:rPr>
              <a:t>“Even so </a:t>
            </a:r>
            <a:r>
              <a:rPr lang="en" sz="2300" i="1" u="sng">
                <a:solidFill>
                  <a:schemeClr val="dk1"/>
                </a:solidFill>
              </a:rPr>
              <a:t>consider yourselves to be dead to sin</a:t>
            </a:r>
            <a:r>
              <a:rPr lang="en" sz="2300" i="1">
                <a:solidFill>
                  <a:schemeClr val="dk1"/>
                </a:solidFill>
              </a:rPr>
              <a:t>, but alive to God in Christ Jesus.”</a:t>
            </a:r>
            <a:endParaRPr sz="2300" i="1">
              <a:solidFill>
                <a:schemeClr val="dk1"/>
              </a:solidFill>
            </a:endParaRPr>
          </a:p>
          <a:p>
            <a:pPr marL="0" lvl="0" indent="0" algn="l" rtl="0">
              <a:spcBef>
                <a:spcPts val="0"/>
              </a:spcBef>
              <a:spcAft>
                <a:spcPts val="0"/>
              </a:spcAft>
              <a:buNone/>
            </a:pPr>
            <a:endParaRPr sz="2300" b="1">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1"/>
          <p:cNvSpPr txBox="1">
            <a:spLocks noGrp="1"/>
          </p:cNvSpPr>
          <p:nvPr>
            <p:ph type="ctrTitle"/>
          </p:nvPr>
        </p:nvSpPr>
        <p:spPr>
          <a:xfrm>
            <a:off x="-154500" y="0"/>
            <a:ext cx="94614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800" b="1">
                <a:solidFill>
                  <a:srgbClr val="00FFFF"/>
                </a:solidFill>
              </a:rPr>
              <a:t>What does repentance involve? </a:t>
            </a:r>
            <a:endParaRPr sz="4800" b="1">
              <a:solidFill>
                <a:srgbClr val="00FFFF"/>
              </a:solidFill>
            </a:endParaRPr>
          </a:p>
        </p:txBody>
      </p:sp>
      <p:sp>
        <p:nvSpPr>
          <p:cNvPr id="106" name="Google Shape;106;p21"/>
          <p:cNvSpPr txBox="1">
            <a:spLocks noGrp="1"/>
          </p:cNvSpPr>
          <p:nvPr>
            <p:ph type="subTitle" idx="1"/>
          </p:nvPr>
        </p:nvSpPr>
        <p:spPr>
          <a:xfrm>
            <a:off x="-154300" y="510300"/>
            <a:ext cx="9366900" cy="46332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u="sng" dirty="0">
                <a:solidFill>
                  <a:srgbClr val="FFFF00"/>
                </a:solidFill>
              </a:rPr>
              <a:t>Col.3:1-5</a:t>
            </a:r>
            <a:r>
              <a:rPr lang="en" sz="2200" dirty="0">
                <a:solidFill>
                  <a:srgbClr val="FFFF00"/>
                </a:solidFill>
              </a:rPr>
              <a:t> </a:t>
            </a:r>
            <a:r>
              <a:rPr lang="en" sz="2200" i="1" dirty="0">
                <a:solidFill>
                  <a:schemeClr val="dk1"/>
                </a:solidFill>
              </a:rPr>
              <a:t>“Therefore if you have been raised up with Christ, keep seeking the things above, where Christ is, seated at the right hand of God. 2 Set your mind on the things above, not on the things that are on earth. 3 </a:t>
            </a:r>
            <a:r>
              <a:rPr lang="en" sz="2200" i="1" u="sng" dirty="0">
                <a:solidFill>
                  <a:schemeClr val="dk1"/>
                </a:solidFill>
              </a:rPr>
              <a:t>For you have died</a:t>
            </a:r>
            <a:r>
              <a:rPr lang="en" sz="2200" i="1" dirty="0">
                <a:solidFill>
                  <a:schemeClr val="dk1"/>
                </a:solidFill>
              </a:rPr>
              <a:t> and your life is hidden with Christ in God. 4 When Christ, who is our life, is revealed, then you also will be revealed with Him in glory. 5 Therefore </a:t>
            </a:r>
            <a:r>
              <a:rPr lang="en" sz="2200" i="1" u="sng" dirty="0">
                <a:solidFill>
                  <a:schemeClr val="dk1"/>
                </a:solidFill>
              </a:rPr>
              <a:t>consider the members of your earthly body as dead to immorality, impurity, passion, evil desire, and greed</a:t>
            </a:r>
            <a:r>
              <a:rPr lang="en" sz="2200" i="1" dirty="0">
                <a:solidFill>
                  <a:schemeClr val="dk1"/>
                </a:solidFill>
              </a:rPr>
              <a:t>, which amounts to idolatry.”</a:t>
            </a:r>
            <a:endParaRPr sz="2200" i="1" dirty="0">
              <a:solidFill>
                <a:schemeClr val="dk1"/>
              </a:solidFill>
            </a:endParaRPr>
          </a:p>
          <a:p>
            <a:pPr marL="457200" lvl="0" indent="-368300" algn="l" rtl="0">
              <a:spcBef>
                <a:spcPts val="0"/>
              </a:spcBef>
              <a:spcAft>
                <a:spcPts val="0"/>
              </a:spcAft>
              <a:buClr>
                <a:srgbClr val="FFFF00"/>
              </a:buClr>
              <a:buSzPts val="2200"/>
              <a:buChar char="●"/>
            </a:pPr>
            <a:r>
              <a:rPr lang="en" sz="2200" u="sng" dirty="0">
                <a:solidFill>
                  <a:srgbClr val="FFFF00"/>
                </a:solidFill>
              </a:rPr>
              <a:t>Rom.6:2</a:t>
            </a:r>
            <a:r>
              <a:rPr lang="en" sz="2200" dirty="0">
                <a:solidFill>
                  <a:srgbClr val="FFFF00"/>
                </a:solidFill>
              </a:rPr>
              <a:t> </a:t>
            </a:r>
            <a:r>
              <a:rPr lang="en" sz="2200" i="1" dirty="0">
                <a:solidFill>
                  <a:schemeClr val="dk1"/>
                </a:solidFill>
              </a:rPr>
              <a:t>“...How shall </a:t>
            </a:r>
            <a:r>
              <a:rPr lang="en" sz="2200" i="1" u="sng" dirty="0">
                <a:solidFill>
                  <a:schemeClr val="dk1"/>
                </a:solidFill>
              </a:rPr>
              <a:t>we who died to sin</a:t>
            </a:r>
            <a:r>
              <a:rPr lang="en" sz="2200" i="1" dirty="0">
                <a:solidFill>
                  <a:schemeClr val="dk1"/>
                </a:solidFill>
              </a:rPr>
              <a:t> still live in it?”</a:t>
            </a:r>
            <a:endParaRPr sz="2200" i="1" dirty="0">
              <a:solidFill>
                <a:schemeClr val="dk1"/>
              </a:solidFill>
            </a:endParaRPr>
          </a:p>
          <a:p>
            <a:pPr marL="457200" lvl="0" indent="-368300" algn="l" rtl="0">
              <a:spcBef>
                <a:spcPts val="0"/>
              </a:spcBef>
              <a:spcAft>
                <a:spcPts val="0"/>
              </a:spcAft>
              <a:buClr>
                <a:srgbClr val="FFFF00"/>
              </a:buClr>
              <a:buSzPts val="2200"/>
              <a:buChar char="●"/>
            </a:pPr>
            <a:r>
              <a:rPr lang="en" sz="2200" u="sng" dirty="0">
                <a:solidFill>
                  <a:srgbClr val="FFFF00"/>
                </a:solidFill>
              </a:rPr>
              <a:t>Rom.8:13</a:t>
            </a:r>
            <a:r>
              <a:rPr lang="en" sz="2200" dirty="0">
                <a:solidFill>
                  <a:srgbClr val="FFFF00"/>
                </a:solidFill>
              </a:rPr>
              <a:t> </a:t>
            </a:r>
            <a:r>
              <a:rPr lang="en" sz="2200" i="1" dirty="0">
                <a:solidFill>
                  <a:schemeClr val="dk1"/>
                </a:solidFill>
              </a:rPr>
              <a:t>“for if you are living according to the flesh, you must die; but </a:t>
            </a:r>
            <a:r>
              <a:rPr lang="en" sz="2200" i="1" u="sng" dirty="0">
                <a:solidFill>
                  <a:schemeClr val="dk1"/>
                </a:solidFill>
              </a:rPr>
              <a:t>if by the Spirit you are putting to death the deeds of the body</a:t>
            </a:r>
            <a:r>
              <a:rPr lang="en" sz="2200" i="1" dirty="0">
                <a:solidFill>
                  <a:schemeClr val="dk1"/>
                </a:solidFill>
              </a:rPr>
              <a:t>, you will live.”</a:t>
            </a:r>
            <a:endParaRPr sz="2200" i="1" dirty="0">
              <a:solidFill>
                <a:schemeClr val="dk1"/>
              </a:solidFill>
            </a:endParaRPr>
          </a:p>
          <a:p>
            <a:pPr marL="457200" lvl="0" indent="-368300" algn="l" rtl="0">
              <a:spcBef>
                <a:spcPts val="0"/>
              </a:spcBef>
              <a:spcAft>
                <a:spcPts val="0"/>
              </a:spcAft>
              <a:buClr>
                <a:srgbClr val="00FFFF"/>
              </a:buClr>
              <a:buSzPts val="2200"/>
              <a:buChar char="●"/>
            </a:pPr>
            <a:r>
              <a:rPr lang="en" sz="2200" dirty="0">
                <a:solidFill>
                  <a:srgbClr val="00FFFF"/>
                </a:solidFill>
              </a:rPr>
              <a:t>But just turning from a life of sin did not FORGIVE my sins, and so …</a:t>
            </a:r>
            <a:endParaRPr sz="22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2394</Words>
  <Application>Microsoft Office PowerPoint</Application>
  <PresentationFormat>On-screen Show (16:9)</PresentationFormat>
  <Paragraphs>64</Paragraphs>
  <Slides>18</Slides>
  <Notes>18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18</vt:i4>
      </vt:variant>
    </vt:vector>
  </HeadingPairs>
  <TitlesOfParts>
    <vt:vector size="20" baseType="lpstr">
      <vt:lpstr>Arial</vt:lpstr>
      <vt:lpstr>Simple Dark</vt:lpstr>
      <vt:lpstr>Jesus IS the reason!</vt:lpstr>
      <vt:lpstr>Phil.2:5-11 (NASB 1995)</vt:lpstr>
      <vt:lpstr>Both CAUSE and ANSWER</vt:lpstr>
      <vt:lpstr>  Jesus IS the reason …</vt:lpstr>
      <vt:lpstr>HE CREATED IT ALL!  </vt:lpstr>
      <vt:lpstr>HE HOLDS IT ALL TOGETHER!  </vt:lpstr>
      <vt:lpstr>  Jesus IS the reason …</vt:lpstr>
      <vt:lpstr>Not FROM sin, but TO sin! </vt:lpstr>
      <vt:lpstr>What does repentance involve? </vt:lpstr>
      <vt:lpstr>  Jesus IS the reason …</vt:lpstr>
      <vt:lpstr>Washed in Jesus’ blood </vt:lpstr>
      <vt:lpstr>His will - His word - said so</vt:lpstr>
      <vt:lpstr> Jesus IS the reason …</vt:lpstr>
      <vt:lpstr>Because HE was raised first!</vt:lpstr>
      <vt:lpstr>This IS the “good news”!</vt:lpstr>
      <vt:lpstr> Jesus IS the reason …</vt:lpstr>
      <vt:lpstr>Any evangelist’s hope …</vt:lpstr>
      <vt:lpstr>“For this reason” - For Jesus!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Jesus IS the reason!</dc:title>
  <dc:creator>Eric Bridge</dc:creator>
  <cp:lastModifiedBy>Eric Bridge</cp:lastModifiedBy>
  <cp:revision>1</cp:revision>
  <dcterms:modified xsi:type="dcterms:W3CDTF">2023-12-24T02:41:40Z</dcterms:modified>
</cp:coreProperties>
</file>