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varScale="1">
        <p:scale>
          <a:sx n="36" d="100"/>
          <a:sy n="36" d="100"/>
        </p:scale>
        <p:origin x="9024" y="2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182e5dde3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a182e5dde3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a182e5dde3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a182e5dde3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a182e5dde3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a182e5dde3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a182e5dde3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a182e5dde3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a150104964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15010496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a16cfd13c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a16cfd13c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a16cfd13cc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a16cfd13c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a16cfd13cc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a16cfd13c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a16cfd13cc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a16cfd13c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a182e5dde3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a182e5dde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a182e5dde3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a182e5dde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a182e5dde3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a182e5dde3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9750" y="0"/>
            <a:ext cx="9278100" cy="611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5900" b="1" dirty="0">
                <a:solidFill>
                  <a:srgbClr val="00FFFF"/>
                </a:solidFill>
              </a:rPr>
              <a:t>I DON’T UNDERSTAND</a:t>
            </a:r>
            <a:r>
              <a:rPr lang="en" sz="6000" b="1" dirty="0">
                <a:solidFill>
                  <a:srgbClr val="00FFFF"/>
                </a:solidFill>
              </a:rPr>
              <a:t>…</a:t>
            </a:r>
            <a:endParaRPr sz="6000" b="1" dirty="0">
              <a:solidFill>
                <a:srgbClr val="00FFFF"/>
              </a:solidFill>
            </a:endParaRPr>
          </a:p>
        </p:txBody>
      </p:sp>
      <p:sp>
        <p:nvSpPr>
          <p:cNvPr id="55" name="Google Shape;55;p13"/>
          <p:cNvSpPr txBox="1">
            <a:spLocks noGrp="1"/>
          </p:cNvSpPr>
          <p:nvPr>
            <p:ph type="subTitle" idx="1"/>
          </p:nvPr>
        </p:nvSpPr>
        <p:spPr>
          <a:xfrm>
            <a:off x="-39750" y="535075"/>
            <a:ext cx="9223500" cy="46083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1018"/>
              <a:buNone/>
            </a:pPr>
            <a:r>
              <a:rPr lang="en" sz="2620" u="sng">
                <a:solidFill>
                  <a:srgbClr val="FFFF00"/>
                </a:solidFill>
              </a:rPr>
              <a:t>Jn.6:60-66</a:t>
            </a:r>
            <a:r>
              <a:rPr lang="en" sz="2620">
                <a:solidFill>
                  <a:schemeClr val="dk1"/>
                </a:solidFill>
              </a:rPr>
              <a:t> </a:t>
            </a:r>
            <a:r>
              <a:rPr lang="en" sz="2620">
                <a:solidFill>
                  <a:srgbClr val="00FFFF"/>
                </a:solidFill>
              </a:rPr>
              <a:t>(NKJV)</a:t>
            </a:r>
            <a:r>
              <a:rPr lang="en" sz="2620">
                <a:solidFill>
                  <a:schemeClr val="dk1"/>
                </a:solidFill>
              </a:rPr>
              <a:t> </a:t>
            </a:r>
            <a:r>
              <a:rPr lang="en" sz="2620" i="1">
                <a:solidFill>
                  <a:schemeClr val="dk1"/>
                </a:solidFill>
              </a:rPr>
              <a:t>“Therefore many of His disciples, when they heard this, said, “</a:t>
            </a:r>
            <a:r>
              <a:rPr lang="en" sz="2620" i="1" u="sng">
                <a:solidFill>
                  <a:schemeClr val="dk1"/>
                </a:solidFill>
              </a:rPr>
              <a:t>This is a hard saying; who can understand it</a:t>
            </a:r>
            <a:r>
              <a:rPr lang="en" sz="2620" i="1">
                <a:solidFill>
                  <a:schemeClr val="dk1"/>
                </a:solidFill>
              </a:rPr>
              <a:t>?” 61 When Jesus knew in Himself that His disciples complained about this, He said to them, “Does this offend you? 62 What then if you should see the Son of Man ascend where He was before? 63 It is the Spirit who gives life; the flesh profits nothing. The words that I speak to you are spirit, and they are life. 64 But there are some of you who do not believe.” For Jesus knew from the beginning who they were who did not believe, and who would betray Him. 65 And He said, “Therefore I have said to you that no one can come to Me unless it has been granted to him by My Father.” 66 </a:t>
            </a:r>
            <a:r>
              <a:rPr lang="en" sz="2620" i="1" u="sng">
                <a:solidFill>
                  <a:schemeClr val="dk1"/>
                </a:solidFill>
              </a:rPr>
              <a:t>From that time many of His disciples went back and walked with Him no more</a:t>
            </a:r>
            <a:r>
              <a:rPr lang="en" sz="2620" i="1">
                <a:solidFill>
                  <a:schemeClr val="dk1"/>
                </a:solidFill>
              </a:rPr>
              <a:t>.”</a:t>
            </a:r>
            <a:endParaRPr sz="225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98650" y="0"/>
            <a:ext cx="9363000" cy="47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WHAT JOB HAD OBSERVED</a:t>
            </a:r>
            <a:endParaRPr sz="6000" b="1">
              <a:solidFill>
                <a:srgbClr val="00FFFF"/>
              </a:solidFill>
            </a:endParaRPr>
          </a:p>
        </p:txBody>
      </p:sp>
      <p:sp>
        <p:nvSpPr>
          <p:cNvPr id="109" name="Google Shape;109;p22"/>
          <p:cNvSpPr txBox="1">
            <a:spLocks noGrp="1"/>
          </p:cNvSpPr>
          <p:nvPr>
            <p:ph type="subTitle" idx="1"/>
          </p:nvPr>
        </p:nvSpPr>
        <p:spPr>
          <a:xfrm>
            <a:off x="-58850" y="413400"/>
            <a:ext cx="9283800" cy="47301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None/>
            </a:pPr>
            <a:r>
              <a:rPr lang="en" sz="2200" u="sng">
                <a:solidFill>
                  <a:srgbClr val="FFFF00"/>
                </a:solidFill>
              </a:rPr>
              <a:t>Job.12:13-25</a:t>
            </a:r>
            <a:r>
              <a:rPr lang="en" sz="2200">
                <a:solidFill>
                  <a:srgbClr val="FFFF00"/>
                </a:solidFill>
              </a:rPr>
              <a:t> </a:t>
            </a:r>
            <a:r>
              <a:rPr lang="en" sz="2200" i="1">
                <a:solidFill>
                  <a:schemeClr val="dk1"/>
                </a:solidFill>
              </a:rPr>
              <a:t>“With Him </a:t>
            </a:r>
            <a:r>
              <a:rPr lang="en" sz="2200">
                <a:solidFill>
                  <a:srgbClr val="FFFF00"/>
                </a:solidFill>
              </a:rPr>
              <a:t>(God)</a:t>
            </a:r>
            <a:r>
              <a:rPr lang="en" sz="2200" i="1">
                <a:solidFill>
                  <a:schemeClr val="dk1"/>
                </a:solidFill>
              </a:rPr>
              <a:t> are wisdom and strength, He has counsel and understanding.14 If He breaks a thing down, it cannot be rebuilt; If He imprisons a man, there can be no release. 15 If He withholds the waters, they dry up; If He sends them out, they overwhelm the earth. 16 With Him are strength and prudence. The deceived and the deceiver are His. 17 He leads counselors away plundered, and makes fools of the judges. 18 He loosens the bonds of kings, and binds their waist with a belt. 19 He leads princes away plundered, and overthrows the mighty. 20 He deprives the trusted ones of speech, and takes away the discernment of the elders. 21 He pours contempt on princes, and disarms the mighty. 22 He uncovers deep things out of darkness, and brings the shadow of death to light. 23 He makes nations great, and destroys them; He enlarges nations, and guides them. 24 </a:t>
            </a:r>
            <a:r>
              <a:rPr lang="en" sz="2200" i="1" u="sng">
                <a:solidFill>
                  <a:schemeClr val="dk1"/>
                </a:solidFill>
              </a:rPr>
              <a:t>He takes away the understanding of the chiefs of the people of the earth, and makes them wander in a pathless wilderness. 25 They grope in the dark without light, and He makes them stagger like a drunken man</a:t>
            </a:r>
            <a:r>
              <a:rPr lang="en" sz="2200" i="1">
                <a:solidFill>
                  <a:schemeClr val="dk1"/>
                </a:solidFill>
              </a:rPr>
              <a:t>.”  </a:t>
            </a:r>
            <a:endParaRPr sz="2200">
              <a:solidFill>
                <a:srgbClr val="00FFFF"/>
              </a:solidFill>
            </a:endParaRPr>
          </a:p>
          <a:p>
            <a:pPr marL="0" lvl="0" indent="0" algn="l" rtl="0">
              <a:lnSpc>
                <a:spcPct val="80000"/>
              </a:lnSpc>
              <a:spcBef>
                <a:spcPts val="0"/>
              </a:spcBef>
              <a:spcAft>
                <a:spcPts val="0"/>
              </a:spcAft>
              <a:buNone/>
            </a:pPr>
            <a:r>
              <a:rPr lang="en" sz="2200" u="sng">
                <a:solidFill>
                  <a:srgbClr val="FFFF00"/>
                </a:solidFill>
              </a:rPr>
              <a:t>Job.13:15</a:t>
            </a:r>
            <a:r>
              <a:rPr lang="en" sz="2200">
                <a:solidFill>
                  <a:schemeClr val="dk1"/>
                </a:solidFill>
              </a:rPr>
              <a:t> </a:t>
            </a:r>
            <a:r>
              <a:rPr lang="en" sz="2200" i="1">
                <a:solidFill>
                  <a:srgbClr val="00FFFF"/>
                </a:solidFill>
              </a:rPr>
              <a:t>“</a:t>
            </a:r>
            <a:r>
              <a:rPr lang="en" sz="2200" i="1" u="sng">
                <a:solidFill>
                  <a:srgbClr val="00FFFF"/>
                </a:solidFill>
              </a:rPr>
              <a:t>Though He slay me</a:t>
            </a:r>
            <a:r>
              <a:rPr lang="en" sz="2200" i="1">
                <a:solidFill>
                  <a:srgbClr val="00FFFF"/>
                </a:solidFill>
              </a:rPr>
              <a:t>, yet will I trust Him.”</a:t>
            </a:r>
            <a:endParaRPr sz="2200" i="1">
              <a:solidFill>
                <a:srgbClr val="00FFFF"/>
              </a:solidFill>
            </a:endParaRPr>
          </a:p>
          <a:p>
            <a:pPr marL="0" lvl="0" indent="0" algn="l" rtl="0">
              <a:lnSpc>
                <a:spcPct val="80000"/>
              </a:lnSpc>
              <a:spcBef>
                <a:spcPts val="0"/>
              </a:spcBef>
              <a:spcAft>
                <a:spcPts val="0"/>
              </a:spcAft>
              <a:buNone/>
            </a:pPr>
            <a:endParaRPr sz="2300" u="sng">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98650" y="0"/>
            <a:ext cx="9363000" cy="49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“FOR OUR GOOD … ALWAYS”</a:t>
            </a:r>
            <a:endParaRPr sz="6000" b="1">
              <a:solidFill>
                <a:srgbClr val="00FFFF"/>
              </a:solidFill>
            </a:endParaRPr>
          </a:p>
        </p:txBody>
      </p:sp>
      <p:sp>
        <p:nvSpPr>
          <p:cNvPr id="115" name="Google Shape;115;p23"/>
          <p:cNvSpPr txBox="1">
            <a:spLocks noGrp="1"/>
          </p:cNvSpPr>
          <p:nvPr>
            <p:ph type="subTitle" idx="1"/>
          </p:nvPr>
        </p:nvSpPr>
        <p:spPr>
          <a:xfrm>
            <a:off x="-137950" y="413400"/>
            <a:ext cx="9363000" cy="47301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Deut.29:29</a:t>
            </a:r>
            <a:r>
              <a:rPr lang="en" sz="2000">
                <a:solidFill>
                  <a:srgbClr val="00FFFF"/>
                </a:solidFill>
              </a:rPr>
              <a:t> </a:t>
            </a:r>
            <a:r>
              <a:rPr lang="en" sz="2000" i="1">
                <a:solidFill>
                  <a:schemeClr val="dk1"/>
                </a:solidFill>
              </a:rPr>
              <a:t>“</a:t>
            </a:r>
            <a:r>
              <a:rPr lang="en" sz="2000" i="1" u="sng">
                <a:solidFill>
                  <a:schemeClr val="dk1"/>
                </a:solidFill>
              </a:rPr>
              <a:t>The secret things belong to the Lord our God</a:t>
            </a:r>
            <a:r>
              <a:rPr lang="en" sz="2000" i="1">
                <a:solidFill>
                  <a:schemeClr val="dk1"/>
                </a:solidFill>
              </a:rPr>
              <a:t>, but </a:t>
            </a:r>
            <a:r>
              <a:rPr lang="en" sz="2000" i="1" u="sng">
                <a:solidFill>
                  <a:schemeClr val="dk1"/>
                </a:solidFill>
              </a:rPr>
              <a:t>those things which are revealed belong to us and to our children forever</a:t>
            </a:r>
            <a:r>
              <a:rPr lang="en" sz="2000" i="1">
                <a:solidFill>
                  <a:schemeClr val="dk1"/>
                </a:solidFill>
              </a:rPr>
              <a:t>, that we may do all the words of this law.”</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The Creator of this universe keeps secrets from His creation.  He always has.  His own angels did not understand how God could save mankind - it was a mystery to them.  But despite God not telling us everything we’d like to know, the “Preacher” said to keep His commandments.  But why would we do that?</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Deut.6:24</a:t>
            </a:r>
            <a:r>
              <a:rPr lang="en" sz="2000">
                <a:solidFill>
                  <a:srgbClr val="00FFFF"/>
                </a:solidFill>
              </a:rPr>
              <a:t> </a:t>
            </a:r>
            <a:r>
              <a:rPr lang="en" sz="2000" i="1">
                <a:solidFill>
                  <a:schemeClr val="dk1"/>
                </a:solidFill>
              </a:rPr>
              <a:t>“And the Lord commanded us to observe all these statutes, to fear the Lord our God, </a:t>
            </a:r>
            <a:r>
              <a:rPr lang="en" sz="2000" i="1" u="sng">
                <a:solidFill>
                  <a:schemeClr val="dk1"/>
                </a:solidFill>
              </a:rPr>
              <a:t>for our good always</a:t>
            </a:r>
            <a:r>
              <a:rPr lang="en" sz="2000" i="1">
                <a:solidFill>
                  <a:schemeClr val="dk1"/>
                </a:solidFill>
              </a:rPr>
              <a:t>, that He might preserve us alive, as it is this day.”</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Those matters which He HAS revealed to us, including all those commandments, are for OUR GOOD, not His.  You can either choose to believe that, or turn away because God won’t let you know all that He knows.</a:t>
            </a:r>
            <a:endParaRPr sz="2000">
              <a:solidFill>
                <a:srgbClr val="FFFF00"/>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Jn.6:66</a:t>
            </a:r>
            <a:r>
              <a:rPr lang="en" sz="2000">
                <a:solidFill>
                  <a:srgbClr val="00FFFF"/>
                </a:solidFill>
              </a:rPr>
              <a:t> </a:t>
            </a:r>
            <a:r>
              <a:rPr lang="en" sz="2000" i="1">
                <a:solidFill>
                  <a:schemeClr val="dk1"/>
                </a:solidFill>
              </a:rPr>
              <a:t>“From that time many of His disciples went back and walked with Him no more.”</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Jn.6:67-69</a:t>
            </a:r>
            <a:r>
              <a:rPr lang="en" sz="2000">
                <a:solidFill>
                  <a:srgbClr val="00FFFF"/>
                </a:solidFill>
              </a:rPr>
              <a:t> </a:t>
            </a:r>
            <a:r>
              <a:rPr lang="en" sz="2000" i="1">
                <a:solidFill>
                  <a:schemeClr val="dk1"/>
                </a:solidFill>
              </a:rPr>
              <a:t>“Then Jesus said to the twelve, “Do you also want to go away?” But Simon Peter answered Him, “Lord, to whom shall we go? </a:t>
            </a:r>
            <a:r>
              <a:rPr lang="en" sz="2000" i="1" u="sng">
                <a:solidFill>
                  <a:schemeClr val="dk1"/>
                </a:solidFill>
              </a:rPr>
              <a:t>You have the words of eternal life</a:t>
            </a:r>
            <a:r>
              <a:rPr lang="en" sz="2000" i="1">
                <a:solidFill>
                  <a:schemeClr val="dk1"/>
                </a:solidFill>
              </a:rPr>
              <a:t>. 69 Also </a:t>
            </a:r>
            <a:r>
              <a:rPr lang="en" sz="2000" i="1" u="sng">
                <a:solidFill>
                  <a:schemeClr val="dk1"/>
                </a:solidFill>
              </a:rPr>
              <a:t>we have come to believe and know</a:t>
            </a:r>
            <a:r>
              <a:rPr lang="en" sz="2000" i="1">
                <a:solidFill>
                  <a:schemeClr val="dk1"/>
                </a:solidFill>
              </a:rPr>
              <a:t> that You are the Christ, the Son of the living God.”</a:t>
            </a:r>
            <a:r>
              <a:rPr lang="en" sz="2000">
                <a:solidFill>
                  <a:srgbClr val="00FFFF"/>
                </a:solidFill>
              </a:rPr>
              <a:t> Focus on what you KNOW to be true!</a:t>
            </a:r>
            <a:endParaRPr sz="2000">
              <a:solidFill>
                <a:srgbClr val="00FFFF"/>
              </a:solidFill>
            </a:endParaRPr>
          </a:p>
          <a:p>
            <a:pPr marL="0" lvl="0" indent="0" algn="l" rtl="0">
              <a:lnSpc>
                <a:spcPct val="80000"/>
              </a:lnSpc>
              <a:spcBef>
                <a:spcPts val="0"/>
              </a:spcBef>
              <a:spcAft>
                <a:spcPts val="0"/>
              </a:spcAft>
              <a:buNone/>
            </a:pPr>
            <a:endParaRPr sz="2300" u="sng">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98650" y="0"/>
            <a:ext cx="9363000" cy="47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600" b="1" dirty="0">
                <a:solidFill>
                  <a:srgbClr val="00FFFF"/>
                </a:solidFill>
              </a:rPr>
              <a:t>WHAT GETS US INTO TROUBLE</a:t>
            </a:r>
            <a:endParaRPr sz="4600" b="1" dirty="0">
              <a:solidFill>
                <a:srgbClr val="00FFFF"/>
              </a:solidFill>
            </a:endParaRPr>
          </a:p>
        </p:txBody>
      </p:sp>
      <p:sp>
        <p:nvSpPr>
          <p:cNvPr id="121" name="Google Shape;121;p24"/>
          <p:cNvSpPr txBox="1">
            <a:spLocks noGrp="1"/>
          </p:cNvSpPr>
          <p:nvPr>
            <p:ph type="subTitle" idx="1"/>
          </p:nvPr>
        </p:nvSpPr>
        <p:spPr>
          <a:xfrm>
            <a:off x="-137950" y="413400"/>
            <a:ext cx="9363000" cy="47301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Jude 10</a:t>
            </a:r>
            <a:r>
              <a:rPr lang="en" sz="2500">
                <a:solidFill>
                  <a:srgbClr val="FFFF00"/>
                </a:solidFill>
              </a:rPr>
              <a:t> </a:t>
            </a:r>
            <a:r>
              <a:rPr lang="en" sz="2500" i="1">
                <a:solidFill>
                  <a:schemeClr val="dk1"/>
                </a:solidFill>
              </a:rPr>
              <a:t>“</a:t>
            </a:r>
            <a:r>
              <a:rPr lang="en" sz="2500" i="1" u="sng">
                <a:solidFill>
                  <a:schemeClr val="dk1"/>
                </a:solidFill>
              </a:rPr>
              <a:t>But these speak evil of whatever they do not know</a:t>
            </a:r>
            <a:r>
              <a:rPr lang="en" sz="2500" i="1">
                <a:solidFill>
                  <a:schemeClr val="dk1"/>
                </a:solidFill>
              </a:rPr>
              <a:t>; and whatever they know naturally, like brute beasts, in these things they corrupt themselves.”</a:t>
            </a:r>
            <a:endParaRPr sz="2500" i="1">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Job 42:1-6</a:t>
            </a:r>
            <a:r>
              <a:rPr lang="en" sz="2500">
                <a:solidFill>
                  <a:srgbClr val="00FFFF"/>
                </a:solidFill>
              </a:rPr>
              <a:t> </a:t>
            </a:r>
            <a:r>
              <a:rPr lang="en" sz="2500" i="1">
                <a:solidFill>
                  <a:schemeClr val="dk1"/>
                </a:solidFill>
              </a:rPr>
              <a:t>“Then Job answered the Lord and said: 2 “I know that You can do everything, and that no purpose of Yours can be withheld from You. 3 You asked, ‘Who is this who hides counsel without knowledge?’  </a:t>
            </a:r>
            <a:r>
              <a:rPr lang="en" sz="2500" i="1" u="sng">
                <a:solidFill>
                  <a:schemeClr val="dk1"/>
                </a:solidFill>
              </a:rPr>
              <a:t>Therefore I have uttered what I did not understand, things too wonderful for me, which I did not know</a:t>
            </a:r>
            <a:r>
              <a:rPr lang="en" sz="2500" i="1">
                <a:solidFill>
                  <a:schemeClr val="dk1"/>
                </a:solidFill>
              </a:rPr>
              <a:t>. 4 Listen, please, and let me speak; You said, ‘I will question you, and you shall answer Me.’ 5 I have heard of You by the hearing of the ear, but now my eye sees You. 6 Therefore I abhor myself, and repent in dust and ashes.”</a:t>
            </a:r>
            <a:endParaRPr sz="2500" i="1">
              <a:solidFill>
                <a:schemeClr val="dk1"/>
              </a:solidFill>
            </a:endParaRPr>
          </a:p>
          <a:p>
            <a:pPr marL="457200" lvl="0" indent="-387350" algn="l" rtl="0">
              <a:lnSpc>
                <a:spcPct val="80000"/>
              </a:lnSpc>
              <a:spcBef>
                <a:spcPts val="0"/>
              </a:spcBef>
              <a:spcAft>
                <a:spcPts val="0"/>
              </a:spcAft>
              <a:buClr>
                <a:srgbClr val="00FFFF"/>
              </a:buClr>
              <a:buSzPts val="2500"/>
              <a:buChar char="●"/>
            </a:pPr>
            <a:r>
              <a:rPr lang="en" sz="2500">
                <a:solidFill>
                  <a:srgbClr val="00FFFF"/>
                </a:solidFill>
              </a:rPr>
              <a:t>Do we sometimes forget Who we are questioning?</a:t>
            </a:r>
            <a:endParaRPr sz="250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Ps.46:10</a:t>
            </a:r>
            <a:r>
              <a:rPr lang="en" sz="2500">
                <a:solidFill>
                  <a:srgbClr val="00FFFF"/>
                </a:solidFill>
              </a:rPr>
              <a:t> </a:t>
            </a:r>
            <a:r>
              <a:rPr lang="en" sz="2500" i="1">
                <a:solidFill>
                  <a:schemeClr val="dk1"/>
                </a:solidFill>
              </a:rPr>
              <a:t>“</a:t>
            </a:r>
            <a:r>
              <a:rPr lang="en" sz="2500" i="1" u="sng">
                <a:solidFill>
                  <a:schemeClr val="dk1"/>
                </a:solidFill>
              </a:rPr>
              <a:t>Be still, and know that I am God</a:t>
            </a:r>
            <a:r>
              <a:rPr lang="en" sz="2500" i="1">
                <a:solidFill>
                  <a:schemeClr val="dk1"/>
                </a:solidFill>
              </a:rPr>
              <a:t>; I will be exalted among the nations, I will be exalted in the earth!”</a:t>
            </a:r>
            <a:endParaRPr sz="2500" i="1">
              <a:solidFill>
                <a:schemeClr val="dk1"/>
              </a:solidFill>
            </a:endParaRPr>
          </a:p>
          <a:p>
            <a:pPr marL="0" lvl="0" indent="0" algn="l" rtl="0">
              <a:lnSpc>
                <a:spcPct val="80000"/>
              </a:lnSpc>
              <a:spcBef>
                <a:spcPts val="0"/>
              </a:spcBef>
              <a:spcAft>
                <a:spcPts val="0"/>
              </a:spcAft>
              <a:buNone/>
            </a:pPr>
            <a:endParaRPr sz="2300" u="sng">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98650" y="0"/>
            <a:ext cx="9363000" cy="47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I ALSO DON’T UNDERSTAND…</a:t>
            </a:r>
            <a:endParaRPr sz="4700" b="1">
              <a:solidFill>
                <a:srgbClr val="00FFFF"/>
              </a:solidFill>
            </a:endParaRPr>
          </a:p>
        </p:txBody>
      </p:sp>
      <p:sp>
        <p:nvSpPr>
          <p:cNvPr id="127" name="Google Shape;127;p25"/>
          <p:cNvSpPr txBox="1">
            <a:spLocks noGrp="1"/>
          </p:cNvSpPr>
          <p:nvPr>
            <p:ph type="subTitle" idx="1"/>
          </p:nvPr>
        </p:nvSpPr>
        <p:spPr>
          <a:xfrm>
            <a:off x="-137950" y="413400"/>
            <a:ext cx="9402300" cy="47301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dirty="0">
                <a:solidFill>
                  <a:srgbClr val="FFFF00"/>
                </a:solidFill>
              </a:rPr>
              <a:t>WHY God loves me at all!  Shouldn’t we wonder about THIS?</a:t>
            </a:r>
            <a:endParaRPr sz="2500" dirty="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Ps.8:3-4</a:t>
            </a:r>
            <a:r>
              <a:rPr lang="en" sz="2500" dirty="0">
                <a:solidFill>
                  <a:srgbClr val="FFFF00"/>
                </a:solidFill>
              </a:rPr>
              <a:t> (David) </a:t>
            </a:r>
            <a:r>
              <a:rPr lang="en" sz="2500" i="1" dirty="0">
                <a:solidFill>
                  <a:schemeClr val="dk1"/>
                </a:solidFill>
              </a:rPr>
              <a:t>“When I consider Your heavens, the work of Your fingers, the moon and the stars, which You have ordained, 4 </a:t>
            </a:r>
            <a:r>
              <a:rPr lang="en" sz="2500" i="1" u="sng" dirty="0">
                <a:solidFill>
                  <a:schemeClr val="dk1"/>
                </a:solidFill>
              </a:rPr>
              <a:t>What is man that You are mindful of him</a:t>
            </a:r>
            <a:r>
              <a:rPr lang="en" sz="2500" i="1" dirty="0">
                <a:solidFill>
                  <a:schemeClr val="dk1"/>
                </a:solidFill>
              </a:rPr>
              <a:t>, and the son of man that You visit him?”</a:t>
            </a:r>
            <a:endParaRPr sz="2500" i="1" dirty="0">
              <a:solidFill>
                <a:schemeClr val="dk1"/>
              </a:solidFill>
            </a:endParaRPr>
          </a:p>
          <a:p>
            <a:pPr marL="457200" lvl="0" indent="-387350" algn="l" rtl="0">
              <a:lnSpc>
                <a:spcPct val="80000"/>
              </a:lnSpc>
              <a:spcBef>
                <a:spcPts val="0"/>
              </a:spcBef>
              <a:spcAft>
                <a:spcPts val="0"/>
              </a:spcAft>
              <a:buClr>
                <a:srgbClr val="00FFFF"/>
              </a:buClr>
              <a:buSzPts val="2500"/>
              <a:buChar char="●"/>
            </a:pPr>
            <a:r>
              <a:rPr lang="en" sz="2500" dirty="0">
                <a:solidFill>
                  <a:srgbClr val="00FFFF"/>
                </a:solidFill>
              </a:rPr>
              <a:t>But I KNOW that Jesus considers sinful me worth dying for!</a:t>
            </a:r>
            <a:endParaRPr sz="2500" dirty="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dirty="0">
                <a:solidFill>
                  <a:srgbClr val="FFFF00"/>
                </a:solidFill>
              </a:rPr>
              <a:t>Paul knew this as well.  </a:t>
            </a:r>
            <a:r>
              <a:rPr lang="en" sz="2500" u="sng" dirty="0">
                <a:solidFill>
                  <a:srgbClr val="FFFF00"/>
                </a:solidFill>
              </a:rPr>
              <a:t>Gal.2:20</a:t>
            </a:r>
            <a:r>
              <a:rPr lang="en" sz="2500" dirty="0">
                <a:solidFill>
                  <a:srgbClr val="FFFF00"/>
                </a:solidFill>
              </a:rPr>
              <a:t> </a:t>
            </a:r>
            <a:r>
              <a:rPr lang="en" sz="2500" i="1" dirty="0">
                <a:solidFill>
                  <a:schemeClr val="dk1"/>
                </a:solidFill>
              </a:rPr>
              <a:t>“I have been crucified with Christ; it is no longer I who live, but Christ lives in me; and the life which I now live in the flesh I live by faith in </a:t>
            </a:r>
            <a:r>
              <a:rPr lang="en" sz="2500" i="1" u="sng" dirty="0">
                <a:solidFill>
                  <a:schemeClr val="dk1"/>
                </a:solidFill>
              </a:rPr>
              <a:t>the Son of God, who loved me and gave Himself for me</a:t>
            </a:r>
            <a:r>
              <a:rPr lang="en" sz="2500" i="1" dirty="0">
                <a:solidFill>
                  <a:schemeClr val="dk1"/>
                </a:solidFill>
              </a:rPr>
              <a:t>.”</a:t>
            </a:r>
            <a:endParaRPr sz="2500" i="1" dirty="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dirty="0">
                <a:solidFill>
                  <a:srgbClr val="FFFF00"/>
                </a:solidFill>
              </a:rPr>
              <a:t>The good news of Jesus Christ is that we CAN be saved!</a:t>
            </a:r>
            <a:endParaRPr sz="2500" dirty="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Ps.71:14-15</a:t>
            </a:r>
            <a:r>
              <a:rPr lang="en" sz="2500" dirty="0">
                <a:solidFill>
                  <a:srgbClr val="FFFF00"/>
                </a:solidFill>
              </a:rPr>
              <a:t> </a:t>
            </a:r>
            <a:r>
              <a:rPr lang="en" sz="2500" i="1" dirty="0">
                <a:solidFill>
                  <a:schemeClr val="dk1"/>
                </a:solidFill>
              </a:rPr>
              <a:t>“But I will hope continually, and will praise You yet more and more. 15 My mouth shall tell of Your righteousness and Your salvation all the day, for </a:t>
            </a:r>
            <a:r>
              <a:rPr lang="en" sz="2500" i="1" u="sng" dirty="0">
                <a:solidFill>
                  <a:schemeClr val="dk1"/>
                </a:solidFill>
              </a:rPr>
              <a:t>I do not know their limits</a:t>
            </a:r>
            <a:r>
              <a:rPr lang="en" sz="2500" i="1" dirty="0">
                <a:solidFill>
                  <a:schemeClr val="dk1"/>
                </a:solidFill>
              </a:rPr>
              <a:t>.”</a:t>
            </a:r>
            <a:r>
              <a:rPr lang="en" sz="2500" dirty="0">
                <a:solidFill>
                  <a:srgbClr val="FFFF00"/>
                </a:solidFill>
              </a:rPr>
              <a:t> </a:t>
            </a:r>
            <a:r>
              <a:rPr lang="en" sz="2500" dirty="0">
                <a:solidFill>
                  <a:srgbClr val="00FFFF"/>
                </a:solidFill>
              </a:rPr>
              <a:t>Please partake of God’s limitless love TODAY!</a:t>
            </a:r>
            <a:endParaRPr sz="2500" dirty="0">
              <a:solidFill>
                <a:srgbClr val="00FFFF"/>
              </a:solidFill>
            </a:endParaRPr>
          </a:p>
          <a:p>
            <a:pPr marL="0" lvl="0" indent="0" algn="l" rtl="0">
              <a:lnSpc>
                <a:spcPct val="80000"/>
              </a:lnSpc>
              <a:spcBef>
                <a:spcPts val="0"/>
              </a:spcBef>
              <a:spcAft>
                <a:spcPts val="0"/>
              </a:spcAft>
              <a:buNone/>
            </a:pPr>
            <a:endParaRPr sz="2300" u="sng"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611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 A HUMBLING 2023</a:t>
            </a:r>
            <a:endParaRPr sz="6000" b="1">
              <a:solidFill>
                <a:srgbClr val="00FFFF"/>
              </a:solidFill>
            </a:endParaRPr>
          </a:p>
        </p:txBody>
      </p:sp>
      <p:sp>
        <p:nvSpPr>
          <p:cNvPr id="61" name="Google Shape;61;p14"/>
          <p:cNvSpPr txBox="1">
            <a:spLocks noGrp="1"/>
          </p:cNvSpPr>
          <p:nvPr>
            <p:ph type="subTitle" idx="1"/>
          </p:nvPr>
        </p:nvSpPr>
        <p:spPr>
          <a:xfrm>
            <a:off x="-145800" y="521700"/>
            <a:ext cx="9329400" cy="4621800"/>
          </a:xfrm>
          <a:prstGeom prst="rect">
            <a:avLst/>
          </a:prstGeom>
        </p:spPr>
        <p:txBody>
          <a:bodyPr spcFirstLastPara="1" wrap="square" lIns="91425" tIns="91425" rIns="91425" bIns="91425" anchor="t" anchorCtr="0">
            <a:noAutofit/>
          </a:bodyPr>
          <a:lstStyle/>
          <a:p>
            <a:pPr marL="457200" lvl="0" indent="-374650" algn="l" rtl="0">
              <a:lnSpc>
                <a:spcPct val="80000"/>
              </a:lnSpc>
              <a:spcBef>
                <a:spcPts val="0"/>
              </a:spcBef>
              <a:spcAft>
                <a:spcPts val="0"/>
              </a:spcAft>
              <a:buClr>
                <a:srgbClr val="FFFF00"/>
              </a:buClr>
              <a:buSzPts val="2300"/>
              <a:buChar char="●"/>
            </a:pPr>
            <a:r>
              <a:rPr lang="en" sz="2300">
                <a:solidFill>
                  <a:srgbClr val="FFFF00"/>
                </a:solidFill>
              </a:rPr>
              <a:t>With the passing of Peggy, Stephanie’s mom, and now our brother David, as well as brethren in other congregations, it can be challenging to our faith.  This is especially true when we pray for our loved ones to be safe, or to recover from their illnesses, but we don’t get the result that we prayed for.</a:t>
            </a:r>
            <a:endParaRPr sz="2300">
              <a:solidFill>
                <a:srgbClr val="FFFF00"/>
              </a:solidFill>
            </a:endParaRPr>
          </a:p>
          <a:p>
            <a:pPr marL="457200" lvl="0" indent="-374650" algn="l" rtl="0">
              <a:lnSpc>
                <a:spcPct val="80000"/>
              </a:lnSpc>
              <a:spcBef>
                <a:spcPts val="0"/>
              </a:spcBef>
              <a:spcAft>
                <a:spcPts val="0"/>
              </a:spcAft>
              <a:buClr>
                <a:schemeClr val="dk1"/>
              </a:buClr>
              <a:buSzPts val="2300"/>
              <a:buChar char="●"/>
            </a:pPr>
            <a:r>
              <a:rPr lang="en" sz="2300">
                <a:solidFill>
                  <a:schemeClr val="dk1"/>
                </a:solidFill>
              </a:rPr>
              <a:t>I hope that our evangelists are allowed to admit that there is SO MUCH about the workings of God, and what His plans are, that we simply do not understand.  In fact if you find a preacher or teacher today that claims to have all the answers you should definitely be worried!</a:t>
            </a:r>
            <a:endParaRPr sz="2300">
              <a:solidFill>
                <a:schemeClr val="dk1"/>
              </a:solidFill>
            </a:endParaRPr>
          </a:p>
          <a:p>
            <a:pPr marL="457200" lvl="0" indent="-374650" algn="l" rtl="0">
              <a:lnSpc>
                <a:spcPct val="80000"/>
              </a:lnSpc>
              <a:spcBef>
                <a:spcPts val="0"/>
              </a:spcBef>
              <a:spcAft>
                <a:spcPts val="0"/>
              </a:spcAft>
              <a:buClr>
                <a:srgbClr val="00FFFF"/>
              </a:buClr>
              <a:buSzPts val="2300"/>
              <a:buChar char="●"/>
            </a:pPr>
            <a:r>
              <a:rPr lang="en" sz="2300">
                <a:solidFill>
                  <a:srgbClr val="00FFFF"/>
                </a:solidFill>
              </a:rPr>
              <a:t>In this lesson I want to address some of the questions I struggle with sometimes.  Questions that some Christians have lost their faith over - and that prevent many lost in this world from believing in God in the first place.  And the passages I want to share with you are to show that a faithful servant of God must accept NOT knowing the answers to some major questions.</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41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WICKED PEOPLE PROSPER!</a:t>
            </a:r>
            <a:r>
              <a:rPr lang="en" sz="6000" b="1">
                <a:solidFill>
                  <a:srgbClr val="00FFFF"/>
                </a:solidFill>
              </a:rPr>
              <a:t> </a:t>
            </a:r>
            <a:endParaRPr sz="6000" b="1">
              <a:solidFill>
                <a:srgbClr val="00FFFF"/>
              </a:solidFill>
            </a:endParaRPr>
          </a:p>
        </p:txBody>
      </p:sp>
      <p:sp>
        <p:nvSpPr>
          <p:cNvPr id="67" name="Google Shape;67;p15"/>
          <p:cNvSpPr txBox="1">
            <a:spLocks noGrp="1"/>
          </p:cNvSpPr>
          <p:nvPr>
            <p:ph type="subTitle" idx="1"/>
          </p:nvPr>
        </p:nvSpPr>
        <p:spPr>
          <a:xfrm>
            <a:off x="-145800" y="442775"/>
            <a:ext cx="9329400" cy="47007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FFFF00"/>
              </a:buClr>
              <a:buSzPts val="2100"/>
              <a:buChar char="●"/>
            </a:pPr>
            <a:r>
              <a:rPr lang="en" sz="2100" u="sng" dirty="0">
                <a:solidFill>
                  <a:srgbClr val="FFFF00"/>
                </a:solidFill>
              </a:rPr>
              <a:t>Jer.12:1</a:t>
            </a:r>
            <a:r>
              <a:rPr lang="en" sz="2100" dirty="0">
                <a:solidFill>
                  <a:srgbClr val="FFFF00"/>
                </a:solidFill>
              </a:rPr>
              <a:t> </a:t>
            </a:r>
            <a:r>
              <a:rPr lang="en" sz="2100" i="1" dirty="0">
                <a:solidFill>
                  <a:schemeClr val="dk1"/>
                </a:solidFill>
              </a:rPr>
              <a:t>“Righteous are You, O Lord, when I plead with You; Yet let me talk with You about Your judgments.  </a:t>
            </a:r>
            <a:r>
              <a:rPr lang="en" sz="2100" i="1" u="sng" dirty="0">
                <a:solidFill>
                  <a:schemeClr val="dk1"/>
                </a:solidFill>
              </a:rPr>
              <a:t>Why does the way of the wicked prosper</a:t>
            </a:r>
            <a:r>
              <a:rPr lang="en" sz="2100" i="1" dirty="0">
                <a:solidFill>
                  <a:schemeClr val="dk1"/>
                </a:solidFill>
              </a:rPr>
              <a:t>?  Why are those happy who deal so treacherously?”</a:t>
            </a:r>
            <a:endParaRPr sz="2100" i="1" dirty="0">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dirty="0">
                <a:solidFill>
                  <a:srgbClr val="FFFF00"/>
                </a:solidFill>
              </a:rPr>
              <a:t>Because we read in the bible of times where God’s wrath is poured out on wicked people ON EARTH, such as Sodom and Gomorrah, or during the flood, or against Pharaoh, and countless other times, it seems inconsistent to us, and maybe even unjust, that God does not do this with ALL wicked people.  Thousands of truly evil people seem to “get away with it” all their lives, enjoying the pleasures that their sins bring, and it can make us question why we should remain faithful.  The faithful few have struggled with this for centuries.  And many unbelievers say this is their proof that there is no God at all!</a:t>
            </a:r>
            <a:endParaRPr sz="2100" dirty="0">
              <a:solidFill>
                <a:srgbClr val="FFFF00"/>
              </a:solidFill>
            </a:endParaRPr>
          </a:p>
          <a:p>
            <a:pPr marL="457200" lvl="0" indent="-361950" algn="l" rtl="0">
              <a:lnSpc>
                <a:spcPct val="80000"/>
              </a:lnSpc>
              <a:spcBef>
                <a:spcPts val="0"/>
              </a:spcBef>
              <a:spcAft>
                <a:spcPts val="0"/>
              </a:spcAft>
              <a:buClr>
                <a:srgbClr val="00FFFF"/>
              </a:buClr>
              <a:buSzPts val="2100"/>
              <a:buChar char="●"/>
            </a:pPr>
            <a:r>
              <a:rPr lang="en" sz="2100" dirty="0">
                <a:solidFill>
                  <a:srgbClr val="00FFFF"/>
                </a:solidFill>
              </a:rPr>
              <a:t>But I KNOW they will not prosper forever!</a:t>
            </a:r>
            <a:r>
              <a:rPr lang="en" sz="2100" dirty="0">
                <a:solidFill>
                  <a:schemeClr val="dk1"/>
                </a:solidFill>
              </a:rPr>
              <a:t>  </a:t>
            </a:r>
            <a:r>
              <a:rPr lang="en" sz="2100" u="sng" dirty="0">
                <a:solidFill>
                  <a:srgbClr val="FFFF00"/>
                </a:solidFill>
              </a:rPr>
              <a:t>Ps.73:16-17</a:t>
            </a:r>
            <a:r>
              <a:rPr lang="en" sz="2100" dirty="0">
                <a:solidFill>
                  <a:schemeClr val="dk1"/>
                </a:solidFill>
              </a:rPr>
              <a:t> </a:t>
            </a:r>
            <a:r>
              <a:rPr lang="en" sz="2100" i="1" dirty="0">
                <a:solidFill>
                  <a:schemeClr val="dk1"/>
                </a:solidFill>
              </a:rPr>
              <a:t>“When I thought how to understand this, it was too painful for me -17 </a:t>
            </a:r>
            <a:r>
              <a:rPr lang="en" sz="2100" i="1" u="sng" dirty="0">
                <a:solidFill>
                  <a:schemeClr val="dk1"/>
                </a:solidFill>
              </a:rPr>
              <a:t>Until I went into the sanctuary of God</a:t>
            </a:r>
            <a:r>
              <a:rPr lang="en" sz="2100" i="1" dirty="0">
                <a:solidFill>
                  <a:schemeClr val="dk1"/>
                </a:solidFill>
              </a:rPr>
              <a:t>; Then I understood their end.”</a:t>
            </a:r>
            <a:endParaRPr sz="2100" i="1" dirty="0">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u="sng" dirty="0">
                <a:solidFill>
                  <a:srgbClr val="FFFF00"/>
                </a:solidFill>
              </a:rPr>
              <a:t>Prov.24:19-20</a:t>
            </a:r>
            <a:r>
              <a:rPr lang="en" sz="2100" dirty="0">
                <a:solidFill>
                  <a:schemeClr val="dk1"/>
                </a:solidFill>
              </a:rPr>
              <a:t> </a:t>
            </a:r>
            <a:r>
              <a:rPr lang="en" sz="2100" i="1" dirty="0">
                <a:solidFill>
                  <a:schemeClr val="dk1"/>
                </a:solidFill>
              </a:rPr>
              <a:t>“Do not fret because of evildoers, nor be envious of the wicked; 20 For there will be no prospect for the evil man; </a:t>
            </a:r>
            <a:r>
              <a:rPr lang="en" sz="2100" i="1" u="sng" dirty="0">
                <a:solidFill>
                  <a:schemeClr val="dk1"/>
                </a:solidFill>
              </a:rPr>
              <a:t>The lamp of the wicked will be put out.</a:t>
            </a:r>
            <a:r>
              <a:rPr lang="en" sz="2100" i="1" dirty="0">
                <a:solidFill>
                  <a:schemeClr val="dk1"/>
                </a:solidFill>
              </a:rPr>
              <a:t>”</a:t>
            </a:r>
            <a:endParaRPr sz="21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41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RANDOM PEOPLE SUFFER!</a:t>
            </a:r>
            <a:r>
              <a:rPr lang="en" sz="6000" b="1">
                <a:solidFill>
                  <a:srgbClr val="00FFFF"/>
                </a:solidFill>
              </a:rPr>
              <a:t> </a:t>
            </a:r>
            <a:endParaRPr sz="6000" b="1">
              <a:solidFill>
                <a:srgbClr val="00FFFF"/>
              </a:solidFill>
            </a:endParaRPr>
          </a:p>
        </p:txBody>
      </p:sp>
      <p:sp>
        <p:nvSpPr>
          <p:cNvPr id="73" name="Google Shape;73;p16"/>
          <p:cNvSpPr txBox="1">
            <a:spLocks noGrp="1"/>
          </p:cNvSpPr>
          <p:nvPr>
            <p:ph type="subTitle" idx="1"/>
          </p:nvPr>
        </p:nvSpPr>
        <p:spPr>
          <a:xfrm>
            <a:off x="-179250" y="413400"/>
            <a:ext cx="9363000" cy="47301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Mk.9:17-24</a:t>
            </a:r>
            <a:r>
              <a:rPr lang="en" sz="2000">
                <a:solidFill>
                  <a:srgbClr val="FFFF00"/>
                </a:solidFill>
              </a:rPr>
              <a:t> </a:t>
            </a:r>
            <a:r>
              <a:rPr lang="en" sz="2000" i="1">
                <a:solidFill>
                  <a:schemeClr val="dk1"/>
                </a:solidFill>
              </a:rPr>
              <a:t>“Then one of the crowd answered and said, “Teacher, I brought You my son, who has </a:t>
            </a:r>
            <a:r>
              <a:rPr lang="en" sz="2000" i="1" u="sng">
                <a:solidFill>
                  <a:schemeClr val="dk1"/>
                </a:solidFill>
              </a:rPr>
              <a:t>a mute spirit</a:t>
            </a:r>
            <a:r>
              <a:rPr lang="en" sz="2000" i="1">
                <a:solidFill>
                  <a:schemeClr val="dk1"/>
                </a:solidFill>
              </a:rPr>
              <a:t>. 18 </a:t>
            </a:r>
            <a:r>
              <a:rPr lang="en" sz="2000" i="1" u="sng">
                <a:solidFill>
                  <a:schemeClr val="dk1"/>
                </a:solidFill>
              </a:rPr>
              <a:t>And wherever it seizes him, it throws him down; he foams at the mouth, gnashes his teeth, and becomes rigid</a:t>
            </a:r>
            <a:r>
              <a:rPr lang="en" sz="2000" i="1">
                <a:solidFill>
                  <a:schemeClr val="dk1"/>
                </a:solidFill>
              </a:rPr>
              <a:t>. So I spoke to Your disciples, that they should cast it out, but they could not.” 19 He answered him and said, “O faithless generation, how long shall I be with you? How long shall I bear with you? Bring him to Me.” 20 Then they brought him to Him. And when he saw Him, immediately </a:t>
            </a:r>
            <a:r>
              <a:rPr lang="en" sz="2000" i="1" u="sng">
                <a:solidFill>
                  <a:schemeClr val="dk1"/>
                </a:solidFill>
              </a:rPr>
              <a:t>the spirit convulsed him, and he fell on the ground and wallowed, foaming at the mouth. 21 So He asked his father, “How long has this been happening to him?” And he said, “From childhood. 22 And often he has thrown him both into the fire and into the water to destroy him</a:t>
            </a:r>
            <a:r>
              <a:rPr lang="en" sz="2000" i="1">
                <a:solidFill>
                  <a:schemeClr val="dk1"/>
                </a:solidFill>
              </a:rPr>
              <a:t>. But if You can do anything, have compassion on us and help us.” 23 Jesus said to him, “If you can believe, all things are possible to him who believes.” 24 Immediately the father of the child cried out and said with tears, “Lord, I believe; </a:t>
            </a:r>
            <a:r>
              <a:rPr lang="en" sz="2000" i="1" u="sng">
                <a:solidFill>
                  <a:schemeClr val="dk1"/>
                </a:solidFill>
              </a:rPr>
              <a:t>help my unbelief</a:t>
            </a:r>
            <a:r>
              <a:rPr lang="en" sz="2000" i="1">
                <a:solidFill>
                  <a:schemeClr val="dk1"/>
                </a:solidFill>
              </a:rPr>
              <a:t>!”</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The devil will use the suffering of innocent children to convince many that there could not possibly a loving God allowing all this suffering to take place.</a:t>
            </a:r>
            <a:endParaRPr sz="200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But I KNOW of a place where there is no suffering!</a:t>
            </a:r>
            <a:r>
              <a:rPr lang="en" sz="2000">
                <a:solidFill>
                  <a:srgbClr val="FFFF00"/>
                </a:solidFill>
              </a:rPr>
              <a:t>  </a:t>
            </a:r>
            <a:r>
              <a:rPr lang="en" sz="2000" u="sng">
                <a:solidFill>
                  <a:srgbClr val="FFFF00"/>
                </a:solidFill>
              </a:rPr>
              <a:t>Rom.8:18</a:t>
            </a:r>
            <a:r>
              <a:rPr lang="en" sz="2000">
                <a:solidFill>
                  <a:srgbClr val="FFFF00"/>
                </a:solidFill>
              </a:rPr>
              <a:t> </a:t>
            </a:r>
            <a:r>
              <a:rPr lang="en" sz="2000" i="1">
                <a:solidFill>
                  <a:schemeClr val="dk1"/>
                </a:solidFill>
              </a:rPr>
              <a:t>“For I consider that </a:t>
            </a:r>
            <a:r>
              <a:rPr lang="en" sz="2000" i="1" u="sng">
                <a:solidFill>
                  <a:schemeClr val="dk1"/>
                </a:solidFill>
              </a:rPr>
              <a:t>the sufferings of this present time are not worthy to be compared</a:t>
            </a:r>
            <a:r>
              <a:rPr lang="en" sz="2000" i="1">
                <a:solidFill>
                  <a:schemeClr val="dk1"/>
                </a:solidFill>
              </a:rPr>
              <a:t> with the glory which shall be revealed in us.”</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41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dirty="0">
                <a:solidFill>
                  <a:srgbClr val="00FFFF"/>
                </a:solidFill>
              </a:rPr>
              <a:t>WHEN GOD ANSWERS “NO”! </a:t>
            </a:r>
            <a:endParaRPr sz="4900" b="1" dirty="0">
              <a:solidFill>
                <a:srgbClr val="00FFFF"/>
              </a:solidFill>
            </a:endParaRPr>
          </a:p>
        </p:txBody>
      </p:sp>
      <p:sp>
        <p:nvSpPr>
          <p:cNvPr id="79" name="Google Shape;79;p17"/>
          <p:cNvSpPr txBox="1">
            <a:spLocks noGrp="1"/>
          </p:cNvSpPr>
          <p:nvPr>
            <p:ph type="subTitle" idx="1"/>
          </p:nvPr>
        </p:nvSpPr>
        <p:spPr>
          <a:xfrm>
            <a:off x="-179250" y="413400"/>
            <a:ext cx="9363000" cy="4730100"/>
          </a:xfrm>
          <a:prstGeom prst="rect">
            <a:avLst/>
          </a:prstGeom>
        </p:spPr>
        <p:txBody>
          <a:bodyPr spcFirstLastPara="1" wrap="square" lIns="91425" tIns="91425" rIns="91425" bIns="91425" anchor="t" anchorCtr="0">
            <a:noAutofit/>
          </a:bodyPr>
          <a:lstStyle/>
          <a:p>
            <a:pPr marL="457200" lvl="0" indent="-349250" algn="l" rtl="0">
              <a:lnSpc>
                <a:spcPct val="80000"/>
              </a:lnSpc>
              <a:spcBef>
                <a:spcPts val="0"/>
              </a:spcBef>
              <a:spcAft>
                <a:spcPts val="0"/>
              </a:spcAft>
              <a:buClr>
                <a:srgbClr val="FFFF00"/>
              </a:buClr>
              <a:buSzPts val="1900"/>
              <a:buChar char="●"/>
            </a:pPr>
            <a:r>
              <a:rPr lang="en" sz="1900" u="sng" dirty="0">
                <a:solidFill>
                  <a:srgbClr val="FFFF00"/>
                </a:solidFill>
              </a:rPr>
              <a:t>Ps.10:1</a:t>
            </a:r>
            <a:r>
              <a:rPr lang="en" sz="1900" dirty="0">
                <a:solidFill>
                  <a:srgbClr val="FFFF00"/>
                </a:solidFill>
              </a:rPr>
              <a:t> </a:t>
            </a:r>
            <a:r>
              <a:rPr lang="en" sz="1900" i="1" dirty="0">
                <a:solidFill>
                  <a:schemeClr val="dk1"/>
                </a:solidFill>
              </a:rPr>
              <a:t>“Why do You stand afar off, O Lord? Why do You hide in times of trouble?”</a:t>
            </a:r>
            <a:endParaRPr sz="1900" i="1" dirty="0">
              <a:solidFill>
                <a:schemeClr val="dk1"/>
              </a:solidFill>
            </a:endParaRPr>
          </a:p>
          <a:p>
            <a:pPr marL="457200" lvl="0" indent="-349250" algn="l" rtl="0">
              <a:lnSpc>
                <a:spcPct val="80000"/>
              </a:lnSpc>
              <a:spcBef>
                <a:spcPts val="0"/>
              </a:spcBef>
              <a:spcAft>
                <a:spcPts val="0"/>
              </a:spcAft>
              <a:buClr>
                <a:srgbClr val="FFFF00"/>
              </a:buClr>
              <a:buSzPts val="1900"/>
              <a:buChar char="●"/>
            </a:pPr>
            <a:r>
              <a:rPr lang="en" sz="1900" u="sng" dirty="0">
                <a:solidFill>
                  <a:srgbClr val="FFFF00"/>
                </a:solidFill>
              </a:rPr>
              <a:t>2 Cor.12:7-9</a:t>
            </a:r>
            <a:r>
              <a:rPr lang="en" sz="1900" i="1" dirty="0">
                <a:solidFill>
                  <a:schemeClr val="dk1"/>
                </a:solidFill>
              </a:rPr>
              <a:t> “And lest I should be exalted above measure by the abundance of the revelations, a thorn in the flesh was given to me, a messenger of Satan to buffet me, lest I be exalted above measure. 8 Concerning this thing </a:t>
            </a:r>
            <a:r>
              <a:rPr lang="en" sz="1900" i="1" u="sng" dirty="0">
                <a:solidFill>
                  <a:schemeClr val="dk1"/>
                </a:solidFill>
              </a:rPr>
              <a:t>I pleaded with the Lord three times that it might depart from me</a:t>
            </a:r>
            <a:r>
              <a:rPr lang="en" sz="1900" i="1" dirty="0">
                <a:solidFill>
                  <a:schemeClr val="dk1"/>
                </a:solidFill>
              </a:rPr>
              <a:t>. 9 And He said to me, “My grace is sufficient for you, for My strength is made perfect in weakness.”</a:t>
            </a:r>
            <a:endParaRPr sz="1900" i="1" dirty="0">
              <a:solidFill>
                <a:schemeClr val="dk1"/>
              </a:solidFill>
            </a:endParaRPr>
          </a:p>
          <a:p>
            <a:pPr marL="457200" lvl="0" indent="-349250" algn="l" rtl="0">
              <a:lnSpc>
                <a:spcPct val="80000"/>
              </a:lnSpc>
              <a:spcBef>
                <a:spcPts val="0"/>
              </a:spcBef>
              <a:spcAft>
                <a:spcPts val="0"/>
              </a:spcAft>
              <a:buClr>
                <a:srgbClr val="FFFF00"/>
              </a:buClr>
              <a:buSzPts val="1900"/>
              <a:buChar char="●"/>
            </a:pPr>
            <a:r>
              <a:rPr lang="en" sz="1900" u="sng" dirty="0">
                <a:solidFill>
                  <a:srgbClr val="FFFF00"/>
                </a:solidFill>
              </a:rPr>
              <a:t>2 Sam.12:22-23</a:t>
            </a:r>
            <a:r>
              <a:rPr lang="en" sz="1900" i="1" dirty="0">
                <a:solidFill>
                  <a:schemeClr val="dk1"/>
                </a:solidFill>
              </a:rPr>
              <a:t> “And he said, “While the child was alive, I fasted and wept; for I said, ‘Who can tell whether the Lord will be gracious to me, that the child may live?’ 23 But now he is dead; why should I fast? Can I bring him back again? I shall go to him, but he shall not return to me.”</a:t>
            </a:r>
            <a:endParaRPr sz="1900" i="1" dirty="0">
              <a:solidFill>
                <a:schemeClr val="dk1"/>
              </a:solidFill>
            </a:endParaRPr>
          </a:p>
          <a:p>
            <a:pPr marL="457200" lvl="0" indent="-349250" algn="l" rtl="0">
              <a:lnSpc>
                <a:spcPct val="80000"/>
              </a:lnSpc>
              <a:spcBef>
                <a:spcPts val="0"/>
              </a:spcBef>
              <a:spcAft>
                <a:spcPts val="0"/>
              </a:spcAft>
              <a:buClr>
                <a:srgbClr val="FFFF00"/>
              </a:buClr>
              <a:buSzPts val="1900"/>
              <a:buChar char="●"/>
            </a:pPr>
            <a:r>
              <a:rPr lang="en" sz="1900" u="sng" dirty="0">
                <a:solidFill>
                  <a:srgbClr val="FFFF00"/>
                </a:solidFill>
              </a:rPr>
              <a:t>Jn.11:21</a:t>
            </a:r>
            <a:r>
              <a:rPr lang="en" sz="1900" i="1" dirty="0">
                <a:solidFill>
                  <a:schemeClr val="dk1"/>
                </a:solidFill>
              </a:rPr>
              <a:t> “Now Martha said to Jesus, “Lord, </a:t>
            </a:r>
            <a:r>
              <a:rPr lang="en" sz="1900" i="1" u="sng" dirty="0">
                <a:solidFill>
                  <a:schemeClr val="dk1"/>
                </a:solidFill>
              </a:rPr>
              <a:t>if You had been here, my brother would not have died</a:t>
            </a:r>
            <a:r>
              <a:rPr lang="en" sz="1900" i="1" dirty="0">
                <a:solidFill>
                  <a:schemeClr val="dk1"/>
                </a:solidFill>
              </a:rPr>
              <a:t>.”</a:t>
            </a:r>
            <a:endParaRPr sz="1900" i="1" dirty="0">
              <a:solidFill>
                <a:schemeClr val="dk1"/>
              </a:solidFill>
            </a:endParaRPr>
          </a:p>
          <a:p>
            <a:pPr marL="457200" lvl="0" indent="-349250" algn="l" rtl="0">
              <a:lnSpc>
                <a:spcPct val="80000"/>
              </a:lnSpc>
              <a:spcBef>
                <a:spcPts val="0"/>
              </a:spcBef>
              <a:spcAft>
                <a:spcPts val="0"/>
              </a:spcAft>
              <a:buClr>
                <a:srgbClr val="FFFF00"/>
              </a:buClr>
              <a:buSzPts val="1900"/>
              <a:buChar char="●"/>
            </a:pPr>
            <a:r>
              <a:rPr lang="en" sz="1900" dirty="0">
                <a:solidFill>
                  <a:srgbClr val="FFFF00"/>
                </a:solidFill>
              </a:rPr>
              <a:t>A prayer answered “No” is when the devil will convince many Christians that prayer doesn’t do any good, that God cannot be trusted, and that what we think ARE answered prayers are just random acts of the cosmos.</a:t>
            </a:r>
            <a:endParaRPr sz="1900" dirty="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1900" dirty="0">
                <a:solidFill>
                  <a:srgbClr val="00FFFF"/>
                </a:solidFill>
              </a:rPr>
              <a:t>But I KNOW that God knows better than me what is needed, and that for the faithful all things work toward our good.</a:t>
            </a:r>
            <a:r>
              <a:rPr lang="en" sz="1900" dirty="0">
                <a:solidFill>
                  <a:schemeClr val="dk1"/>
                </a:solidFill>
              </a:rPr>
              <a:t>  </a:t>
            </a:r>
            <a:r>
              <a:rPr lang="en" sz="1900" u="sng" dirty="0">
                <a:solidFill>
                  <a:srgbClr val="FFFF00"/>
                </a:solidFill>
              </a:rPr>
              <a:t>Rom.8:28</a:t>
            </a:r>
            <a:r>
              <a:rPr lang="en" sz="1900" dirty="0">
                <a:solidFill>
                  <a:schemeClr val="dk1"/>
                </a:solidFill>
              </a:rPr>
              <a:t> </a:t>
            </a:r>
            <a:r>
              <a:rPr lang="en" sz="1900" i="1" dirty="0">
                <a:solidFill>
                  <a:schemeClr val="dk1"/>
                </a:solidFill>
              </a:rPr>
              <a:t>“And we know that </a:t>
            </a:r>
            <a:r>
              <a:rPr lang="en" sz="1900" i="1" u="sng" dirty="0">
                <a:solidFill>
                  <a:schemeClr val="dk1"/>
                </a:solidFill>
              </a:rPr>
              <a:t>all things work together for good to those who love God</a:t>
            </a:r>
            <a:r>
              <a:rPr lang="en" sz="1900" i="1" dirty="0">
                <a:solidFill>
                  <a:schemeClr val="dk1"/>
                </a:solidFill>
              </a:rPr>
              <a:t>, to those who are the called according to His purpose.”</a:t>
            </a:r>
            <a:endParaRPr sz="1900" i="1" dirty="0">
              <a:solidFill>
                <a:schemeClr val="dk1"/>
              </a:solidFill>
            </a:endParaRPr>
          </a:p>
          <a:p>
            <a:pPr marL="457200" lvl="0" indent="-355600" algn="l" rtl="0">
              <a:lnSpc>
                <a:spcPct val="80000"/>
              </a:lnSpc>
              <a:spcBef>
                <a:spcPts val="0"/>
              </a:spcBef>
              <a:spcAft>
                <a:spcPts val="0"/>
              </a:spcAft>
              <a:buClr>
                <a:schemeClr val="dk1"/>
              </a:buClr>
              <a:buSzPts val="2000"/>
              <a:buChar char="●"/>
            </a:pPr>
            <a:r>
              <a:rPr lang="en" sz="1900" dirty="0">
                <a:solidFill>
                  <a:schemeClr val="dk1"/>
                </a:solidFill>
              </a:rPr>
              <a:t> </a:t>
            </a:r>
            <a:r>
              <a:rPr lang="en" sz="2000" dirty="0">
                <a:solidFill>
                  <a:schemeClr val="dk1"/>
                </a:solidFill>
              </a:rPr>
              <a:t> </a:t>
            </a:r>
            <a:endParaRPr sz="20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98650" y="0"/>
            <a:ext cx="9363000" cy="41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HAPPENS AT THE END</a:t>
            </a:r>
            <a:r>
              <a:rPr lang="en" sz="6000" b="1">
                <a:solidFill>
                  <a:srgbClr val="00FFFF"/>
                </a:solidFill>
              </a:rPr>
              <a:t> </a:t>
            </a:r>
            <a:endParaRPr sz="6000" b="1">
              <a:solidFill>
                <a:srgbClr val="00FFFF"/>
              </a:solidFill>
            </a:endParaRPr>
          </a:p>
        </p:txBody>
      </p:sp>
      <p:sp>
        <p:nvSpPr>
          <p:cNvPr id="85" name="Google Shape;85;p18"/>
          <p:cNvSpPr txBox="1">
            <a:spLocks noGrp="1"/>
          </p:cNvSpPr>
          <p:nvPr>
            <p:ph type="subTitle" idx="1"/>
          </p:nvPr>
        </p:nvSpPr>
        <p:spPr>
          <a:xfrm>
            <a:off x="-179250" y="382575"/>
            <a:ext cx="9363000" cy="47610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1 Cor.15:35-36</a:t>
            </a:r>
            <a:r>
              <a:rPr lang="en" sz="2000">
                <a:solidFill>
                  <a:srgbClr val="FFFF00"/>
                </a:solidFill>
              </a:rPr>
              <a:t> </a:t>
            </a:r>
            <a:r>
              <a:rPr lang="en" sz="2000" i="1">
                <a:solidFill>
                  <a:schemeClr val="dk1"/>
                </a:solidFill>
              </a:rPr>
              <a:t>“But someone will say, “</a:t>
            </a:r>
            <a:r>
              <a:rPr lang="en" sz="2000" i="1" u="sng">
                <a:solidFill>
                  <a:schemeClr val="dk1"/>
                </a:solidFill>
              </a:rPr>
              <a:t>How are the dead raised up? And with what body do they come</a:t>
            </a:r>
            <a:r>
              <a:rPr lang="en" sz="2000" i="1">
                <a:solidFill>
                  <a:schemeClr val="dk1"/>
                </a:solidFill>
              </a:rPr>
              <a:t>?” 36 Foolish one, what you sow is not made alive unless it dies.”</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1 Jn.3:2</a:t>
            </a:r>
            <a:r>
              <a:rPr lang="en" sz="2000">
                <a:solidFill>
                  <a:schemeClr val="dk1"/>
                </a:solidFill>
              </a:rPr>
              <a:t> </a:t>
            </a:r>
            <a:r>
              <a:rPr lang="en" sz="2000" i="1">
                <a:solidFill>
                  <a:schemeClr val="dk1"/>
                </a:solidFill>
              </a:rPr>
              <a:t>“Beloved, now we are children of God; </a:t>
            </a:r>
            <a:r>
              <a:rPr lang="en" sz="2000" i="1" u="sng">
                <a:solidFill>
                  <a:schemeClr val="dk1"/>
                </a:solidFill>
              </a:rPr>
              <a:t>and it has not yet been revealed what we shall be</a:t>
            </a:r>
            <a:r>
              <a:rPr lang="en" sz="2000" i="1">
                <a:solidFill>
                  <a:schemeClr val="dk1"/>
                </a:solidFill>
              </a:rPr>
              <a:t>, but we know that when He is revealed, we shall be like Him, for we shall see Him as He is.”</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2 Tim.2:18</a:t>
            </a:r>
            <a:r>
              <a:rPr lang="en" sz="2000">
                <a:solidFill>
                  <a:schemeClr val="dk1"/>
                </a:solidFill>
              </a:rPr>
              <a:t> </a:t>
            </a:r>
            <a:r>
              <a:rPr lang="en" sz="2000" i="1">
                <a:solidFill>
                  <a:schemeClr val="dk1"/>
                </a:solidFill>
              </a:rPr>
              <a:t>“who have strayed concerning the truth, </a:t>
            </a:r>
            <a:r>
              <a:rPr lang="en" sz="2000" i="1" u="sng">
                <a:solidFill>
                  <a:schemeClr val="dk1"/>
                </a:solidFill>
              </a:rPr>
              <a:t>saying that the resurrection is already past</a:t>
            </a:r>
            <a:r>
              <a:rPr lang="en" sz="2000" i="1">
                <a:solidFill>
                  <a:schemeClr val="dk1"/>
                </a:solidFill>
              </a:rPr>
              <a:t>; and they overthrow the faith of some.”</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Don’t misunderstand.  I fully believe and know that the righteous and the wicked will be raised and judged on that last day, when Jesus returns.  I know that this WILL happen.</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But as far as what happens after that, what exactly heaven will be like, what we will be doing for eternity, what hell will be like, what other plans God might have planned for us - I can’t possibly conceive of that, and neither can anyone else!  The devil will use this “lack of specifics” to discourage us, and make us wonder if the coming reward is really worth the effort.</a:t>
            </a:r>
            <a:endParaRPr sz="200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But I KNOW it will be wonderful!</a:t>
            </a:r>
            <a:r>
              <a:rPr lang="en" sz="2000">
                <a:solidFill>
                  <a:schemeClr val="dk1"/>
                </a:solidFill>
              </a:rPr>
              <a:t>  </a:t>
            </a:r>
            <a:r>
              <a:rPr lang="en" sz="2000" u="sng">
                <a:solidFill>
                  <a:srgbClr val="FFFF00"/>
                </a:solidFill>
              </a:rPr>
              <a:t>Rev.21:4</a:t>
            </a:r>
            <a:r>
              <a:rPr lang="en" sz="2000" i="1">
                <a:solidFill>
                  <a:schemeClr val="dk1"/>
                </a:solidFill>
              </a:rPr>
              <a:t> “And God will wipe away every tear from their eyes; there shall be no more death, nor sorrow, nor crying. There shall be no more pain, for </a:t>
            </a:r>
            <a:r>
              <a:rPr lang="en" sz="2000" i="1" u="sng">
                <a:solidFill>
                  <a:schemeClr val="dk1"/>
                </a:solidFill>
              </a:rPr>
              <a:t>the former things have passed away</a:t>
            </a:r>
            <a:r>
              <a:rPr lang="en" sz="2000" i="1">
                <a:solidFill>
                  <a:schemeClr val="dk1"/>
                </a:solidFill>
              </a:rPr>
              <a:t>.”</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98650" y="0"/>
            <a:ext cx="9363000" cy="41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THE FRUSTRATED PREACHER</a:t>
            </a:r>
            <a:r>
              <a:rPr lang="en" sz="6000" b="1">
                <a:solidFill>
                  <a:srgbClr val="00FFFF"/>
                </a:solidFill>
              </a:rPr>
              <a:t> </a:t>
            </a:r>
            <a:endParaRPr sz="6000" b="1">
              <a:solidFill>
                <a:srgbClr val="00FFFF"/>
              </a:solidFill>
            </a:endParaRPr>
          </a:p>
        </p:txBody>
      </p:sp>
      <p:sp>
        <p:nvSpPr>
          <p:cNvPr id="91" name="Google Shape;91;p19"/>
          <p:cNvSpPr txBox="1">
            <a:spLocks noGrp="1"/>
          </p:cNvSpPr>
          <p:nvPr>
            <p:ph type="subTitle" idx="1"/>
          </p:nvPr>
        </p:nvSpPr>
        <p:spPr>
          <a:xfrm>
            <a:off x="-139125" y="413400"/>
            <a:ext cx="9403500" cy="4730100"/>
          </a:xfrm>
          <a:prstGeom prst="rect">
            <a:avLst/>
          </a:prstGeom>
        </p:spPr>
        <p:txBody>
          <a:bodyPr spcFirstLastPara="1" wrap="square" lIns="91425" tIns="91425" rIns="91425" bIns="91425" anchor="t" anchorCtr="0">
            <a:noAutofit/>
          </a:bodyPr>
          <a:lstStyle/>
          <a:p>
            <a:pPr marL="457200" lvl="0" indent="-381000" algn="l" rtl="0">
              <a:lnSpc>
                <a:spcPct val="80000"/>
              </a:lnSpc>
              <a:spcBef>
                <a:spcPts val="0"/>
              </a:spcBef>
              <a:spcAft>
                <a:spcPts val="0"/>
              </a:spcAft>
              <a:buClr>
                <a:srgbClr val="FFFF00"/>
              </a:buClr>
              <a:buSzPts val="2400"/>
              <a:buChar char="●"/>
            </a:pPr>
            <a:r>
              <a:rPr lang="en" sz="2400">
                <a:solidFill>
                  <a:srgbClr val="FFFF00"/>
                </a:solidFill>
              </a:rPr>
              <a:t>I want to share with you next many passages that </a:t>
            </a:r>
            <a:r>
              <a:rPr lang="en" sz="2400" i="1">
                <a:solidFill>
                  <a:schemeClr val="dk1"/>
                </a:solidFill>
              </a:rPr>
              <a:t>“the Preacher”</a:t>
            </a:r>
            <a:r>
              <a:rPr lang="en" sz="2400">
                <a:solidFill>
                  <a:srgbClr val="FFFF00"/>
                </a:solidFill>
              </a:rPr>
              <a:t> (whom I believe to be Solomon) wrote in Ecclesiastes, as he himself struggled to figure out why God does what He does.</a:t>
            </a:r>
            <a:endParaRPr sz="2400">
              <a:solidFill>
                <a:srgbClr val="FFFF00"/>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Eccl.1:13</a:t>
            </a:r>
            <a:r>
              <a:rPr lang="en" sz="2400">
                <a:solidFill>
                  <a:schemeClr val="dk1"/>
                </a:solidFill>
              </a:rPr>
              <a:t> </a:t>
            </a:r>
            <a:r>
              <a:rPr lang="en" sz="2400" i="1">
                <a:solidFill>
                  <a:schemeClr val="dk1"/>
                </a:solidFill>
              </a:rPr>
              <a:t>“And </a:t>
            </a:r>
            <a:r>
              <a:rPr lang="en" sz="2400" i="1" u="sng">
                <a:solidFill>
                  <a:schemeClr val="dk1"/>
                </a:solidFill>
              </a:rPr>
              <a:t>I set my heart to seek and search out by wisdom concerning all that is done under heaven</a:t>
            </a:r>
            <a:r>
              <a:rPr lang="en" sz="2400" i="1">
                <a:solidFill>
                  <a:schemeClr val="dk1"/>
                </a:solidFill>
              </a:rPr>
              <a:t>; this burdensome task God has given to the sons of man, by which they may be exercised.”</a:t>
            </a:r>
            <a:endParaRPr sz="2400" i="1">
              <a:solidFill>
                <a:schemeClr val="dk1"/>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Eccl.3:11</a:t>
            </a:r>
            <a:r>
              <a:rPr lang="en" sz="2400">
                <a:solidFill>
                  <a:schemeClr val="dk1"/>
                </a:solidFill>
              </a:rPr>
              <a:t> </a:t>
            </a:r>
            <a:r>
              <a:rPr lang="en" sz="2400" i="1">
                <a:solidFill>
                  <a:schemeClr val="dk1"/>
                </a:solidFill>
              </a:rPr>
              <a:t>“He </a:t>
            </a:r>
            <a:r>
              <a:rPr lang="en" sz="2400">
                <a:solidFill>
                  <a:srgbClr val="FFFF00"/>
                </a:solidFill>
              </a:rPr>
              <a:t>(God)</a:t>
            </a:r>
            <a:r>
              <a:rPr lang="en" sz="2400" i="1">
                <a:solidFill>
                  <a:schemeClr val="dk1"/>
                </a:solidFill>
              </a:rPr>
              <a:t> has made everything beautiful in its time. Also He has put eternity in their hearts, </a:t>
            </a:r>
            <a:r>
              <a:rPr lang="en" sz="2400" i="1" u="sng">
                <a:solidFill>
                  <a:schemeClr val="dk1"/>
                </a:solidFill>
              </a:rPr>
              <a:t>except that no one can find out the work that God does from beginning to end</a:t>
            </a:r>
            <a:r>
              <a:rPr lang="en" sz="2400" i="1">
                <a:solidFill>
                  <a:schemeClr val="dk1"/>
                </a:solidFill>
              </a:rPr>
              <a:t>.”</a:t>
            </a:r>
            <a:endParaRPr sz="2400" i="1">
              <a:solidFill>
                <a:schemeClr val="dk1"/>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Eccl.7:13-14</a:t>
            </a:r>
            <a:r>
              <a:rPr lang="en" sz="2400">
                <a:solidFill>
                  <a:schemeClr val="dk1"/>
                </a:solidFill>
              </a:rPr>
              <a:t> </a:t>
            </a:r>
            <a:r>
              <a:rPr lang="en" sz="2400" i="1">
                <a:solidFill>
                  <a:schemeClr val="dk1"/>
                </a:solidFill>
              </a:rPr>
              <a:t>“Consider the work of God; for who can make straight what He has made crooked? 14 In the day of prosperity be joyful, but in the day of adversity consider: Surely God has appointed the one as well as the other, so that </a:t>
            </a:r>
            <a:r>
              <a:rPr lang="en" sz="2400" i="1" u="sng">
                <a:solidFill>
                  <a:schemeClr val="dk1"/>
                </a:solidFill>
              </a:rPr>
              <a:t>man can find out nothing that will come after him</a:t>
            </a:r>
            <a:r>
              <a:rPr lang="en" sz="2400" i="1">
                <a:solidFill>
                  <a:schemeClr val="dk1"/>
                </a:solidFill>
              </a:rPr>
              <a:t>.”</a:t>
            </a:r>
            <a:endParaRPr sz="24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98650" y="0"/>
            <a:ext cx="9363000" cy="41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MORE FRUSTRATION …</a:t>
            </a:r>
            <a:r>
              <a:rPr lang="en" sz="6000" b="1">
                <a:solidFill>
                  <a:srgbClr val="00FFFF"/>
                </a:solidFill>
              </a:rPr>
              <a:t> </a:t>
            </a:r>
            <a:endParaRPr sz="6000" b="1">
              <a:solidFill>
                <a:srgbClr val="00FFFF"/>
              </a:solidFill>
            </a:endParaRPr>
          </a:p>
        </p:txBody>
      </p:sp>
      <p:sp>
        <p:nvSpPr>
          <p:cNvPr id="97" name="Google Shape;97;p20"/>
          <p:cNvSpPr txBox="1">
            <a:spLocks noGrp="1"/>
          </p:cNvSpPr>
          <p:nvPr>
            <p:ph type="subTitle" idx="1"/>
          </p:nvPr>
        </p:nvSpPr>
        <p:spPr>
          <a:xfrm>
            <a:off x="-139125" y="413400"/>
            <a:ext cx="9330600" cy="47301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Eccl.8:6-8</a:t>
            </a:r>
            <a:r>
              <a:rPr lang="en" sz="2500">
                <a:solidFill>
                  <a:schemeClr val="dk1"/>
                </a:solidFill>
              </a:rPr>
              <a:t> </a:t>
            </a:r>
            <a:r>
              <a:rPr lang="en" sz="2500" i="1">
                <a:solidFill>
                  <a:schemeClr val="dk1"/>
                </a:solidFill>
              </a:rPr>
              <a:t>“Because for every matter there is a time and judgment, though the misery of man increases greatly. 7 </a:t>
            </a:r>
            <a:r>
              <a:rPr lang="en" sz="2500" i="1" u="sng">
                <a:solidFill>
                  <a:schemeClr val="dk1"/>
                </a:solidFill>
              </a:rPr>
              <a:t>For he does not know what will happen; so who can tell him when it will occur</a:t>
            </a:r>
            <a:r>
              <a:rPr lang="en" sz="2500" i="1">
                <a:solidFill>
                  <a:schemeClr val="dk1"/>
                </a:solidFill>
              </a:rPr>
              <a:t>? 8 No one has power over the spirit to retain the spirit, and no one has power in the day of death. There is no release from that war, and wickedness will not deliver those who are given to it.”</a:t>
            </a:r>
            <a:endParaRPr sz="2500" i="1">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Eccl.8:16-17</a:t>
            </a:r>
            <a:r>
              <a:rPr lang="en" sz="2500">
                <a:solidFill>
                  <a:schemeClr val="dk1"/>
                </a:solidFill>
              </a:rPr>
              <a:t> </a:t>
            </a:r>
            <a:r>
              <a:rPr lang="en" sz="2500" i="1">
                <a:solidFill>
                  <a:schemeClr val="dk1"/>
                </a:solidFill>
              </a:rPr>
              <a:t>“When I applied my heart to know wisdom and to see the business that is done on earth, even though one sees no sleep day or night, 17 then </a:t>
            </a:r>
            <a:r>
              <a:rPr lang="en" sz="2500" i="1" u="sng">
                <a:solidFill>
                  <a:schemeClr val="dk1"/>
                </a:solidFill>
              </a:rPr>
              <a:t>I saw all the work of God, that a man cannot find out the work that is done under the sun. For though a man labors to discover it, yet he will not find it; moreover, though a wise man attempts to know it, he will not be able to find it</a:t>
            </a:r>
            <a:r>
              <a:rPr lang="en" sz="2500" i="1">
                <a:solidFill>
                  <a:schemeClr val="dk1"/>
                </a:solidFill>
              </a:rPr>
              <a:t>.”</a:t>
            </a:r>
            <a:endParaRPr sz="25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98650" y="0"/>
            <a:ext cx="9363000" cy="41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AND MORE FRUSTRATION!</a:t>
            </a:r>
            <a:r>
              <a:rPr lang="en" sz="6000" b="1">
                <a:solidFill>
                  <a:srgbClr val="00FFFF"/>
                </a:solidFill>
              </a:rPr>
              <a:t> </a:t>
            </a:r>
            <a:endParaRPr sz="6000" b="1">
              <a:solidFill>
                <a:srgbClr val="00FFFF"/>
              </a:solidFill>
            </a:endParaRPr>
          </a:p>
        </p:txBody>
      </p:sp>
      <p:sp>
        <p:nvSpPr>
          <p:cNvPr id="103" name="Google Shape;103;p21"/>
          <p:cNvSpPr txBox="1">
            <a:spLocks noGrp="1"/>
          </p:cNvSpPr>
          <p:nvPr>
            <p:ph type="subTitle" idx="1"/>
          </p:nvPr>
        </p:nvSpPr>
        <p:spPr>
          <a:xfrm>
            <a:off x="-139125" y="413400"/>
            <a:ext cx="9403500" cy="4730100"/>
          </a:xfrm>
          <a:prstGeom prst="rect">
            <a:avLst/>
          </a:prstGeom>
        </p:spPr>
        <p:txBody>
          <a:bodyPr spcFirstLastPara="1" wrap="square" lIns="91425" tIns="91425" rIns="91425" bIns="91425" anchor="t" anchorCtr="0">
            <a:noAutofit/>
          </a:bodyPr>
          <a:lstStyle/>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Eccl.9:11-12</a:t>
            </a:r>
            <a:r>
              <a:rPr lang="en" sz="2300">
                <a:solidFill>
                  <a:schemeClr val="dk1"/>
                </a:solidFill>
              </a:rPr>
              <a:t> </a:t>
            </a:r>
            <a:r>
              <a:rPr lang="en" sz="2300" i="1">
                <a:solidFill>
                  <a:schemeClr val="dk1"/>
                </a:solidFill>
              </a:rPr>
              <a:t>“I returned and saw under the sun that - The race is not to the swift, nor the battle to the strong, nor bread to the wise, nor riches to men of understanding, nor favor to men of skill; but </a:t>
            </a:r>
            <a:r>
              <a:rPr lang="en" sz="2300" i="1" u="sng">
                <a:solidFill>
                  <a:schemeClr val="dk1"/>
                </a:solidFill>
              </a:rPr>
              <a:t>time and chance happen to them all</a:t>
            </a:r>
            <a:r>
              <a:rPr lang="en" sz="2300" i="1">
                <a:solidFill>
                  <a:schemeClr val="dk1"/>
                </a:solidFill>
              </a:rPr>
              <a:t>. 12 For man also does not know his time: Like fish taken in a cruel net, like birds caught in a snare, so the sons of men are snared in an evil time, when it falls suddenly upon them.”</a:t>
            </a:r>
            <a:endParaRPr sz="2300" i="1">
              <a:solidFill>
                <a:schemeClr val="dk1"/>
              </a:solidFill>
            </a:endParaRPr>
          </a:p>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Eccl.11:5</a:t>
            </a:r>
            <a:r>
              <a:rPr lang="en" sz="2300">
                <a:solidFill>
                  <a:schemeClr val="dk1"/>
                </a:solidFill>
              </a:rPr>
              <a:t> </a:t>
            </a:r>
            <a:r>
              <a:rPr lang="en" sz="2300" i="1">
                <a:solidFill>
                  <a:schemeClr val="dk1"/>
                </a:solidFill>
              </a:rPr>
              <a:t>“As you do not know what is the way of the wind, or how the bones grow in the womb of her who is with child, </a:t>
            </a:r>
            <a:r>
              <a:rPr lang="en" sz="2300" i="1" u="sng">
                <a:solidFill>
                  <a:schemeClr val="dk1"/>
                </a:solidFill>
              </a:rPr>
              <a:t>so you do not know the works of God who makes everything</a:t>
            </a:r>
            <a:r>
              <a:rPr lang="en" sz="2300" i="1">
                <a:solidFill>
                  <a:schemeClr val="dk1"/>
                </a:solidFill>
              </a:rPr>
              <a:t>.”</a:t>
            </a:r>
            <a:endParaRPr sz="2300" i="1">
              <a:solidFill>
                <a:schemeClr val="dk1"/>
              </a:solidFill>
            </a:endParaRPr>
          </a:p>
          <a:p>
            <a:pPr marL="457200" lvl="0" indent="-374650" algn="l" rtl="0">
              <a:lnSpc>
                <a:spcPct val="80000"/>
              </a:lnSpc>
              <a:spcBef>
                <a:spcPts val="0"/>
              </a:spcBef>
              <a:spcAft>
                <a:spcPts val="0"/>
              </a:spcAft>
              <a:buClr>
                <a:srgbClr val="00FFFF"/>
              </a:buClr>
              <a:buSzPts val="2300"/>
              <a:buChar char="●"/>
            </a:pPr>
            <a:r>
              <a:rPr lang="en" sz="2300">
                <a:solidFill>
                  <a:srgbClr val="00FFFF"/>
                </a:solidFill>
              </a:rPr>
              <a:t>So did the “Preacher” conclude that because God doesn’t explain His reasoning to us that we should just stop serving Him?</a:t>
            </a:r>
            <a:endParaRPr sz="2300">
              <a:solidFill>
                <a:srgbClr val="00FFFF"/>
              </a:solidFill>
            </a:endParaRPr>
          </a:p>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Eccl.12:13-14</a:t>
            </a:r>
            <a:r>
              <a:rPr lang="en" sz="2300">
                <a:solidFill>
                  <a:schemeClr val="dk1"/>
                </a:solidFill>
              </a:rPr>
              <a:t> </a:t>
            </a:r>
            <a:r>
              <a:rPr lang="en" sz="2300" i="1">
                <a:solidFill>
                  <a:schemeClr val="dk1"/>
                </a:solidFill>
              </a:rPr>
              <a:t>“Let us hear the conclusion of the whole matter:  </a:t>
            </a:r>
            <a:r>
              <a:rPr lang="en" sz="2300" i="1" u="sng">
                <a:solidFill>
                  <a:schemeClr val="dk1"/>
                </a:solidFill>
              </a:rPr>
              <a:t>Fear God and keep His commandments, for this is man’s all</a:t>
            </a:r>
            <a:r>
              <a:rPr lang="en" sz="2300" i="1">
                <a:solidFill>
                  <a:schemeClr val="dk1"/>
                </a:solidFill>
              </a:rPr>
              <a:t>.14 </a:t>
            </a:r>
            <a:r>
              <a:rPr lang="en" sz="2300" i="1" u="sng">
                <a:solidFill>
                  <a:schemeClr val="dk1"/>
                </a:solidFill>
              </a:rPr>
              <a:t>For God will bring every work into judgment</a:t>
            </a:r>
            <a:r>
              <a:rPr lang="en" sz="2300" i="1">
                <a:solidFill>
                  <a:schemeClr val="dk1"/>
                </a:solidFill>
              </a:rPr>
              <a:t>, including every secret thing, whether good or evil.”</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3111</Words>
  <Application>Microsoft Office PowerPoint</Application>
  <PresentationFormat>On-screen Show (16:9)</PresentationFormat>
  <Paragraphs>65</Paragraphs>
  <Slides>13</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Simple Dark</vt:lpstr>
      <vt:lpstr>I DON’T UNDERSTAND…</vt:lpstr>
      <vt:lpstr> A HUMBLING 2023</vt:lpstr>
      <vt:lpstr>WICKED PEOPLE PROSPER! </vt:lpstr>
      <vt:lpstr>RANDOM PEOPLE SUFFER! </vt:lpstr>
      <vt:lpstr>WHEN GOD ANSWERS “NO”! </vt:lpstr>
      <vt:lpstr>WHAT HAPPENS AT THE END </vt:lpstr>
      <vt:lpstr>THE FRUSTRATED PREACHER </vt:lpstr>
      <vt:lpstr>MORE FRUSTRATION … </vt:lpstr>
      <vt:lpstr>AND MORE FRUSTRATION! </vt:lpstr>
      <vt:lpstr>WHAT JOB HAD OBSERVED</vt:lpstr>
      <vt:lpstr>“FOR OUR GOOD … ALWAYS”</vt:lpstr>
      <vt:lpstr>WHAT GETS US INTO TROUBLE</vt:lpstr>
      <vt:lpstr>I ALSO DON’T UNDERSTAND…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DON’T UNDERSTAND…</dc:title>
  <dc:creator>Eric Bridge</dc:creator>
  <cp:lastModifiedBy>Eric Bridge</cp:lastModifiedBy>
  <cp:revision>1</cp:revision>
  <dcterms:modified xsi:type="dcterms:W3CDTF">2023-12-03T02:12:16Z</dcterms:modified>
</cp:coreProperties>
</file>