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snapToGrid="0">
      <p:cViewPr varScale="1">
        <p:scale>
          <a:sx n="36" d="100"/>
          <a:sy n="36" d="100"/>
        </p:scale>
        <p:origin x="9024" y="3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8"/>
            <a:ext cx="5679440" cy="4223385"/>
          </a:xfrm>
          <a:prstGeom prst="rect">
            <a:avLst/>
          </a:prstGeom>
          <a:noFill/>
          <a:ln>
            <a:noFill/>
          </a:ln>
        </p:spPr>
        <p:txBody>
          <a:bodyPr spcFirstLastPara="1" wrap="square" lIns="94177" tIns="94177" rIns="94177" bIns="94177"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99d68b9d16_0_8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99d68b9d16_0_8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99d68b9d16_0_9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99d68b9d16_0_9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99d68b9d16_0_9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99d68b9d16_0_9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99d68b9d16_0_10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99d68b9d16_0_10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99d68b9d16_0_10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99d68b9d16_0_10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99d68b9d16_0_11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99d68b9d16_0_11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99d68b9d16_0_4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99d68b9d16_0_4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99d68b9d16_0_5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99d68b9d16_0_5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99d68b9d16_0_5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99d68b9d16_0_5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99d68b9d16_0_6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99d68b9d16_0_6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99d68b9d16_0_6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99d68b9d16_0_6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99d68b9d16_0_7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99d68b9d16_0_7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99d68b9d16_0_7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99d68b9d16_0_7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99d68b9d16_0_8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99d68b9d16_0_8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46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WHAT NOW?</a:t>
            </a:r>
            <a:endParaRPr sz="5000" b="1">
              <a:solidFill>
                <a:srgbClr val="00FFFF"/>
              </a:solidFill>
            </a:endParaRPr>
          </a:p>
        </p:txBody>
      </p:sp>
      <p:sp>
        <p:nvSpPr>
          <p:cNvPr id="55" name="Google Shape;55;p13"/>
          <p:cNvSpPr txBox="1">
            <a:spLocks noGrp="1"/>
          </p:cNvSpPr>
          <p:nvPr>
            <p:ph type="subTitle" idx="1"/>
          </p:nvPr>
        </p:nvSpPr>
        <p:spPr>
          <a:xfrm>
            <a:off x="-32100" y="389275"/>
            <a:ext cx="9223500" cy="47547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852"/>
              <a:buNone/>
            </a:pPr>
            <a:r>
              <a:rPr lang="en" sz="2386" u="sng">
                <a:solidFill>
                  <a:srgbClr val="FFFF00"/>
                </a:solidFill>
              </a:rPr>
              <a:t>Mark 4:13-20</a:t>
            </a:r>
            <a:r>
              <a:rPr lang="en" sz="2386">
                <a:solidFill>
                  <a:schemeClr val="dk1"/>
                </a:solidFill>
              </a:rPr>
              <a:t> </a:t>
            </a:r>
            <a:r>
              <a:rPr lang="en" sz="2386">
                <a:solidFill>
                  <a:srgbClr val="00FFFF"/>
                </a:solidFill>
              </a:rPr>
              <a:t>(NKJV)</a:t>
            </a:r>
            <a:r>
              <a:rPr lang="en" sz="2386">
                <a:solidFill>
                  <a:schemeClr val="dk1"/>
                </a:solidFill>
              </a:rPr>
              <a:t> </a:t>
            </a:r>
            <a:r>
              <a:rPr lang="en" sz="2386" i="1">
                <a:solidFill>
                  <a:schemeClr val="dk1"/>
                </a:solidFill>
              </a:rPr>
              <a:t>“And He said to them, “Do you not understand this parable? How then will you understand all the parables? 14 The sower sows the word. 15 And these are the ones by the wayside where the word is sown. </a:t>
            </a:r>
            <a:r>
              <a:rPr lang="en" sz="2386">
                <a:solidFill>
                  <a:srgbClr val="00FFFF"/>
                </a:solidFill>
              </a:rPr>
              <a:t>(1)</a:t>
            </a:r>
            <a:r>
              <a:rPr lang="en" sz="2386" i="1">
                <a:solidFill>
                  <a:schemeClr val="dk1"/>
                </a:solidFill>
              </a:rPr>
              <a:t> </a:t>
            </a:r>
            <a:r>
              <a:rPr lang="en" sz="2386" i="1" u="sng">
                <a:solidFill>
                  <a:schemeClr val="dk1"/>
                </a:solidFill>
              </a:rPr>
              <a:t>When they hear, Satan comes immediately and takes away the word that was sown in their hearts</a:t>
            </a:r>
            <a:r>
              <a:rPr lang="en" sz="2386" i="1">
                <a:solidFill>
                  <a:schemeClr val="dk1"/>
                </a:solidFill>
              </a:rPr>
              <a:t>. 16 These likewise are the ones sown on stony ground who, </a:t>
            </a:r>
            <a:r>
              <a:rPr lang="en" sz="2386">
                <a:solidFill>
                  <a:srgbClr val="00FFFF"/>
                </a:solidFill>
              </a:rPr>
              <a:t>(2)</a:t>
            </a:r>
            <a:r>
              <a:rPr lang="en" sz="2386" i="1">
                <a:solidFill>
                  <a:schemeClr val="dk1"/>
                </a:solidFill>
              </a:rPr>
              <a:t> </a:t>
            </a:r>
            <a:r>
              <a:rPr lang="en" sz="2386" i="1" u="sng">
                <a:solidFill>
                  <a:schemeClr val="dk1"/>
                </a:solidFill>
              </a:rPr>
              <a:t>when they hear the word, immediately receive it with gladness; 17 and they have no root in themselves, and so endure only for a time. Afterward, when tribulation or persecution arises for the word’s sake, immediately they stumble</a:t>
            </a:r>
            <a:r>
              <a:rPr lang="en" sz="2386" i="1">
                <a:solidFill>
                  <a:schemeClr val="dk1"/>
                </a:solidFill>
              </a:rPr>
              <a:t>. 18 Now these are the ones sown among thorns; </a:t>
            </a:r>
            <a:r>
              <a:rPr lang="en" sz="2386">
                <a:solidFill>
                  <a:srgbClr val="00FFFF"/>
                </a:solidFill>
              </a:rPr>
              <a:t>(3)</a:t>
            </a:r>
            <a:r>
              <a:rPr lang="en" sz="2386" i="1">
                <a:solidFill>
                  <a:schemeClr val="dk1"/>
                </a:solidFill>
              </a:rPr>
              <a:t> </a:t>
            </a:r>
            <a:r>
              <a:rPr lang="en" sz="2386" i="1" u="sng">
                <a:solidFill>
                  <a:schemeClr val="dk1"/>
                </a:solidFill>
              </a:rPr>
              <a:t>they are the ones who hear the word, 19 and the cares of this world, the deceitfulness of riches, and the desires for other things entering in choke the word, and it becomes unfruitful</a:t>
            </a:r>
            <a:r>
              <a:rPr lang="en" sz="2386" i="1">
                <a:solidFill>
                  <a:schemeClr val="dk1"/>
                </a:solidFill>
              </a:rPr>
              <a:t>. 20 </a:t>
            </a:r>
            <a:r>
              <a:rPr lang="en" sz="2386" i="1" u="sng">
                <a:solidFill>
                  <a:schemeClr val="dk1"/>
                </a:solidFill>
              </a:rPr>
              <a:t>But these </a:t>
            </a:r>
            <a:r>
              <a:rPr lang="en" sz="2386">
                <a:solidFill>
                  <a:srgbClr val="00FFFF"/>
                </a:solidFill>
              </a:rPr>
              <a:t>(4)</a:t>
            </a:r>
            <a:r>
              <a:rPr lang="en" sz="2386" i="1" u="sng">
                <a:solidFill>
                  <a:schemeClr val="dk1"/>
                </a:solidFill>
              </a:rPr>
              <a:t> are the ones sown on good ground, those who hear the word, accept it, and bear fruit</a:t>
            </a:r>
            <a:r>
              <a:rPr lang="en" sz="2386" i="1">
                <a:solidFill>
                  <a:schemeClr val="dk1"/>
                </a:solidFill>
              </a:rPr>
              <a:t>: some thirtyfold, some sixty, and some a hundred.”</a:t>
            </a:r>
            <a:r>
              <a:rPr lang="en" sz="2386">
                <a:solidFill>
                  <a:schemeClr val="dk1"/>
                </a:solidFill>
              </a:rPr>
              <a:t> </a:t>
            </a:r>
            <a:endParaRPr sz="2037">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32425" y="0"/>
            <a:ext cx="9363900" cy="493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ENDURE HARDSHIP!</a:t>
            </a:r>
            <a:endParaRPr sz="5000" b="1">
              <a:solidFill>
                <a:srgbClr val="00FFFF"/>
              </a:solidFill>
            </a:endParaRPr>
          </a:p>
        </p:txBody>
      </p:sp>
      <p:sp>
        <p:nvSpPr>
          <p:cNvPr id="109" name="Google Shape;109;p22"/>
          <p:cNvSpPr txBox="1">
            <a:spLocks noGrp="1"/>
          </p:cNvSpPr>
          <p:nvPr>
            <p:ph type="subTitle" idx="1"/>
          </p:nvPr>
        </p:nvSpPr>
        <p:spPr>
          <a:xfrm>
            <a:off x="-132550" y="383925"/>
            <a:ext cx="9363900" cy="4759500"/>
          </a:xfrm>
          <a:prstGeom prst="rect">
            <a:avLst/>
          </a:prstGeom>
        </p:spPr>
        <p:txBody>
          <a:bodyPr spcFirstLastPara="1" wrap="square" lIns="91425" tIns="91425" rIns="91425" bIns="91425" anchor="t" anchorCtr="0">
            <a:noAutofit/>
          </a:bodyPr>
          <a:lstStyle/>
          <a:p>
            <a:pPr marL="457200" lvl="0" indent="-374650" algn="l" rtl="0">
              <a:lnSpc>
                <a:spcPct val="80000"/>
              </a:lnSpc>
              <a:spcBef>
                <a:spcPts val="0"/>
              </a:spcBef>
              <a:spcAft>
                <a:spcPts val="0"/>
              </a:spcAft>
              <a:buClr>
                <a:srgbClr val="FFFF00"/>
              </a:buClr>
              <a:buSzPts val="2300"/>
              <a:buChar char="●"/>
            </a:pPr>
            <a:r>
              <a:rPr lang="en" sz="2300" u="sng">
                <a:solidFill>
                  <a:srgbClr val="FFFF00"/>
                </a:solidFill>
              </a:rPr>
              <a:t>2 Tim.3:12</a:t>
            </a:r>
            <a:r>
              <a:rPr lang="en" sz="2300">
                <a:solidFill>
                  <a:schemeClr val="dk1"/>
                </a:solidFill>
              </a:rPr>
              <a:t> </a:t>
            </a:r>
            <a:r>
              <a:rPr lang="en" sz="2300" i="1">
                <a:solidFill>
                  <a:schemeClr val="dk1"/>
                </a:solidFill>
              </a:rPr>
              <a:t>“Yes, and </a:t>
            </a:r>
            <a:r>
              <a:rPr lang="en" sz="2300" i="1" u="sng">
                <a:solidFill>
                  <a:schemeClr val="dk1"/>
                </a:solidFill>
              </a:rPr>
              <a:t>all</a:t>
            </a:r>
            <a:r>
              <a:rPr lang="en" sz="2300" i="1">
                <a:solidFill>
                  <a:schemeClr val="dk1"/>
                </a:solidFill>
              </a:rPr>
              <a:t> who desire to live godly in Christ Jesus will suffer persecution.”</a:t>
            </a:r>
            <a:endParaRPr sz="2300" i="1">
              <a:solidFill>
                <a:schemeClr val="dk1"/>
              </a:solidFill>
            </a:endParaRPr>
          </a:p>
          <a:p>
            <a:pPr marL="457200" lvl="0" indent="-374650" algn="l" rtl="0">
              <a:lnSpc>
                <a:spcPct val="80000"/>
              </a:lnSpc>
              <a:spcBef>
                <a:spcPts val="0"/>
              </a:spcBef>
              <a:spcAft>
                <a:spcPts val="0"/>
              </a:spcAft>
              <a:buClr>
                <a:srgbClr val="00FFFF"/>
              </a:buClr>
              <a:buSzPts val="2300"/>
              <a:buChar char="●"/>
            </a:pPr>
            <a:r>
              <a:rPr lang="en" sz="2300">
                <a:solidFill>
                  <a:srgbClr val="00FFFF"/>
                </a:solidFill>
              </a:rPr>
              <a:t>Remember what our Lord said about soil # 2?</a:t>
            </a:r>
            <a:r>
              <a:rPr lang="en" sz="2300">
                <a:solidFill>
                  <a:schemeClr val="dk1"/>
                </a:solidFill>
              </a:rPr>
              <a:t> </a:t>
            </a:r>
            <a:r>
              <a:rPr lang="en" sz="2300" i="1">
                <a:solidFill>
                  <a:schemeClr val="dk1"/>
                </a:solidFill>
              </a:rPr>
              <a:t>“when tribulation or persecution arises for the word’s sake, immediately they stumble.”</a:t>
            </a:r>
            <a:endParaRPr sz="2300" i="1">
              <a:solidFill>
                <a:schemeClr val="dk1"/>
              </a:solidFill>
            </a:endParaRPr>
          </a:p>
          <a:p>
            <a:pPr marL="457200" lvl="0" indent="-374650" algn="l" rtl="0">
              <a:lnSpc>
                <a:spcPct val="80000"/>
              </a:lnSpc>
              <a:spcBef>
                <a:spcPts val="0"/>
              </a:spcBef>
              <a:spcAft>
                <a:spcPts val="0"/>
              </a:spcAft>
              <a:buClr>
                <a:srgbClr val="FFFF00"/>
              </a:buClr>
              <a:buSzPts val="2300"/>
              <a:buChar char="●"/>
            </a:pPr>
            <a:r>
              <a:rPr lang="en" sz="2300">
                <a:solidFill>
                  <a:srgbClr val="FFFF00"/>
                </a:solidFill>
              </a:rPr>
              <a:t>If we only remain faithful when it is pleasant and comfortable to do so, we will not be faithful for very long.</a:t>
            </a:r>
            <a:endParaRPr sz="2300">
              <a:solidFill>
                <a:srgbClr val="FFFF00"/>
              </a:solidFill>
            </a:endParaRPr>
          </a:p>
          <a:p>
            <a:pPr marL="457200" lvl="0" indent="-374650" algn="l" rtl="0">
              <a:lnSpc>
                <a:spcPct val="80000"/>
              </a:lnSpc>
              <a:spcBef>
                <a:spcPts val="0"/>
              </a:spcBef>
              <a:spcAft>
                <a:spcPts val="0"/>
              </a:spcAft>
              <a:buClr>
                <a:schemeClr val="dk1"/>
              </a:buClr>
              <a:buSzPts val="2300"/>
              <a:buChar char="●"/>
            </a:pPr>
            <a:r>
              <a:rPr lang="en" sz="2300">
                <a:solidFill>
                  <a:schemeClr val="dk1"/>
                </a:solidFill>
              </a:rPr>
              <a:t>Persecutions will come because many do not want to hear the truth - it actually is repulsive to them!</a:t>
            </a:r>
            <a:endParaRPr sz="2300">
              <a:solidFill>
                <a:schemeClr val="dk1"/>
              </a:solidFill>
            </a:endParaRPr>
          </a:p>
          <a:p>
            <a:pPr marL="457200" lvl="0" indent="-374650" algn="l" rtl="0">
              <a:lnSpc>
                <a:spcPct val="80000"/>
              </a:lnSpc>
              <a:spcBef>
                <a:spcPts val="0"/>
              </a:spcBef>
              <a:spcAft>
                <a:spcPts val="0"/>
              </a:spcAft>
              <a:buClr>
                <a:srgbClr val="00FFFF"/>
              </a:buClr>
              <a:buSzPts val="2300"/>
              <a:buChar char="●"/>
            </a:pPr>
            <a:r>
              <a:rPr lang="en" sz="2300">
                <a:solidFill>
                  <a:srgbClr val="00FFFF"/>
                </a:solidFill>
              </a:rPr>
              <a:t>God’s own correction of us for our own good, “the chastisement of the Lord”, is not pleasant at the time.</a:t>
            </a:r>
            <a:endParaRPr sz="2300">
              <a:solidFill>
                <a:srgbClr val="00FFFF"/>
              </a:solidFill>
            </a:endParaRPr>
          </a:p>
          <a:p>
            <a:pPr marL="457200" lvl="0" indent="-374650" algn="l" rtl="0">
              <a:lnSpc>
                <a:spcPct val="80000"/>
              </a:lnSpc>
              <a:spcBef>
                <a:spcPts val="0"/>
              </a:spcBef>
              <a:spcAft>
                <a:spcPts val="0"/>
              </a:spcAft>
              <a:buClr>
                <a:srgbClr val="FFFF00"/>
              </a:buClr>
              <a:buSzPts val="2300"/>
              <a:buChar char="●"/>
            </a:pPr>
            <a:r>
              <a:rPr lang="en" sz="2300">
                <a:solidFill>
                  <a:srgbClr val="FFFF00"/>
                </a:solidFill>
              </a:rPr>
              <a:t>Financial problems, relationship difficulties, health afflictions, crimes committed against us, loss of loved ones, etc.  The devil uses all these occasions to get us to say “It’s not worth it.”</a:t>
            </a:r>
            <a:endParaRPr sz="2300">
              <a:solidFill>
                <a:srgbClr val="FFFF00"/>
              </a:solidFill>
            </a:endParaRPr>
          </a:p>
          <a:p>
            <a:pPr marL="457200" lvl="0" indent="-374650" algn="l" rtl="0">
              <a:lnSpc>
                <a:spcPct val="80000"/>
              </a:lnSpc>
              <a:spcBef>
                <a:spcPts val="0"/>
              </a:spcBef>
              <a:spcAft>
                <a:spcPts val="0"/>
              </a:spcAft>
              <a:buClr>
                <a:srgbClr val="FFFF00"/>
              </a:buClr>
              <a:buSzPts val="2300"/>
              <a:buChar char="●"/>
            </a:pPr>
            <a:r>
              <a:rPr lang="en" sz="2300" u="sng">
                <a:solidFill>
                  <a:srgbClr val="FFFF00"/>
                </a:solidFill>
              </a:rPr>
              <a:t>1 Pet.4:16</a:t>
            </a:r>
            <a:r>
              <a:rPr lang="en" sz="2300">
                <a:solidFill>
                  <a:schemeClr val="dk1"/>
                </a:solidFill>
              </a:rPr>
              <a:t> </a:t>
            </a:r>
            <a:r>
              <a:rPr lang="en" sz="2300" i="1">
                <a:solidFill>
                  <a:schemeClr val="dk1"/>
                </a:solidFill>
              </a:rPr>
              <a:t>“Yet if anyone suffers as a Christian, let him not be ashamed, but let him glorify God in this matter.”</a:t>
            </a:r>
            <a:r>
              <a:rPr lang="en" sz="2300">
                <a:solidFill>
                  <a:schemeClr val="dk1"/>
                </a:solidFill>
              </a:rPr>
              <a:t> </a:t>
            </a:r>
            <a:r>
              <a:rPr lang="en" sz="2300">
                <a:solidFill>
                  <a:srgbClr val="FFFF00"/>
                </a:solidFill>
              </a:rPr>
              <a:t>(see also </a:t>
            </a:r>
            <a:r>
              <a:rPr lang="en" sz="2300" u="sng">
                <a:solidFill>
                  <a:srgbClr val="FFFF00"/>
                </a:solidFill>
              </a:rPr>
              <a:t>Matt.5:10-12</a:t>
            </a:r>
            <a:r>
              <a:rPr lang="en" sz="2300">
                <a:solidFill>
                  <a:srgbClr val="FFFF00"/>
                </a:solidFill>
              </a:rPr>
              <a:t>, </a:t>
            </a:r>
            <a:r>
              <a:rPr lang="en" sz="2300" u="sng">
                <a:solidFill>
                  <a:srgbClr val="FFFF00"/>
                </a:solidFill>
              </a:rPr>
              <a:t>1 Thess.3:3-4</a:t>
            </a:r>
            <a:r>
              <a:rPr lang="en" sz="2300">
                <a:solidFill>
                  <a:srgbClr val="FFFF00"/>
                </a:solidFill>
              </a:rPr>
              <a:t>, </a:t>
            </a:r>
            <a:r>
              <a:rPr lang="en" sz="2300" u="sng">
                <a:solidFill>
                  <a:srgbClr val="FFFF00"/>
                </a:solidFill>
              </a:rPr>
              <a:t>2 Thess.1:4</a:t>
            </a:r>
            <a:r>
              <a:rPr lang="en" sz="2300">
                <a:solidFill>
                  <a:srgbClr val="FFFF00"/>
                </a:solidFill>
              </a:rPr>
              <a:t>, </a:t>
            </a:r>
            <a:r>
              <a:rPr lang="en" sz="2300" u="sng">
                <a:solidFill>
                  <a:srgbClr val="FFFF00"/>
                </a:solidFill>
              </a:rPr>
              <a:t>Heb.12:1,11</a:t>
            </a:r>
            <a:r>
              <a:rPr lang="en" sz="2300">
                <a:solidFill>
                  <a:srgbClr val="FFFF00"/>
                </a:solidFill>
              </a:rPr>
              <a:t>, </a:t>
            </a:r>
            <a:r>
              <a:rPr lang="en" sz="2300" u="sng">
                <a:solidFill>
                  <a:srgbClr val="FFFF00"/>
                </a:solidFill>
              </a:rPr>
              <a:t>Rev.2:10</a:t>
            </a:r>
            <a:r>
              <a:rPr lang="en" sz="2300">
                <a:solidFill>
                  <a:srgbClr val="FFFF00"/>
                </a:solidFill>
              </a:rPr>
              <a:t>)</a:t>
            </a:r>
            <a:endParaRPr sz="2400">
              <a:solidFill>
                <a:srgbClr val="FFFF00"/>
              </a:solidFill>
            </a:endParaRPr>
          </a:p>
          <a:p>
            <a:pPr marL="457200" lvl="0" indent="0" algn="l" rtl="0">
              <a:lnSpc>
                <a:spcPct val="80000"/>
              </a:lnSpc>
              <a:spcBef>
                <a:spcPts val="0"/>
              </a:spcBef>
              <a:spcAft>
                <a:spcPts val="0"/>
              </a:spcAft>
              <a:buNone/>
            </a:pPr>
            <a:endParaRPr sz="23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32425" y="0"/>
            <a:ext cx="9363900" cy="47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PURIFY YOUR SPEECH!</a:t>
            </a:r>
            <a:endParaRPr sz="5000" b="1">
              <a:solidFill>
                <a:srgbClr val="00FFFF"/>
              </a:solidFill>
            </a:endParaRPr>
          </a:p>
        </p:txBody>
      </p:sp>
      <p:sp>
        <p:nvSpPr>
          <p:cNvPr id="115" name="Google Shape;115;p23"/>
          <p:cNvSpPr txBox="1">
            <a:spLocks noGrp="1"/>
          </p:cNvSpPr>
          <p:nvPr>
            <p:ph type="subTitle" idx="1"/>
          </p:nvPr>
        </p:nvSpPr>
        <p:spPr>
          <a:xfrm>
            <a:off x="-132550" y="367875"/>
            <a:ext cx="9363900" cy="4775400"/>
          </a:xfrm>
          <a:prstGeom prst="rect">
            <a:avLst/>
          </a:prstGeom>
        </p:spPr>
        <p:txBody>
          <a:bodyPr spcFirstLastPara="1" wrap="square" lIns="91425" tIns="91425" rIns="91425" bIns="91425" anchor="t" anchorCtr="0">
            <a:noAutofit/>
          </a:bodyPr>
          <a:lstStyle/>
          <a:p>
            <a:pPr marL="457200" lvl="0" indent="-374650" algn="l" rtl="0">
              <a:lnSpc>
                <a:spcPct val="80000"/>
              </a:lnSpc>
              <a:spcBef>
                <a:spcPts val="0"/>
              </a:spcBef>
              <a:spcAft>
                <a:spcPts val="0"/>
              </a:spcAft>
              <a:buClr>
                <a:srgbClr val="FFFF00"/>
              </a:buClr>
              <a:buSzPts val="2300"/>
              <a:buChar char="●"/>
            </a:pPr>
            <a:r>
              <a:rPr lang="en" sz="2400" u="sng">
                <a:solidFill>
                  <a:srgbClr val="FFFF00"/>
                </a:solidFill>
              </a:rPr>
              <a:t>Matt.12:36</a:t>
            </a:r>
            <a:r>
              <a:rPr lang="en" sz="2400">
                <a:solidFill>
                  <a:srgbClr val="FFFF00"/>
                </a:solidFill>
              </a:rPr>
              <a:t> </a:t>
            </a:r>
            <a:r>
              <a:rPr lang="en" sz="2400" i="1">
                <a:solidFill>
                  <a:schemeClr val="dk1"/>
                </a:solidFill>
              </a:rPr>
              <a:t>“But I say to you that for </a:t>
            </a:r>
            <a:r>
              <a:rPr lang="en" sz="2400" i="1" u="sng">
                <a:solidFill>
                  <a:schemeClr val="dk1"/>
                </a:solidFill>
              </a:rPr>
              <a:t>every</a:t>
            </a:r>
            <a:r>
              <a:rPr lang="en" sz="2400" i="1">
                <a:solidFill>
                  <a:schemeClr val="dk1"/>
                </a:solidFill>
              </a:rPr>
              <a:t> idle word men may speak, they will give account of it in the day of judgment.”</a:t>
            </a:r>
            <a:endParaRPr sz="2400" i="1">
              <a:solidFill>
                <a:schemeClr val="dk1"/>
              </a:solidFill>
            </a:endParaRPr>
          </a:p>
          <a:p>
            <a:pPr marL="457200" lvl="0" indent="-381000" algn="l" rtl="0">
              <a:lnSpc>
                <a:spcPct val="80000"/>
              </a:lnSpc>
              <a:spcBef>
                <a:spcPts val="0"/>
              </a:spcBef>
              <a:spcAft>
                <a:spcPts val="0"/>
              </a:spcAft>
              <a:buClr>
                <a:srgbClr val="FFFF00"/>
              </a:buClr>
              <a:buSzPts val="2400"/>
              <a:buChar char="●"/>
            </a:pPr>
            <a:r>
              <a:rPr lang="en" sz="2400">
                <a:solidFill>
                  <a:srgbClr val="FFFF00"/>
                </a:solidFill>
              </a:rPr>
              <a:t>I listed this category separately because SO MUCH is said in the entire bible about being careful with our words.</a:t>
            </a:r>
            <a:endParaRPr sz="2400">
              <a:solidFill>
                <a:srgbClr val="FFFF00"/>
              </a:solidFill>
            </a:endParaRPr>
          </a:p>
          <a:p>
            <a:pPr marL="457200" lvl="0" indent="-381000" algn="l" rtl="0">
              <a:lnSpc>
                <a:spcPct val="80000"/>
              </a:lnSpc>
              <a:spcBef>
                <a:spcPts val="0"/>
              </a:spcBef>
              <a:spcAft>
                <a:spcPts val="0"/>
              </a:spcAft>
              <a:buClr>
                <a:srgbClr val="00FFFF"/>
              </a:buClr>
              <a:buSzPts val="2400"/>
              <a:buChar char="●"/>
            </a:pPr>
            <a:r>
              <a:rPr lang="en" sz="2400">
                <a:solidFill>
                  <a:srgbClr val="00FFFF"/>
                </a:solidFill>
              </a:rPr>
              <a:t>Losing our temper, impulsiveness, quarreling, cursing, profanity, blasphemy, filthy speech, coarse jesting (dirty jokes), lying, bearing false witness, gossip, boasting, exaggeration, insulting, complaining, mocking, causing division, false teaching, foolishness, and even being silent when we SHOULD speak out.  Just think how many different ways we can sin with so small a member of our body! </a:t>
            </a:r>
            <a:r>
              <a:rPr lang="en" sz="2400">
                <a:solidFill>
                  <a:srgbClr val="FFFF00"/>
                </a:solidFill>
              </a:rPr>
              <a:t>(</a:t>
            </a:r>
            <a:r>
              <a:rPr lang="en" sz="2400" u="sng">
                <a:solidFill>
                  <a:srgbClr val="FFFF00"/>
                </a:solidFill>
              </a:rPr>
              <a:t>Js.3:5</a:t>
            </a:r>
            <a:r>
              <a:rPr lang="en" sz="2400">
                <a:solidFill>
                  <a:srgbClr val="FFFF00"/>
                </a:solidFill>
              </a:rPr>
              <a:t>)</a:t>
            </a:r>
            <a:endParaRPr sz="2400">
              <a:solidFill>
                <a:srgbClr val="FFFF00"/>
              </a:solidFill>
            </a:endParaRPr>
          </a:p>
          <a:p>
            <a:pPr marL="457200" lvl="0" indent="-381000" algn="l" rtl="0">
              <a:lnSpc>
                <a:spcPct val="80000"/>
              </a:lnSpc>
              <a:spcBef>
                <a:spcPts val="0"/>
              </a:spcBef>
              <a:spcAft>
                <a:spcPts val="0"/>
              </a:spcAft>
              <a:buClr>
                <a:schemeClr val="dk1"/>
              </a:buClr>
              <a:buSzPts val="2400"/>
              <a:buChar char="●"/>
            </a:pPr>
            <a:r>
              <a:rPr lang="en" sz="2400">
                <a:solidFill>
                  <a:schemeClr val="dk1"/>
                </a:solidFill>
              </a:rPr>
              <a:t>Controlling your speech will be a LIFELONG challenge!</a:t>
            </a:r>
            <a:endParaRPr sz="2400">
              <a:solidFill>
                <a:schemeClr val="dk1"/>
              </a:solidFill>
            </a:endParaRPr>
          </a:p>
          <a:p>
            <a:pPr marL="457200" lvl="0" indent="-381000" algn="l" rtl="0">
              <a:lnSpc>
                <a:spcPct val="80000"/>
              </a:lnSpc>
              <a:spcBef>
                <a:spcPts val="0"/>
              </a:spcBef>
              <a:spcAft>
                <a:spcPts val="0"/>
              </a:spcAft>
              <a:buClr>
                <a:srgbClr val="00FFFF"/>
              </a:buClr>
              <a:buSzPts val="2400"/>
              <a:buChar char="●"/>
            </a:pPr>
            <a:r>
              <a:rPr lang="en" sz="2400">
                <a:solidFill>
                  <a:srgbClr val="00FFFF"/>
                </a:solidFill>
              </a:rPr>
              <a:t>But you can also do GREAT things with your words, like encouraging and praising others!</a:t>
            </a:r>
            <a:endParaRPr sz="2400">
              <a:solidFill>
                <a:srgbClr val="00FFFF"/>
              </a:solidFill>
            </a:endParaRPr>
          </a:p>
          <a:p>
            <a:pPr marL="457200" lvl="0" indent="-381000" algn="l" rtl="0">
              <a:lnSpc>
                <a:spcPct val="80000"/>
              </a:lnSpc>
              <a:spcBef>
                <a:spcPts val="0"/>
              </a:spcBef>
              <a:spcAft>
                <a:spcPts val="0"/>
              </a:spcAft>
              <a:buClr>
                <a:srgbClr val="FFFF00"/>
              </a:buClr>
              <a:buSzPts val="2400"/>
              <a:buChar char="●"/>
            </a:pPr>
            <a:r>
              <a:rPr lang="en" sz="2400">
                <a:solidFill>
                  <a:srgbClr val="FFFF00"/>
                </a:solidFill>
              </a:rPr>
              <a:t>See also </a:t>
            </a:r>
            <a:r>
              <a:rPr lang="en" sz="2400" u="sng">
                <a:solidFill>
                  <a:srgbClr val="FFFF00"/>
                </a:solidFill>
              </a:rPr>
              <a:t>Eph.4:25,31, 5:4</a:t>
            </a:r>
            <a:r>
              <a:rPr lang="en" sz="2400">
                <a:solidFill>
                  <a:srgbClr val="FFFF00"/>
                </a:solidFill>
              </a:rPr>
              <a:t>, </a:t>
            </a:r>
            <a:r>
              <a:rPr lang="en" sz="2400" u="sng">
                <a:solidFill>
                  <a:srgbClr val="FFFF00"/>
                </a:solidFill>
              </a:rPr>
              <a:t>Col.3:8</a:t>
            </a:r>
            <a:r>
              <a:rPr lang="en" sz="2400">
                <a:solidFill>
                  <a:srgbClr val="FFFF00"/>
                </a:solidFill>
              </a:rPr>
              <a:t>, </a:t>
            </a:r>
            <a:r>
              <a:rPr lang="en" sz="2400" u="sng">
                <a:solidFill>
                  <a:srgbClr val="FFFF00"/>
                </a:solidFill>
              </a:rPr>
              <a:t>1 Tim.5:13</a:t>
            </a:r>
            <a:r>
              <a:rPr lang="en" sz="2400">
                <a:solidFill>
                  <a:srgbClr val="FFFF00"/>
                </a:solidFill>
              </a:rPr>
              <a:t>, </a:t>
            </a:r>
            <a:r>
              <a:rPr lang="en" sz="2400" u="sng">
                <a:solidFill>
                  <a:srgbClr val="FFFF00"/>
                </a:solidFill>
              </a:rPr>
              <a:t>Titus 2:8, 3:2</a:t>
            </a:r>
            <a:r>
              <a:rPr lang="en" sz="2400">
                <a:solidFill>
                  <a:srgbClr val="FFFF00"/>
                </a:solidFill>
              </a:rPr>
              <a:t>, </a:t>
            </a:r>
            <a:r>
              <a:rPr lang="en" sz="2400" u="sng">
                <a:solidFill>
                  <a:srgbClr val="FFFF00"/>
                </a:solidFill>
              </a:rPr>
              <a:t>Heb.3:13</a:t>
            </a:r>
            <a:r>
              <a:rPr lang="en" sz="2400">
                <a:solidFill>
                  <a:srgbClr val="FFFF00"/>
                </a:solidFill>
              </a:rPr>
              <a:t>, </a:t>
            </a:r>
            <a:r>
              <a:rPr lang="en" sz="2400" u="sng">
                <a:solidFill>
                  <a:srgbClr val="FFFF00"/>
                </a:solidFill>
              </a:rPr>
              <a:t>1 Pet.2:1, 3:10</a:t>
            </a:r>
            <a:endParaRPr sz="2400" u="sng">
              <a:solidFill>
                <a:srgbClr val="FFFF00"/>
              </a:solidFill>
            </a:endParaRPr>
          </a:p>
          <a:p>
            <a:pPr marL="457200" lvl="0" indent="0" algn="l" rtl="0">
              <a:lnSpc>
                <a:spcPct val="80000"/>
              </a:lnSpc>
              <a:spcBef>
                <a:spcPts val="0"/>
              </a:spcBef>
              <a:spcAft>
                <a:spcPts val="0"/>
              </a:spcAft>
              <a:buNone/>
            </a:pPr>
            <a:endParaRPr sz="23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32425" y="0"/>
            <a:ext cx="9363900" cy="45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EVALUATE YOUR LEISURE!</a:t>
            </a:r>
            <a:endParaRPr sz="5000" b="1">
              <a:solidFill>
                <a:srgbClr val="00FFFF"/>
              </a:solidFill>
            </a:endParaRPr>
          </a:p>
        </p:txBody>
      </p:sp>
      <p:sp>
        <p:nvSpPr>
          <p:cNvPr id="121" name="Google Shape;121;p24"/>
          <p:cNvSpPr txBox="1">
            <a:spLocks noGrp="1"/>
          </p:cNvSpPr>
          <p:nvPr>
            <p:ph type="subTitle" idx="1"/>
          </p:nvPr>
        </p:nvSpPr>
        <p:spPr>
          <a:xfrm>
            <a:off x="-132550" y="366525"/>
            <a:ext cx="9363900" cy="4776600"/>
          </a:xfrm>
          <a:prstGeom prst="rect">
            <a:avLst/>
          </a:prstGeom>
        </p:spPr>
        <p:txBody>
          <a:bodyPr spcFirstLastPara="1" wrap="square" lIns="91425" tIns="91425" rIns="91425" bIns="91425" anchor="t" anchorCtr="0">
            <a:noAutofit/>
          </a:bodyPr>
          <a:lstStyle/>
          <a:p>
            <a:pPr marL="457200" lvl="0" indent="-371475" algn="l" rtl="0">
              <a:lnSpc>
                <a:spcPct val="80000"/>
              </a:lnSpc>
              <a:spcBef>
                <a:spcPts val="0"/>
              </a:spcBef>
              <a:spcAft>
                <a:spcPts val="0"/>
              </a:spcAft>
              <a:buClr>
                <a:srgbClr val="FFFF00"/>
              </a:buClr>
              <a:buSzPts val="2250"/>
              <a:buChar char="●"/>
            </a:pPr>
            <a:r>
              <a:rPr lang="en" sz="2250" u="sng">
                <a:solidFill>
                  <a:srgbClr val="FFFF00"/>
                </a:solidFill>
              </a:rPr>
              <a:t>Phil.4:8</a:t>
            </a:r>
            <a:r>
              <a:rPr lang="en" sz="2250">
                <a:solidFill>
                  <a:srgbClr val="FFFF00"/>
                </a:solidFill>
              </a:rPr>
              <a:t> </a:t>
            </a:r>
            <a:r>
              <a:rPr lang="en" sz="2250" i="1">
                <a:solidFill>
                  <a:schemeClr val="dk1"/>
                </a:solidFill>
              </a:rPr>
              <a:t>“Finally, brethren, whatever things are </a:t>
            </a:r>
            <a:r>
              <a:rPr lang="en" sz="2250" i="1" u="sng">
                <a:solidFill>
                  <a:schemeClr val="dk1"/>
                </a:solidFill>
              </a:rPr>
              <a:t>true</a:t>
            </a:r>
            <a:r>
              <a:rPr lang="en" sz="2250" i="1">
                <a:solidFill>
                  <a:schemeClr val="dk1"/>
                </a:solidFill>
              </a:rPr>
              <a:t>, whatever things are </a:t>
            </a:r>
            <a:r>
              <a:rPr lang="en" sz="2250" i="1" u="sng">
                <a:solidFill>
                  <a:schemeClr val="dk1"/>
                </a:solidFill>
              </a:rPr>
              <a:t>noble</a:t>
            </a:r>
            <a:r>
              <a:rPr lang="en" sz="2250" i="1">
                <a:solidFill>
                  <a:schemeClr val="dk1"/>
                </a:solidFill>
              </a:rPr>
              <a:t>, whatever things are </a:t>
            </a:r>
            <a:r>
              <a:rPr lang="en" sz="2250" i="1" u="sng">
                <a:solidFill>
                  <a:schemeClr val="dk1"/>
                </a:solidFill>
              </a:rPr>
              <a:t>just</a:t>
            </a:r>
            <a:r>
              <a:rPr lang="en" sz="2250" i="1">
                <a:solidFill>
                  <a:schemeClr val="dk1"/>
                </a:solidFill>
              </a:rPr>
              <a:t>, whatever things are </a:t>
            </a:r>
            <a:r>
              <a:rPr lang="en" sz="2250" i="1" u="sng">
                <a:solidFill>
                  <a:schemeClr val="dk1"/>
                </a:solidFill>
              </a:rPr>
              <a:t>pure</a:t>
            </a:r>
            <a:r>
              <a:rPr lang="en" sz="2250" i="1">
                <a:solidFill>
                  <a:schemeClr val="dk1"/>
                </a:solidFill>
              </a:rPr>
              <a:t>, whatever things are </a:t>
            </a:r>
            <a:r>
              <a:rPr lang="en" sz="2250" i="1" u="sng">
                <a:solidFill>
                  <a:schemeClr val="dk1"/>
                </a:solidFill>
              </a:rPr>
              <a:t>lovely</a:t>
            </a:r>
            <a:r>
              <a:rPr lang="en" sz="2250" i="1">
                <a:solidFill>
                  <a:schemeClr val="dk1"/>
                </a:solidFill>
              </a:rPr>
              <a:t>, whatever things are </a:t>
            </a:r>
            <a:r>
              <a:rPr lang="en" sz="2250" i="1" u="sng">
                <a:solidFill>
                  <a:schemeClr val="dk1"/>
                </a:solidFill>
              </a:rPr>
              <a:t>of good report</a:t>
            </a:r>
            <a:r>
              <a:rPr lang="en" sz="2250" i="1">
                <a:solidFill>
                  <a:schemeClr val="dk1"/>
                </a:solidFill>
              </a:rPr>
              <a:t>, if there is any </a:t>
            </a:r>
            <a:r>
              <a:rPr lang="en" sz="2250" i="1" u="sng">
                <a:solidFill>
                  <a:schemeClr val="dk1"/>
                </a:solidFill>
              </a:rPr>
              <a:t>virtue</a:t>
            </a:r>
            <a:r>
              <a:rPr lang="en" sz="2250" i="1">
                <a:solidFill>
                  <a:schemeClr val="dk1"/>
                </a:solidFill>
              </a:rPr>
              <a:t> and if there is anything </a:t>
            </a:r>
            <a:r>
              <a:rPr lang="en" sz="2250" i="1" u="sng">
                <a:solidFill>
                  <a:schemeClr val="dk1"/>
                </a:solidFill>
              </a:rPr>
              <a:t>praiseworthy</a:t>
            </a:r>
            <a:r>
              <a:rPr lang="en" sz="2250" i="1">
                <a:solidFill>
                  <a:schemeClr val="dk1"/>
                </a:solidFill>
              </a:rPr>
              <a:t> - </a:t>
            </a:r>
            <a:r>
              <a:rPr lang="en" sz="2250" i="1" u="sng">
                <a:solidFill>
                  <a:schemeClr val="dk1"/>
                </a:solidFill>
              </a:rPr>
              <a:t>meditate on these things</a:t>
            </a:r>
            <a:r>
              <a:rPr lang="en" sz="2250" i="1">
                <a:solidFill>
                  <a:schemeClr val="dk1"/>
                </a:solidFill>
              </a:rPr>
              <a:t>.”</a:t>
            </a:r>
            <a:endParaRPr sz="2250" i="1">
              <a:solidFill>
                <a:schemeClr val="dk1"/>
              </a:solidFill>
            </a:endParaRPr>
          </a:p>
          <a:p>
            <a:pPr marL="457200" lvl="0" indent="-371475" algn="l" rtl="0">
              <a:lnSpc>
                <a:spcPct val="80000"/>
              </a:lnSpc>
              <a:spcBef>
                <a:spcPts val="0"/>
              </a:spcBef>
              <a:spcAft>
                <a:spcPts val="0"/>
              </a:spcAft>
              <a:buClr>
                <a:srgbClr val="00FFFF"/>
              </a:buClr>
              <a:buSzPts val="2250"/>
              <a:buChar char="●"/>
            </a:pPr>
            <a:r>
              <a:rPr lang="en" sz="2250">
                <a:solidFill>
                  <a:srgbClr val="00FFFF"/>
                </a:solidFill>
              </a:rPr>
              <a:t>We have more “free time” in our society today, and more money, than at any point in history.</a:t>
            </a:r>
            <a:endParaRPr sz="2250">
              <a:solidFill>
                <a:srgbClr val="00FFFF"/>
              </a:solidFill>
            </a:endParaRPr>
          </a:p>
          <a:p>
            <a:pPr marL="457200" lvl="0" indent="-371475" algn="l" rtl="0">
              <a:lnSpc>
                <a:spcPct val="80000"/>
              </a:lnSpc>
              <a:spcBef>
                <a:spcPts val="0"/>
              </a:spcBef>
              <a:spcAft>
                <a:spcPts val="0"/>
              </a:spcAft>
              <a:buClr>
                <a:srgbClr val="FFFF00"/>
              </a:buClr>
              <a:buSzPts val="2250"/>
              <a:buChar char="●"/>
            </a:pPr>
            <a:r>
              <a:rPr lang="en" sz="2250">
                <a:solidFill>
                  <a:srgbClr val="FFFF00"/>
                </a:solidFill>
              </a:rPr>
              <a:t>First, you will need to compare all your forms of entertainment to the word of God and make sure they have “virtuous” content.  Our treasures? Our clothing?  Movies/shows, books, music, internet, video games?  Dance clubs, beaches, concerts, sporting events, gambling, bars, drinking, drugs?</a:t>
            </a:r>
            <a:endParaRPr sz="2250">
              <a:solidFill>
                <a:srgbClr val="FFFF00"/>
              </a:solidFill>
            </a:endParaRPr>
          </a:p>
          <a:p>
            <a:pPr marL="457200" lvl="0" indent="-371475" algn="l" rtl="0">
              <a:lnSpc>
                <a:spcPct val="80000"/>
              </a:lnSpc>
              <a:spcBef>
                <a:spcPts val="0"/>
              </a:spcBef>
              <a:spcAft>
                <a:spcPts val="0"/>
              </a:spcAft>
              <a:buClr>
                <a:srgbClr val="00FFFF"/>
              </a:buClr>
              <a:buSzPts val="2250"/>
              <a:buChar char="●"/>
            </a:pPr>
            <a:r>
              <a:rPr lang="en" sz="2250">
                <a:solidFill>
                  <a:srgbClr val="00FFFF"/>
                </a:solidFill>
              </a:rPr>
              <a:t>Second, even for those permissible activities, is the FREQUENCY of your leisure-time keeping you from doing God’s will?</a:t>
            </a:r>
            <a:endParaRPr sz="2250">
              <a:solidFill>
                <a:srgbClr val="00FFFF"/>
              </a:solidFill>
            </a:endParaRPr>
          </a:p>
          <a:p>
            <a:pPr marL="457200" lvl="0" indent="-371475" algn="l" rtl="0">
              <a:lnSpc>
                <a:spcPct val="80000"/>
              </a:lnSpc>
              <a:spcBef>
                <a:spcPts val="0"/>
              </a:spcBef>
              <a:spcAft>
                <a:spcPts val="0"/>
              </a:spcAft>
              <a:buClr>
                <a:srgbClr val="FFFF00"/>
              </a:buClr>
              <a:buSzPts val="2250"/>
              <a:buChar char="●"/>
            </a:pPr>
            <a:r>
              <a:rPr lang="en" sz="2250" u="sng">
                <a:solidFill>
                  <a:srgbClr val="FFFF00"/>
                </a:solidFill>
              </a:rPr>
              <a:t>1 Pet.4:2</a:t>
            </a:r>
            <a:r>
              <a:rPr lang="en" sz="2250">
                <a:solidFill>
                  <a:srgbClr val="FFFF00"/>
                </a:solidFill>
              </a:rPr>
              <a:t> </a:t>
            </a:r>
            <a:r>
              <a:rPr lang="en" sz="2250" i="1">
                <a:solidFill>
                  <a:schemeClr val="dk1"/>
                </a:solidFill>
              </a:rPr>
              <a:t>“that he no longer should live the rest of his time in the flesh for the lusts of men, but for the will of God.” </a:t>
            </a:r>
            <a:r>
              <a:rPr lang="en" sz="2250">
                <a:solidFill>
                  <a:srgbClr val="FFFF00"/>
                </a:solidFill>
              </a:rPr>
              <a:t>(see also</a:t>
            </a:r>
            <a:r>
              <a:rPr lang="en" sz="2250" i="1">
                <a:solidFill>
                  <a:srgbClr val="FFFF00"/>
                </a:solidFill>
              </a:rPr>
              <a:t> </a:t>
            </a:r>
            <a:r>
              <a:rPr lang="en" sz="2250" u="sng">
                <a:solidFill>
                  <a:srgbClr val="FFFF00"/>
                </a:solidFill>
              </a:rPr>
              <a:t>Rom.13:11</a:t>
            </a:r>
            <a:r>
              <a:rPr lang="en" sz="2250">
                <a:solidFill>
                  <a:srgbClr val="FFFF00"/>
                </a:solidFill>
              </a:rPr>
              <a:t>, </a:t>
            </a:r>
            <a:r>
              <a:rPr lang="en" sz="2250" u="sng">
                <a:solidFill>
                  <a:srgbClr val="FFFF00"/>
                </a:solidFill>
              </a:rPr>
              <a:t>Eph.5:11,15-17</a:t>
            </a:r>
            <a:r>
              <a:rPr lang="en" sz="2250">
                <a:solidFill>
                  <a:srgbClr val="FFFF00"/>
                </a:solidFill>
              </a:rPr>
              <a:t>, </a:t>
            </a:r>
            <a:r>
              <a:rPr lang="en" sz="2250" u="sng">
                <a:solidFill>
                  <a:srgbClr val="FFFF00"/>
                </a:solidFill>
              </a:rPr>
              <a:t>Js.5:5</a:t>
            </a:r>
            <a:r>
              <a:rPr lang="en" sz="2250">
                <a:solidFill>
                  <a:srgbClr val="FFFF00"/>
                </a:solidFill>
              </a:rPr>
              <a:t>, </a:t>
            </a:r>
            <a:r>
              <a:rPr lang="en" sz="2250" u="sng">
                <a:solidFill>
                  <a:srgbClr val="FFFF00"/>
                </a:solidFill>
              </a:rPr>
              <a:t>1 Pet.4:3-4</a:t>
            </a:r>
            <a:r>
              <a:rPr lang="en" sz="2250">
                <a:solidFill>
                  <a:srgbClr val="FFFF00"/>
                </a:solidFill>
              </a:rPr>
              <a:t>, </a:t>
            </a:r>
            <a:r>
              <a:rPr lang="en" sz="2250" u="sng">
                <a:solidFill>
                  <a:srgbClr val="FFFF00"/>
                </a:solidFill>
              </a:rPr>
              <a:t>2 Pet.2:13</a:t>
            </a:r>
            <a:r>
              <a:rPr lang="en" sz="2250">
                <a:solidFill>
                  <a:srgbClr val="FFFF00"/>
                </a:solidFill>
              </a:rPr>
              <a:t>)</a:t>
            </a:r>
            <a:endParaRPr sz="2250">
              <a:solidFill>
                <a:srgbClr val="FFFF00"/>
              </a:solidFill>
            </a:endParaRPr>
          </a:p>
          <a:p>
            <a:pPr marL="457200" lvl="0" indent="0" algn="l" rtl="0">
              <a:lnSpc>
                <a:spcPct val="80000"/>
              </a:lnSpc>
              <a:spcBef>
                <a:spcPts val="0"/>
              </a:spcBef>
              <a:spcAft>
                <a:spcPts val="0"/>
              </a:spcAft>
              <a:buNone/>
            </a:pPr>
            <a:endParaRPr sz="23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32425" y="0"/>
            <a:ext cx="9363900" cy="450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CHARITY AND GOOD WORKS!</a:t>
            </a:r>
            <a:endParaRPr sz="4900" b="1">
              <a:solidFill>
                <a:srgbClr val="00FFFF"/>
              </a:solidFill>
            </a:endParaRPr>
          </a:p>
        </p:txBody>
      </p:sp>
      <p:sp>
        <p:nvSpPr>
          <p:cNvPr id="127" name="Google Shape;127;p25"/>
          <p:cNvSpPr txBox="1">
            <a:spLocks noGrp="1"/>
          </p:cNvSpPr>
          <p:nvPr>
            <p:ph type="subTitle" idx="1"/>
          </p:nvPr>
        </p:nvSpPr>
        <p:spPr>
          <a:xfrm>
            <a:off x="-172575" y="353150"/>
            <a:ext cx="9404100" cy="4790100"/>
          </a:xfrm>
          <a:prstGeom prst="rect">
            <a:avLst/>
          </a:prstGeom>
        </p:spPr>
        <p:txBody>
          <a:bodyPr spcFirstLastPara="1" wrap="square" lIns="91425" tIns="91425" rIns="91425" bIns="91425" anchor="t" anchorCtr="0">
            <a:noAutofit/>
          </a:bodyPr>
          <a:lstStyle/>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1 Tim.6:18</a:t>
            </a:r>
            <a:r>
              <a:rPr lang="en" sz="2200">
                <a:solidFill>
                  <a:srgbClr val="FFFF00"/>
                </a:solidFill>
              </a:rPr>
              <a:t> </a:t>
            </a:r>
            <a:r>
              <a:rPr lang="en" sz="2200" i="1">
                <a:solidFill>
                  <a:schemeClr val="dk1"/>
                </a:solidFill>
              </a:rPr>
              <a:t>“Let them do good, that they be rich in good works, ready to give, willing to share,”</a:t>
            </a:r>
            <a:endParaRPr sz="2200" i="1">
              <a:solidFill>
                <a:schemeClr val="dk1"/>
              </a:solidFill>
            </a:endParaRPr>
          </a:p>
          <a:p>
            <a:pPr marL="457200" lvl="0" indent="-368300" algn="l" rtl="0">
              <a:lnSpc>
                <a:spcPct val="80000"/>
              </a:lnSpc>
              <a:spcBef>
                <a:spcPts val="0"/>
              </a:spcBef>
              <a:spcAft>
                <a:spcPts val="0"/>
              </a:spcAft>
              <a:buClr>
                <a:srgbClr val="00FFFF"/>
              </a:buClr>
              <a:buSzPts val="2200"/>
              <a:buChar char="●"/>
            </a:pPr>
            <a:r>
              <a:rPr lang="en" sz="2200">
                <a:solidFill>
                  <a:srgbClr val="00FFFF"/>
                </a:solidFill>
              </a:rPr>
              <a:t>This is one of those areas where I have failed often, and perhaps you do too.  We have our schedules so full of self-absorbed “stuff”, and are so isolated today that we don’t seek out these opportunities.  It is VERY HARD to get away from just taking care of ourselves and start taking care of others, ESPECIALLY complete strangers.</a:t>
            </a:r>
            <a:endParaRPr sz="2200">
              <a:solidFill>
                <a:srgbClr val="00FFFF"/>
              </a:solidFill>
            </a:endParaRPr>
          </a:p>
          <a:p>
            <a:pPr marL="457200" lvl="0" indent="-368300" algn="l" rtl="0">
              <a:lnSpc>
                <a:spcPct val="80000"/>
              </a:lnSpc>
              <a:spcBef>
                <a:spcPts val="0"/>
              </a:spcBef>
              <a:spcAft>
                <a:spcPts val="0"/>
              </a:spcAft>
              <a:buClr>
                <a:srgbClr val="FFFF00"/>
              </a:buClr>
              <a:buSzPts val="2200"/>
              <a:buChar char="●"/>
            </a:pPr>
            <a:r>
              <a:rPr lang="en" sz="2200">
                <a:solidFill>
                  <a:srgbClr val="FFFF00"/>
                </a:solidFill>
              </a:rPr>
              <a:t>In our society today we just want to throw our money at the problem, or to various charities - as if that absolves us of our responsibility to be out there doing good works in Jesus’ name.</a:t>
            </a:r>
            <a:endParaRPr sz="2200">
              <a:solidFill>
                <a:srgbClr val="FFFF00"/>
              </a:solidFill>
            </a:endParaRPr>
          </a:p>
          <a:p>
            <a:pPr marL="457200" lvl="0" indent="-368300" algn="l" rtl="0">
              <a:lnSpc>
                <a:spcPct val="80000"/>
              </a:lnSpc>
              <a:spcBef>
                <a:spcPts val="0"/>
              </a:spcBef>
              <a:spcAft>
                <a:spcPts val="0"/>
              </a:spcAft>
              <a:buClr>
                <a:srgbClr val="00FFFF"/>
              </a:buClr>
              <a:buSzPts val="2200"/>
              <a:buChar char="●"/>
            </a:pPr>
            <a:r>
              <a:rPr lang="en" sz="2200">
                <a:solidFill>
                  <a:srgbClr val="00FFFF"/>
                </a:solidFill>
              </a:rPr>
              <a:t>Think about this.  We can be the most self-righteous Christian there is, and a supposed expert at keeping away from sin.  But at the same time we can be the most cold-hearted, unloving of people to our neighbors around us, and not even realize it!</a:t>
            </a:r>
            <a:r>
              <a:rPr lang="en" sz="2200">
                <a:solidFill>
                  <a:srgbClr val="FFFF00"/>
                </a:solidFill>
              </a:rPr>
              <a:t>  </a:t>
            </a:r>
            <a:r>
              <a:rPr lang="en" sz="2200">
                <a:solidFill>
                  <a:srgbClr val="00FFFF"/>
                </a:solidFill>
              </a:rPr>
              <a:t>DO GOOD WORKS!</a:t>
            </a:r>
            <a:endParaRPr sz="2200">
              <a:solidFill>
                <a:srgbClr val="00FFFF"/>
              </a:solidFill>
            </a:endParaRPr>
          </a:p>
          <a:p>
            <a:pPr marL="457200" lvl="0" indent="-368300" algn="l" rtl="0">
              <a:lnSpc>
                <a:spcPct val="80000"/>
              </a:lnSpc>
              <a:spcBef>
                <a:spcPts val="0"/>
              </a:spcBef>
              <a:spcAft>
                <a:spcPts val="0"/>
              </a:spcAft>
              <a:buClr>
                <a:srgbClr val="FFFF00"/>
              </a:buClr>
              <a:buSzPts val="2200"/>
              <a:buChar char="●"/>
            </a:pPr>
            <a:r>
              <a:rPr lang="en" sz="2200" u="sng">
                <a:solidFill>
                  <a:srgbClr val="FFFF00"/>
                </a:solidFill>
              </a:rPr>
              <a:t>Matt.5:16</a:t>
            </a:r>
            <a:r>
              <a:rPr lang="en" sz="2200">
                <a:solidFill>
                  <a:srgbClr val="FFFF00"/>
                </a:solidFill>
              </a:rPr>
              <a:t> </a:t>
            </a:r>
            <a:r>
              <a:rPr lang="en" sz="2200" i="1">
                <a:solidFill>
                  <a:schemeClr val="dk1"/>
                </a:solidFill>
              </a:rPr>
              <a:t>“Let your light so shine before men, that they may see your good works and glorify your Father in heaven.”</a:t>
            </a:r>
            <a:r>
              <a:rPr lang="en" sz="2200">
                <a:solidFill>
                  <a:srgbClr val="FFFF00"/>
                </a:solidFill>
              </a:rPr>
              <a:t> (see also </a:t>
            </a:r>
            <a:r>
              <a:rPr lang="en" sz="2200" u="sng">
                <a:solidFill>
                  <a:srgbClr val="FFFF00"/>
                </a:solidFill>
              </a:rPr>
              <a:t>Matt.25:45</a:t>
            </a:r>
            <a:r>
              <a:rPr lang="en" sz="2200">
                <a:solidFill>
                  <a:srgbClr val="FFFF00"/>
                </a:solidFill>
              </a:rPr>
              <a:t>, </a:t>
            </a:r>
            <a:r>
              <a:rPr lang="en" sz="2200" u="sng">
                <a:solidFill>
                  <a:srgbClr val="FFFF00"/>
                </a:solidFill>
              </a:rPr>
              <a:t>Gal.6:10</a:t>
            </a:r>
            <a:r>
              <a:rPr lang="en" sz="2200">
                <a:solidFill>
                  <a:srgbClr val="FFFF00"/>
                </a:solidFill>
              </a:rPr>
              <a:t>, </a:t>
            </a:r>
            <a:r>
              <a:rPr lang="en" sz="2200" u="sng">
                <a:solidFill>
                  <a:srgbClr val="FFFF00"/>
                </a:solidFill>
              </a:rPr>
              <a:t>Eph.2:10, 4:28</a:t>
            </a:r>
            <a:r>
              <a:rPr lang="en" sz="2200">
                <a:solidFill>
                  <a:srgbClr val="FFFF00"/>
                </a:solidFill>
              </a:rPr>
              <a:t>, </a:t>
            </a:r>
            <a:r>
              <a:rPr lang="en" sz="2200" u="sng">
                <a:solidFill>
                  <a:srgbClr val="FFFF00"/>
                </a:solidFill>
              </a:rPr>
              <a:t>Phil.2:4</a:t>
            </a:r>
            <a:r>
              <a:rPr lang="en" sz="2200">
                <a:solidFill>
                  <a:srgbClr val="FFFF00"/>
                </a:solidFill>
              </a:rPr>
              <a:t>, </a:t>
            </a:r>
            <a:r>
              <a:rPr lang="en" sz="2200" u="sng">
                <a:solidFill>
                  <a:srgbClr val="FFFF00"/>
                </a:solidFill>
              </a:rPr>
              <a:t>Col.1:10</a:t>
            </a:r>
            <a:r>
              <a:rPr lang="en" sz="2200">
                <a:solidFill>
                  <a:srgbClr val="FFFF00"/>
                </a:solidFill>
              </a:rPr>
              <a:t>,</a:t>
            </a:r>
            <a:r>
              <a:rPr lang="en" sz="2200" u="sng">
                <a:solidFill>
                  <a:srgbClr val="FFFF00"/>
                </a:solidFill>
              </a:rPr>
              <a:t>Titus 3:8,14</a:t>
            </a:r>
            <a:r>
              <a:rPr lang="en" sz="2200">
                <a:solidFill>
                  <a:srgbClr val="FFFF00"/>
                </a:solidFill>
              </a:rPr>
              <a:t>) </a:t>
            </a:r>
            <a:endParaRPr sz="22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132425" y="0"/>
            <a:ext cx="9363900" cy="48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SHARE THE GOSPEL!</a:t>
            </a:r>
            <a:endParaRPr sz="5000" b="1">
              <a:solidFill>
                <a:srgbClr val="00FFFF"/>
              </a:solidFill>
            </a:endParaRPr>
          </a:p>
        </p:txBody>
      </p:sp>
      <p:sp>
        <p:nvSpPr>
          <p:cNvPr id="133" name="Google Shape;133;p26"/>
          <p:cNvSpPr txBox="1">
            <a:spLocks noGrp="1"/>
          </p:cNvSpPr>
          <p:nvPr>
            <p:ph type="subTitle" idx="1"/>
          </p:nvPr>
        </p:nvSpPr>
        <p:spPr>
          <a:xfrm>
            <a:off x="-140100" y="364200"/>
            <a:ext cx="9331500" cy="4779300"/>
          </a:xfrm>
          <a:prstGeom prst="rect">
            <a:avLst/>
          </a:prstGeom>
        </p:spPr>
        <p:txBody>
          <a:bodyPr spcFirstLastPara="1" wrap="square" lIns="91425" tIns="91425" rIns="91425" bIns="91425" anchor="t" anchorCtr="0">
            <a:noAutofit/>
          </a:bodyPr>
          <a:lstStyle/>
          <a:p>
            <a:pPr marL="457200" lvl="0" indent="-381000" algn="l" rtl="0">
              <a:lnSpc>
                <a:spcPct val="80000"/>
              </a:lnSpc>
              <a:spcBef>
                <a:spcPts val="0"/>
              </a:spcBef>
              <a:spcAft>
                <a:spcPts val="0"/>
              </a:spcAft>
              <a:buClr>
                <a:srgbClr val="FFFF00"/>
              </a:buClr>
              <a:buSzPts val="2400"/>
              <a:buChar char="●"/>
            </a:pPr>
            <a:r>
              <a:rPr lang="en" sz="2400" u="sng">
                <a:solidFill>
                  <a:srgbClr val="FFFF00"/>
                </a:solidFill>
              </a:rPr>
              <a:t>Acts 8:4</a:t>
            </a:r>
            <a:r>
              <a:rPr lang="en" sz="2400">
                <a:solidFill>
                  <a:srgbClr val="FFFF00"/>
                </a:solidFill>
              </a:rPr>
              <a:t> </a:t>
            </a:r>
            <a:r>
              <a:rPr lang="en" sz="2400" i="1">
                <a:solidFill>
                  <a:schemeClr val="dk1"/>
                </a:solidFill>
              </a:rPr>
              <a:t>“Therefore those who were scattered went everywhere preaching the word.”</a:t>
            </a:r>
            <a:endParaRPr sz="2400" i="1">
              <a:solidFill>
                <a:schemeClr val="dk1"/>
              </a:solidFill>
            </a:endParaRPr>
          </a:p>
          <a:p>
            <a:pPr marL="457200" lvl="0" indent="-381000" algn="l" rtl="0">
              <a:lnSpc>
                <a:spcPct val="80000"/>
              </a:lnSpc>
              <a:spcBef>
                <a:spcPts val="0"/>
              </a:spcBef>
              <a:spcAft>
                <a:spcPts val="0"/>
              </a:spcAft>
              <a:buClr>
                <a:srgbClr val="00FFFF"/>
              </a:buClr>
              <a:buSzPts val="2400"/>
              <a:buChar char="●"/>
            </a:pPr>
            <a:r>
              <a:rPr lang="en" sz="2400">
                <a:solidFill>
                  <a:srgbClr val="00FFFF"/>
                </a:solidFill>
              </a:rPr>
              <a:t>Charity and good works are vital, but the absolute greatest gift we could give anyone, and their greatest need, is Jesus Christ!  If we meet people's’ physical needs and totally neglect their spiritual needs we are doing them a great injustice.  Can we truthfully say we love the lost in this world if we don’t help them to avoid the fires of hell?  Someone helped us!</a:t>
            </a:r>
            <a:endParaRPr sz="2400">
              <a:solidFill>
                <a:srgbClr val="00FFFF"/>
              </a:solidFill>
            </a:endParaRPr>
          </a:p>
          <a:p>
            <a:pPr marL="457200" lvl="0" indent="-381000" algn="l" rtl="0">
              <a:lnSpc>
                <a:spcPct val="80000"/>
              </a:lnSpc>
              <a:spcBef>
                <a:spcPts val="0"/>
              </a:spcBef>
              <a:spcAft>
                <a:spcPts val="0"/>
              </a:spcAft>
              <a:buClr>
                <a:srgbClr val="FFFF00"/>
              </a:buClr>
              <a:buSzPts val="2400"/>
              <a:buChar char="●"/>
            </a:pPr>
            <a:r>
              <a:rPr lang="en" sz="2400">
                <a:solidFill>
                  <a:srgbClr val="FFFF00"/>
                </a:solidFill>
              </a:rPr>
              <a:t>I know this may be hard on some Christians, but can you at least invite others to our assemblies, or give them a tract or the evangelist’s contact information, or remember ONE verse, or tell them how YOU became a Christian?</a:t>
            </a:r>
            <a:endParaRPr sz="2400">
              <a:solidFill>
                <a:srgbClr val="FFFF00"/>
              </a:solidFill>
            </a:endParaRPr>
          </a:p>
          <a:p>
            <a:pPr marL="457200" lvl="0" indent="-381000" algn="l" rtl="0">
              <a:lnSpc>
                <a:spcPct val="80000"/>
              </a:lnSpc>
              <a:spcBef>
                <a:spcPts val="0"/>
              </a:spcBef>
              <a:spcAft>
                <a:spcPts val="0"/>
              </a:spcAft>
              <a:buClr>
                <a:srgbClr val="FFFF00"/>
              </a:buClr>
              <a:buSzPts val="2400"/>
              <a:buChar char="●"/>
            </a:pPr>
            <a:r>
              <a:rPr lang="en" sz="2400" u="sng">
                <a:solidFill>
                  <a:srgbClr val="FFFF00"/>
                </a:solidFill>
              </a:rPr>
              <a:t>Heb.5:12</a:t>
            </a:r>
            <a:r>
              <a:rPr lang="en" sz="2400">
                <a:solidFill>
                  <a:srgbClr val="FFFF00"/>
                </a:solidFill>
              </a:rPr>
              <a:t> </a:t>
            </a:r>
            <a:r>
              <a:rPr lang="en" sz="2400" i="1">
                <a:solidFill>
                  <a:schemeClr val="dk1"/>
                </a:solidFill>
              </a:rPr>
              <a:t>“For though by this time you ought to be teachers, you need someone to teach you again the first principles of the oracles of God; and you have come to need milk and not solid food.”</a:t>
            </a:r>
            <a:r>
              <a:rPr lang="en" sz="2400">
                <a:solidFill>
                  <a:srgbClr val="FFFF00"/>
                </a:solidFill>
              </a:rPr>
              <a:t>  (see also </a:t>
            </a:r>
            <a:r>
              <a:rPr lang="en" sz="2400" u="sng">
                <a:solidFill>
                  <a:srgbClr val="FFFF00"/>
                </a:solidFill>
              </a:rPr>
              <a:t>Col.1:28</a:t>
            </a:r>
            <a:r>
              <a:rPr lang="en" sz="2400">
                <a:solidFill>
                  <a:srgbClr val="FFFF00"/>
                </a:solidFill>
              </a:rPr>
              <a:t>, </a:t>
            </a:r>
            <a:r>
              <a:rPr lang="en" sz="2400" u="sng">
                <a:solidFill>
                  <a:srgbClr val="FFFF00"/>
                </a:solidFill>
              </a:rPr>
              <a:t>1 Thess.1:8</a:t>
            </a:r>
            <a:r>
              <a:rPr lang="en" sz="2400">
                <a:solidFill>
                  <a:srgbClr val="FFFF00"/>
                </a:solidFill>
              </a:rPr>
              <a:t>, </a:t>
            </a:r>
            <a:r>
              <a:rPr lang="en" sz="2400" u="sng">
                <a:solidFill>
                  <a:srgbClr val="FFFF00"/>
                </a:solidFill>
              </a:rPr>
              <a:t>2 Tim.2:2,24</a:t>
            </a:r>
            <a:r>
              <a:rPr lang="en" sz="2400">
                <a:solidFill>
                  <a:srgbClr val="FFFF00"/>
                </a:solidFill>
              </a:rPr>
              <a:t>, </a:t>
            </a:r>
            <a:r>
              <a:rPr lang="en" sz="2400" u="sng">
                <a:solidFill>
                  <a:srgbClr val="FFFF00"/>
                </a:solidFill>
              </a:rPr>
              <a:t>Titus 2:3</a:t>
            </a:r>
            <a:r>
              <a:rPr lang="en" sz="2400">
                <a:solidFill>
                  <a:srgbClr val="FFFF00"/>
                </a:solidFill>
              </a:rPr>
              <a:t>)</a:t>
            </a:r>
            <a:endParaRPr sz="24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132425" y="0"/>
            <a:ext cx="9363900" cy="48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PUTTING IT ALL TOGETHER:</a:t>
            </a:r>
            <a:endParaRPr sz="5000" b="1">
              <a:solidFill>
                <a:srgbClr val="00FFFF"/>
              </a:solidFill>
            </a:endParaRPr>
          </a:p>
        </p:txBody>
      </p:sp>
      <p:sp>
        <p:nvSpPr>
          <p:cNvPr id="139" name="Google Shape;139;p27"/>
          <p:cNvSpPr txBox="1">
            <a:spLocks noGrp="1"/>
          </p:cNvSpPr>
          <p:nvPr>
            <p:ph type="subTitle" idx="1"/>
          </p:nvPr>
        </p:nvSpPr>
        <p:spPr>
          <a:xfrm>
            <a:off x="88300" y="410675"/>
            <a:ext cx="9102900" cy="4732800"/>
          </a:xfrm>
          <a:prstGeom prst="rect">
            <a:avLst/>
          </a:prstGeom>
        </p:spPr>
        <p:txBody>
          <a:bodyPr spcFirstLastPara="1" wrap="square" lIns="91425" tIns="91425" rIns="91425" bIns="91425" anchor="t" anchorCtr="0">
            <a:noAutofit/>
          </a:bodyPr>
          <a:lstStyle/>
          <a:p>
            <a:pPr marL="457200" lvl="0" indent="-387350" algn="l" rtl="0">
              <a:lnSpc>
                <a:spcPct val="80000"/>
              </a:lnSpc>
              <a:spcBef>
                <a:spcPts val="0"/>
              </a:spcBef>
              <a:spcAft>
                <a:spcPts val="0"/>
              </a:spcAft>
              <a:buClr>
                <a:srgbClr val="FFFF00"/>
              </a:buClr>
              <a:buSzPts val="2500"/>
              <a:buAutoNum type="arabicPeriod"/>
            </a:pPr>
            <a:r>
              <a:rPr lang="en" sz="2500" b="1">
                <a:solidFill>
                  <a:srgbClr val="FFFF00"/>
                </a:solidFill>
              </a:rPr>
              <a:t>Absorb the word of god.</a:t>
            </a:r>
            <a:endParaRPr sz="2500" b="1">
              <a:solidFill>
                <a:srgbClr val="FFFF00"/>
              </a:solidFill>
            </a:endParaRPr>
          </a:p>
          <a:p>
            <a:pPr marL="457200" lvl="0" indent="-387350" algn="l" rtl="0">
              <a:lnSpc>
                <a:spcPct val="80000"/>
              </a:lnSpc>
              <a:spcBef>
                <a:spcPts val="0"/>
              </a:spcBef>
              <a:spcAft>
                <a:spcPts val="0"/>
              </a:spcAft>
              <a:buClr>
                <a:schemeClr val="dk1"/>
              </a:buClr>
              <a:buSzPts val="2500"/>
              <a:buAutoNum type="arabicPeriod"/>
            </a:pPr>
            <a:r>
              <a:rPr lang="en" sz="2500" b="1">
                <a:solidFill>
                  <a:schemeClr val="dk1"/>
                </a:solidFill>
              </a:rPr>
              <a:t>Never stop praying.</a:t>
            </a:r>
            <a:endParaRPr sz="2500" b="1">
              <a:solidFill>
                <a:schemeClr val="dk1"/>
              </a:solidFill>
            </a:endParaRPr>
          </a:p>
          <a:p>
            <a:pPr marL="457200" lvl="0" indent="-374650" algn="l" rtl="0">
              <a:lnSpc>
                <a:spcPct val="80000"/>
              </a:lnSpc>
              <a:spcBef>
                <a:spcPts val="0"/>
              </a:spcBef>
              <a:spcAft>
                <a:spcPts val="0"/>
              </a:spcAft>
              <a:buClr>
                <a:srgbClr val="00FFFF"/>
              </a:buClr>
              <a:buSzPts val="2300"/>
              <a:buAutoNum type="arabicPeriod"/>
            </a:pPr>
            <a:r>
              <a:rPr lang="en" sz="2300" b="1">
                <a:solidFill>
                  <a:srgbClr val="00FFFF"/>
                </a:solidFill>
              </a:rPr>
              <a:t>Resist temptation.</a:t>
            </a:r>
            <a:endParaRPr sz="2300" b="1">
              <a:solidFill>
                <a:srgbClr val="00FFFF"/>
              </a:solidFill>
            </a:endParaRPr>
          </a:p>
          <a:p>
            <a:pPr marL="457200" lvl="0" indent="-374650" algn="l" rtl="0">
              <a:lnSpc>
                <a:spcPct val="80000"/>
              </a:lnSpc>
              <a:spcBef>
                <a:spcPts val="0"/>
              </a:spcBef>
              <a:spcAft>
                <a:spcPts val="0"/>
              </a:spcAft>
              <a:buClr>
                <a:srgbClr val="FFFF00"/>
              </a:buClr>
              <a:buSzPts val="2300"/>
              <a:buAutoNum type="arabicPeriod"/>
            </a:pPr>
            <a:r>
              <a:rPr lang="en" sz="2300" b="1">
                <a:solidFill>
                  <a:srgbClr val="FFFF00"/>
                </a:solidFill>
              </a:rPr>
              <a:t>Repent and seek forgiveness every time you sin.</a:t>
            </a:r>
            <a:endParaRPr sz="2300" b="1">
              <a:solidFill>
                <a:srgbClr val="FFFF00"/>
              </a:solidFill>
            </a:endParaRPr>
          </a:p>
          <a:p>
            <a:pPr marL="457200" lvl="0" indent="-374650" algn="l" rtl="0">
              <a:lnSpc>
                <a:spcPct val="80000"/>
              </a:lnSpc>
              <a:spcBef>
                <a:spcPts val="0"/>
              </a:spcBef>
              <a:spcAft>
                <a:spcPts val="0"/>
              </a:spcAft>
              <a:buClr>
                <a:schemeClr val="dk1"/>
              </a:buClr>
              <a:buSzPts val="2300"/>
              <a:buAutoNum type="arabicPeriod"/>
            </a:pPr>
            <a:r>
              <a:rPr lang="en" sz="2300" b="1">
                <a:solidFill>
                  <a:schemeClr val="dk1"/>
                </a:solidFill>
              </a:rPr>
              <a:t>Develop the mind of Christ.</a:t>
            </a:r>
            <a:endParaRPr sz="2300" b="1">
              <a:solidFill>
                <a:schemeClr val="dk1"/>
              </a:solidFill>
            </a:endParaRPr>
          </a:p>
          <a:p>
            <a:pPr marL="457200" lvl="0" indent="-374650" algn="l" rtl="0">
              <a:lnSpc>
                <a:spcPct val="80000"/>
              </a:lnSpc>
              <a:spcBef>
                <a:spcPts val="0"/>
              </a:spcBef>
              <a:spcAft>
                <a:spcPts val="0"/>
              </a:spcAft>
              <a:buClr>
                <a:srgbClr val="00FFFF"/>
              </a:buClr>
              <a:buSzPts val="2300"/>
              <a:buAutoNum type="arabicPeriod"/>
            </a:pPr>
            <a:r>
              <a:rPr lang="en" sz="2300" b="1">
                <a:solidFill>
                  <a:srgbClr val="00FFFF"/>
                </a:solidFill>
              </a:rPr>
              <a:t>Grow in your new relationships with God and your brethren.</a:t>
            </a:r>
            <a:endParaRPr sz="2300" b="1">
              <a:solidFill>
                <a:srgbClr val="00FFFF"/>
              </a:solidFill>
            </a:endParaRPr>
          </a:p>
          <a:p>
            <a:pPr marL="457200" lvl="0" indent="-374650" algn="l" rtl="0">
              <a:lnSpc>
                <a:spcPct val="80000"/>
              </a:lnSpc>
              <a:spcBef>
                <a:spcPts val="0"/>
              </a:spcBef>
              <a:spcAft>
                <a:spcPts val="0"/>
              </a:spcAft>
              <a:buClr>
                <a:srgbClr val="FFFF00"/>
              </a:buClr>
              <a:buSzPts val="2300"/>
              <a:buAutoNum type="arabicPeriod"/>
            </a:pPr>
            <a:r>
              <a:rPr lang="en" sz="2300" b="1">
                <a:solidFill>
                  <a:srgbClr val="FFFF00"/>
                </a:solidFill>
              </a:rPr>
              <a:t>Mend your other relationships.</a:t>
            </a:r>
            <a:endParaRPr sz="2300" b="1">
              <a:solidFill>
                <a:srgbClr val="FFFF00"/>
              </a:solidFill>
            </a:endParaRPr>
          </a:p>
          <a:p>
            <a:pPr marL="457200" lvl="0" indent="-374650" algn="l" rtl="0">
              <a:lnSpc>
                <a:spcPct val="80000"/>
              </a:lnSpc>
              <a:spcBef>
                <a:spcPts val="0"/>
              </a:spcBef>
              <a:spcAft>
                <a:spcPts val="0"/>
              </a:spcAft>
              <a:buClr>
                <a:schemeClr val="dk1"/>
              </a:buClr>
              <a:buSzPts val="2300"/>
              <a:buAutoNum type="arabicPeriod"/>
            </a:pPr>
            <a:r>
              <a:rPr lang="en" sz="2300" b="1">
                <a:solidFill>
                  <a:schemeClr val="dk1"/>
                </a:solidFill>
              </a:rPr>
              <a:t>Endure hardship.</a:t>
            </a:r>
            <a:endParaRPr sz="2300" b="1">
              <a:solidFill>
                <a:schemeClr val="dk1"/>
              </a:solidFill>
            </a:endParaRPr>
          </a:p>
          <a:p>
            <a:pPr marL="457200" lvl="0" indent="-374650" algn="l" rtl="0">
              <a:lnSpc>
                <a:spcPct val="80000"/>
              </a:lnSpc>
              <a:spcBef>
                <a:spcPts val="0"/>
              </a:spcBef>
              <a:spcAft>
                <a:spcPts val="0"/>
              </a:spcAft>
              <a:buClr>
                <a:srgbClr val="00FFFF"/>
              </a:buClr>
              <a:buSzPts val="2300"/>
              <a:buAutoNum type="arabicPeriod"/>
            </a:pPr>
            <a:r>
              <a:rPr lang="en" sz="2300" b="1">
                <a:solidFill>
                  <a:srgbClr val="00FFFF"/>
                </a:solidFill>
              </a:rPr>
              <a:t>Purify your speech.</a:t>
            </a:r>
            <a:endParaRPr sz="2300" b="1">
              <a:solidFill>
                <a:srgbClr val="00FFFF"/>
              </a:solidFill>
            </a:endParaRPr>
          </a:p>
          <a:p>
            <a:pPr marL="457200" lvl="0" indent="-374650" algn="l" rtl="0">
              <a:lnSpc>
                <a:spcPct val="80000"/>
              </a:lnSpc>
              <a:spcBef>
                <a:spcPts val="0"/>
              </a:spcBef>
              <a:spcAft>
                <a:spcPts val="0"/>
              </a:spcAft>
              <a:buClr>
                <a:srgbClr val="FFFF00"/>
              </a:buClr>
              <a:buSzPts val="2300"/>
              <a:buAutoNum type="arabicPeriod"/>
            </a:pPr>
            <a:r>
              <a:rPr lang="en" sz="2300" b="1">
                <a:solidFill>
                  <a:srgbClr val="FFFF00"/>
                </a:solidFill>
              </a:rPr>
              <a:t>Evaluate your leisure.</a:t>
            </a:r>
            <a:endParaRPr sz="2300" b="1">
              <a:solidFill>
                <a:srgbClr val="FFFF00"/>
              </a:solidFill>
            </a:endParaRPr>
          </a:p>
          <a:p>
            <a:pPr marL="457200" lvl="0" indent="-374650" algn="l" rtl="0">
              <a:lnSpc>
                <a:spcPct val="80000"/>
              </a:lnSpc>
              <a:spcBef>
                <a:spcPts val="0"/>
              </a:spcBef>
              <a:spcAft>
                <a:spcPts val="0"/>
              </a:spcAft>
              <a:buClr>
                <a:schemeClr val="dk1"/>
              </a:buClr>
              <a:buSzPts val="2300"/>
              <a:buAutoNum type="arabicPeriod"/>
            </a:pPr>
            <a:r>
              <a:rPr lang="en" sz="2300" b="1">
                <a:solidFill>
                  <a:schemeClr val="dk1"/>
                </a:solidFill>
              </a:rPr>
              <a:t>Do charitable and good deeds for everyone.</a:t>
            </a:r>
            <a:endParaRPr sz="2300" b="1">
              <a:solidFill>
                <a:schemeClr val="dk1"/>
              </a:solidFill>
            </a:endParaRPr>
          </a:p>
          <a:p>
            <a:pPr marL="457200" lvl="0" indent="-374650" algn="l" rtl="0">
              <a:lnSpc>
                <a:spcPct val="80000"/>
              </a:lnSpc>
              <a:spcBef>
                <a:spcPts val="0"/>
              </a:spcBef>
              <a:spcAft>
                <a:spcPts val="0"/>
              </a:spcAft>
              <a:buClr>
                <a:srgbClr val="00FFFF"/>
              </a:buClr>
              <a:buSzPts val="2300"/>
              <a:buAutoNum type="arabicPeriod"/>
            </a:pPr>
            <a:r>
              <a:rPr lang="en" sz="2300" b="1">
                <a:solidFill>
                  <a:srgbClr val="00FFFF"/>
                </a:solidFill>
              </a:rPr>
              <a:t>Share the gospel with the lost.  </a:t>
            </a:r>
            <a:endParaRPr sz="2300" b="1">
              <a:solidFill>
                <a:srgbClr val="00FFFF"/>
              </a:solidFill>
            </a:endParaRPr>
          </a:p>
          <a:p>
            <a:pPr marL="0" lvl="0" indent="0" algn="l" rtl="0">
              <a:lnSpc>
                <a:spcPct val="80000"/>
              </a:lnSpc>
              <a:spcBef>
                <a:spcPts val="0"/>
              </a:spcBef>
              <a:spcAft>
                <a:spcPts val="0"/>
              </a:spcAft>
              <a:buNone/>
            </a:pPr>
            <a:r>
              <a:rPr lang="en" sz="2300" b="1" u="sng">
                <a:solidFill>
                  <a:srgbClr val="FFFF00"/>
                </a:solidFill>
              </a:rPr>
              <a:t>Mark 16:15-16</a:t>
            </a:r>
            <a:r>
              <a:rPr lang="en" sz="2300" b="1">
                <a:solidFill>
                  <a:srgbClr val="FFFF00"/>
                </a:solidFill>
              </a:rPr>
              <a:t> </a:t>
            </a:r>
            <a:r>
              <a:rPr lang="en" sz="2300" b="1" i="1">
                <a:solidFill>
                  <a:schemeClr val="dk1"/>
                </a:solidFill>
              </a:rPr>
              <a:t>“And He said to them, “Go into all the world and preach the gospel to every creature. 16 He who believes and is baptized will be saved; but he who does not believe will be condemned.”</a:t>
            </a:r>
            <a:endParaRPr sz="2300" b="1" i="1">
              <a:solidFill>
                <a:schemeClr val="dk1"/>
              </a:solidFill>
            </a:endParaRPr>
          </a:p>
          <a:p>
            <a:pPr marL="914400" lvl="0" indent="0" algn="l" rtl="0">
              <a:lnSpc>
                <a:spcPct val="80000"/>
              </a:lnSpc>
              <a:spcBef>
                <a:spcPts val="0"/>
              </a:spcBef>
              <a:spcAft>
                <a:spcPts val="0"/>
              </a:spcAft>
              <a:buNone/>
            </a:pPr>
            <a:endParaRPr sz="2300" b="1">
              <a:solidFill>
                <a:srgbClr val="FFFF00"/>
              </a:solidFill>
            </a:endParaRPr>
          </a:p>
          <a:p>
            <a:pPr marL="914400" lvl="0" indent="0" algn="l" rtl="0">
              <a:lnSpc>
                <a:spcPct val="80000"/>
              </a:lnSpc>
              <a:spcBef>
                <a:spcPts val="0"/>
              </a:spcBef>
              <a:spcAft>
                <a:spcPts val="0"/>
              </a:spcAft>
              <a:buNone/>
            </a:pPr>
            <a:endParaRPr sz="2500" b="1">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46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700" b="1">
                <a:solidFill>
                  <a:srgbClr val="00FFFF"/>
                </a:solidFill>
              </a:rPr>
              <a:t>NOW THAT I’M A CHRISTIAN…</a:t>
            </a:r>
            <a:endParaRPr sz="4700" b="1">
              <a:solidFill>
                <a:srgbClr val="00FFFF"/>
              </a:solidFill>
            </a:endParaRPr>
          </a:p>
        </p:txBody>
      </p:sp>
      <p:sp>
        <p:nvSpPr>
          <p:cNvPr id="61" name="Google Shape;61;p14"/>
          <p:cNvSpPr txBox="1">
            <a:spLocks noGrp="1"/>
          </p:cNvSpPr>
          <p:nvPr>
            <p:ph type="subTitle" idx="1"/>
          </p:nvPr>
        </p:nvSpPr>
        <p:spPr>
          <a:xfrm>
            <a:off x="-152500" y="469500"/>
            <a:ext cx="9424200" cy="4674300"/>
          </a:xfrm>
          <a:prstGeom prst="rect">
            <a:avLst/>
          </a:prstGeom>
        </p:spPr>
        <p:txBody>
          <a:bodyPr spcFirstLastPara="1" wrap="square" lIns="91425" tIns="91425" rIns="91425" bIns="91425" anchor="t" anchorCtr="0">
            <a:normAutofit lnSpcReduction="10000"/>
          </a:bodyPr>
          <a:lstStyle/>
          <a:p>
            <a:pPr marL="457200" lvl="0" indent="-387350" algn="l" rtl="0">
              <a:spcBef>
                <a:spcPts val="0"/>
              </a:spcBef>
              <a:spcAft>
                <a:spcPts val="0"/>
              </a:spcAft>
              <a:buClr>
                <a:srgbClr val="FFFF00"/>
              </a:buClr>
              <a:buSzPts val="2500"/>
              <a:buChar char="●"/>
            </a:pPr>
            <a:r>
              <a:rPr lang="en" sz="2500">
                <a:solidFill>
                  <a:srgbClr val="FFFF00"/>
                </a:solidFill>
              </a:rPr>
              <a:t>We have talked about the church, both universal and local -  That we are not to forsake the assembling of ourselves together, and what we are to do when assembled together.</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“But what does God want me to do when I am NOT assembled with my brethren?”</a:t>
            </a:r>
            <a:endParaRPr sz="250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In short, GROW and BEAR FRUIT for the Lord!</a:t>
            </a:r>
            <a:endParaRPr sz="2500">
              <a:solidFill>
                <a:srgbClr val="00FFFF"/>
              </a:solidFill>
            </a:endParaRPr>
          </a:p>
          <a:p>
            <a:pPr marL="457200" lvl="0" indent="-387350" algn="l" rtl="0">
              <a:spcBef>
                <a:spcPts val="0"/>
              </a:spcBef>
              <a:spcAft>
                <a:spcPts val="0"/>
              </a:spcAft>
              <a:buClr>
                <a:srgbClr val="FFFF00"/>
              </a:buClr>
              <a:buSzPts val="2500"/>
              <a:buChar char="●"/>
            </a:pPr>
            <a:r>
              <a:rPr lang="en" sz="2500">
                <a:solidFill>
                  <a:srgbClr val="FFFF00"/>
                </a:solidFill>
              </a:rPr>
              <a:t>Despite four types of soil mentioned, only ONE (25%) remained alive, grew and bore fruit!  But ALL heard the word!</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Some did not believe the word at all - they remained dead.</a:t>
            </a:r>
            <a:endParaRPr sz="250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Some believed for a time but died under persecution.</a:t>
            </a:r>
            <a:endParaRPr sz="2500">
              <a:solidFill>
                <a:srgbClr val="00FFFF"/>
              </a:solidFill>
            </a:endParaRPr>
          </a:p>
          <a:p>
            <a:pPr marL="457200" lvl="0" indent="-387350" algn="l" rtl="0">
              <a:spcBef>
                <a:spcPts val="0"/>
              </a:spcBef>
              <a:spcAft>
                <a:spcPts val="0"/>
              </a:spcAft>
              <a:buClr>
                <a:srgbClr val="FFFF00"/>
              </a:buClr>
              <a:buSzPts val="2500"/>
              <a:buChar char="●"/>
            </a:pPr>
            <a:r>
              <a:rPr lang="en" sz="2500">
                <a:solidFill>
                  <a:srgbClr val="FFFF00"/>
                </a:solidFill>
              </a:rPr>
              <a:t>Some grew, but the cares of this world prevented fruit-bearing.</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And a few actually did what the Lord expected.</a:t>
            </a:r>
            <a:endParaRPr sz="250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Whether a new Christian or old, which soil are YOU?</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46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a:solidFill>
                  <a:srgbClr val="00FFFF"/>
                </a:solidFill>
              </a:rPr>
              <a:t>ABSORB THE WORD OF GOD!</a:t>
            </a:r>
            <a:endParaRPr sz="4800" b="1">
              <a:solidFill>
                <a:srgbClr val="00FFFF"/>
              </a:solidFill>
            </a:endParaRPr>
          </a:p>
        </p:txBody>
      </p:sp>
      <p:sp>
        <p:nvSpPr>
          <p:cNvPr id="67" name="Google Shape;67;p15"/>
          <p:cNvSpPr txBox="1">
            <a:spLocks noGrp="1"/>
          </p:cNvSpPr>
          <p:nvPr>
            <p:ph type="subTitle" idx="1"/>
          </p:nvPr>
        </p:nvSpPr>
        <p:spPr>
          <a:xfrm>
            <a:off x="-152500" y="428075"/>
            <a:ext cx="9343800" cy="4715700"/>
          </a:xfrm>
          <a:prstGeom prst="rect">
            <a:avLst/>
          </a:prstGeom>
        </p:spPr>
        <p:txBody>
          <a:bodyPr spcFirstLastPara="1" wrap="square" lIns="91425" tIns="91425" rIns="91425" bIns="91425" anchor="t" anchorCtr="0">
            <a:normAutofit fontScale="92500" lnSpcReduction="10000"/>
          </a:bodyPr>
          <a:lstStyle/>
          <a:p>
            <a:pPr marL="457200" lvl="0" indent="-375443" algn="l" rtl="0">
              <a:spcBef>
                <a:spcPts val="0"/>
              </a:spcBef>
              <a:spcAft>
                <a:spcPts val="0"/>
              </a:spcAft>
              <a:buClr>
                <a:srgbClr val="FFFF00"/>
              </a:buClr>
              <a:buSzPct val="100000"/>
              <a:buChar char="●"/>
            </a:pPr>
            <a:r>
              <a:rPr lang="en" sz="2500" u="sng">
                <a:solidFill>
                  <a:srgbClr val="FFFF00"/>
                </a:solidFill>
              </a:rPr>
              <a:t>1 Pet.2:2</a:t>
            </a:r>
            <a:r>
              <a:rPr lang="en" sz="2500">
                <a:solidFill>
                  <a:srgbClr val="FFFF00"/>
                </a:solidFill>
              </a:rPr>
              <a:t> </a:t>
            </a:r>
            <a:r>
              <a:rPr lang="en" sz="2500" i="1">
                <a:solidFill>
                  <a:schemeClr val="dk1"/>
                </a:solidFill>
              </a:rPr>
              <a:t>“as newborn babes, desire the pure milk of the word, </a:t>
            </a:r>
            <a:r>
              <a:rPr lang="en" sz="2500" i="1" u="sng">
                <a:solidFill>
                  <a:schemeClr val="dk1"/>
                </a:solidFill>
              </a:rPr>
              <a:t>that you may grow thereby</a:t>
            </a:r>
            <a:r>
              <a:rPr lang="en" sz="2500" i="1">
                <a:solidFill>
                  <a:schemeClr val="dk1"/>
                </a:solidFill>
              </a:rPr>
              <a:t>,”</a:t>
            </a:r>
            <a:endParaRPr sz="2500" i="1">
              <a:solidFill>
                <a:schemeClr val="dk1"/>
              </a:solidFill>
            </a:endParaRPr>
          </a:p>
          <a:p>
            <a:pPr marL="457200" lvl="0" indent="-375443" algn="l" rtl="0">
              <a:spcBef>
                <a:spcPts val="0"/>
              </a:spcBef>
              <a:spcAft>
                <a:spcPts val="0"/>
              </a:spcAft>
              <a:buClr>
                <a:srgbClr val="00FFFF"/>
              </a:buClr>
              <a:buSzPct val="100000"/>
              <a:buChar char="●"/>
            </a:pPr>
            <a:r>
              <a:rPr lang="en" sz="2500">
                <a:solidFill>
                  <a:srgbClr val="00FFFF"/>
                </a:solidFill>
              </a:rPr>
              <a:t>I can think of nothing more important to a babe in Christ than soaking up as much of the word as they can, primarily because EVERYTHING ELSE we are going to mention is taught IN THE WORD!  We need to grow to LOVE the word, not just know it.</a:t>
            </a:r>
            <a:endParaRPr sz="2500">
              <a:solidFill>
                <a:srgbClr val="00FFFF"/>
              </a:solidFill>
            </a:endParaRPr>
          </a:p>
          <a:p>
            <a:pPr marL="457200" lvl="0" indent="-375443" algn="l" rtl="0">
              <a:spcBef>
                <a:spcPts val="0"/>
              </a:spcBef>
              <a:spcAft>
                <a:spcPts val="0"/>
              </a:spcAft>
              <a:buClr>
                <a:srgbClr val="FFFF00"/>
              </a:buClr>
              <a:buSzPct val="100000"/>
              <a:buChar char="●"/>
            </a:pPr>
            <a:r>
              <a:rPr lang="en" sz="2500">
                <a:solidFill>
                  <a:srgbClr val="FFFF00"/>
                </a:solidFill>
              </a:rPr>
              <a:t>Daily scripture reading.  This is where you learn God’s will for you!</a:t>
            </a:r>
            <a:endParaRPr sz="2500">
              <a:solidFill>
                <a:srgbClr val="FFFF00"/>
              </a:solidFill>
            </a:endParaRPr>
          </a:p>
          <a:p>
            <a:pPr marL="457200" lvl="0" indent="-375443" algn="l" rtl="0">
              <a:spcBef>
                <a:spcPts val="0"/>
              </a:spcBef>
              <a:spcAft>
                <a:spcPts val="0"/>
              </a:spcAft>
              <a:buClr>
                <a:schemeClr val="dk1"/>
              </a:buClr>
              <a:buSzPct val="100000"/>
              <a:buChar char="●"/>
            </a:pPr>
            <a:r>
              <a:rPr lang="en" sz="2500">
                <a:solidFill>
                  <a:schemeClr val="dk1"/>
                </a:solidFill>
              </a:rPr>
              <a:t>Making applications from famous/infamous examples in scripture.</a:t>
            </a:r>
            <a:endParaRPr sz="2500">
              <a:solidFill>
                <a:schemeClr val="dk1"/>
              </a:solidFill>
            </a:endParaRPr>
          </a:p>
          <a:p>
            <a:pPr marL="457200" lvl="0" indent="-375443" algn="l" rtl="0">
              <a:spcBef>
                <a:spcPts val="0"/>
              </a:spcBef>
              <a:spcAft>
                <a:spcPts val="0"/>
              </a:spcAft>
              <a:buClr>
                <a:srgbClr val="00FFFF"/>
              </a:buClr>
              <a:buSzPct val="100000"/>
              <a:buChar char="●"/>
            </a:pPr>
            <a:r>
              <a:rPr lang="en" sz="2500">
                <a:solidFill>
                  <a:srgbClr val="00FFFF"/>
                </a:solidFill>
              </a:rPr>
              <a:t>Meditating on (pondering) certain passages.</a:t>
            </a:r>
            <a:endParaRPr sz="2500">
              <a:solidFill>
                <a:srgbClr val="00FFFF"/>
              </a:solidFill>
            </a:endParaRPr>
          </a:p>
          <a:p>
            <a:pPr marL="457200" lvl="0" indent="-375443" algn="l" rtl="0">
              <a:spcBef>
                <a:spcPts val="0"/>
              </a:spcBef>
              <a:spcAft>
                <a:spcPts val="0"/>
              </a:spcAft>
              <a:buClr>
                <a:srgbClr val="FFFF00"/>
              </a:buClr>
              <a:buSzPct val="100000"/>
              <a:buChar char="●"/>
            </a:pPr>
            <a:r>
              <a:rPr lang="en" sz="2500">
                <a:solidFill>
                  <a:srgbClr val="FFFF00"/>
                </a:solidFill>
              </a:rPr>
              <a:t>Studying everything written on a given subject matter.</a:t>
            </a:r>
            <a:endParaRPr sz="2500">
              <a:solidFill>
                <a:srgbClr val="FFFF00"/>
              </a:solidFill>
            </a:endParaRPr>
          </a:p>
          <a:p>
            <a:pPr marL="457200" lvl="0" indent="-375443" algn="l" rtl="0">
              <a:spcBef>
                <a:spcPts val="0"/>
              </a:spcBef>
              <a:spcAft>
                <a:spcPts val="0"/>
              </a:spcAft>
              <a:buClr>
                <a:schemeClr val="dk1"/>
              </a:buClr>
              <a:buSzPct val="100000"/>
              <a:buChar char="●"/>
            </a:pPr>
            <a:r>
              <a:rPr lang="en" sz="2500">
                <a:solidFill>
                  <a:schemeClr val="dk1"/>
                </a:solidFill>
              </a:rPr>
              <a:t>Asking questions of your brethren!  We are here to help!</a:t>
            </a:r>
            <a:endParaRPr sz="2500">
              <a:solidFill>
                <a:schemeClr val="dk1"/>
              </a:solidFill>
            </a:endParaRPr>
          </a:p>
          <a:p>
            <a:pPr marL="457200" lvl="0" indent="-375443" algn="l" rtl="0">
              <a:spcBef>
                <a:spcPts val="0"/>
              </a:spcBef>
              <a:spcAft>
                <a:spcPts val="0"/>
              </a:spcAft>
              <a:buClr>
                <a:srgbClr val="FFFF00"/>
              </a:buClr>
              <a:buSzPct val="100000"/>
              <a:buChar char="●"/>
            </a:pPr>
            <a:r>
              <a:rPr lang="en" sz="2500" u="sng">
                <a:solidFill>
                  <a:srgbClr val="FFFF00"/>
                </a:solidFill>
              </a:rPr>
              <a:t>1 Tim.4:15</a:t>
            </a:r>
            <a:r>
              <a:rPr lang="en" sz="2500">
                <a:solidFill>
                  <a:srgbClr val="FFFF00"/>
                </a:solidFill>
              </a:rPr>
              <a:t> </a:t>
            </a:r>
            <a:r>
              <a:rPr lang="en" sz="2500" i="1">
                <a:solidFill>
                  <a:schemeClr val="dk1"/>
                </a:solidFill>
              </a:rPr>
              <a:t>“Meditate on these things; </a:t>
            </a:r>
            <a:r>
              <a:rPr lang="en" sz="2500" i="1" u="sng">
                <a:solidFill>
                  <a:schemeClr val="dk1"/>
                </a:solidFill>
              </a:rPr>
              <a:t>give yourself entirely to them</a:t>
            </a:r>
            <a:r>
              <a:rPr lang="en" sz="2500" i="1">
                <a:solidFill>
                  <a:schemeClr val="dk1"/>
                </a:solidFill>
              </a:rPr>
              <a:t>, that your progress may be evident to all.”</a:t>
            </a:r>
            <a:r>
              <a:rPr lang="en" sz="2500">
                <a:solidFill>
                  <a:srgbClr val="FFFF00"/>
                </a:solidFill>
              </a:rPr>
              <a:t>  (also </a:t>
            </a:r>
            <a:r>
              <a:rPr lang="en" sz="2500" u="sng">
                <a:solidFill>
                  <a:srgbClr val="FFFF00"/>
                </a:solidFill>
              </a:rPr>
              <a:t>1 Tim.4:13</a:t>
            </a:r>
            <a:r>
              <a:rPr lang="en" sz="2500">
                <a:solidFill>
                  <a:srgbClr val="FFFF00"/>
                </a:solidFill>
              </a:rPr>
              <a:t>, </a:t>
            </a:r>
            <a:r>
              <a:rPr lang="en" sz="2500" u="sng">
                <a:solidFill>
                  <a:srgbClr val="FFFF00"/>
                </a:solidFill>
              </a:rPr>
              <a:t>Acts 17:11</a:t>
            </a:r>
            <a:r>
              <a:rPr lang="en" sz="2500">
                <a:solidFill>
                  <a:srgbClr val="FFFF00"/>
                </a:solidFill>
              </a:rPr>
              <a:t>, </a:t>
            </a:r>
            <a:r>
              <a:rPr lang="en" sz="2500" u="sng">
                <a:solidFill>
                  <a:srgbClr val="FFFF00"/>
                </a:solidFill>
              </a:rPr>
              <a:t>Eph.3:4-5</a:t>
            </a:r>
            <a:r>
              <a:rPr lang="en" sz="2500">
                <a:solidFill>
                  <a:srgbClr val="FFFF00"/>
                </a:solidFill>
              </a:rPr>
              <a:t>, </a:t>
            </a:r>
            <a:r>
              <a:rPr lang="en" sz="2500" u="sng">
                <a:solidFill>
                  <a:srgbClr val="FFFF00"/>
                </a:solidFill>
              </a:rPr>
              <a:t>Rev.1:3</a:t>
            </a:r>
            <a:r>
              <a:rPr lang="en" sz="2500">
                <a:solidFill>
                  <a:srgbClr val="FFFF00"/>
                </a:solidFill>
              </a:rPr>
              <a:t>)</a:t>
            </a:r>
            <a:endParaRPr sz="25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46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NEVER STOP PRAYING!</a:t>
            </a:r>
            <a:endParaRPr sz="5000" b="1">
              <a:solidFill>
                <a:srgbClr val="00FFFF"/>
              </a:solidFill>
            </a:endParaRPr>
          </a:p>
        </p:txBody>
      </p:sp>
      <p:sp>
        <p:nvSpPr>
          <p:cNvPr id="73" name="Google Shape;73;p16"/>
          <p:cNvSpPr txBox="1">
            <a:spLocks noGrp="1"/>
          </p:cNvSpPr>
          <p:nvPr>
            <p:ph type="subTitle" idx="1"/>
          </p:nvPr>
        </p:nvSpPr>
        <p:spPr>
          <a:xfrm>
            <a:off x="-152500" y="428075"/>
            <a:ext cx="9343800" cy="4715700"/>
          </a:xfrm>
          <a:prstGeom prst="rect">
            <a:avLst/>
          </a:prstGeom>
        </p:spPr>
        <p:txBody>
          <a:bodyPr spcFirstLastPara="1" wrap="square" lIns="91425" tIns="91425" rIns="91425" bIns="91425" anchor="t" anchorCtr="0">
            <a:noAutofit/>
          </a:bodyPr>
          <a:lstStyle/>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Col.4:2</a:t>
            </a:r>
            <a:r>
              <a:rPr lang="en" sz="2500">
                <a:solidFill>
                  <a:srgbClr val="FFFF00"/>
                </a:solidFill>
              </a:rPr>
              <a:t> </a:t>
            </a:r>
            <a:r>
              <a:rPr lang="en" sz="2500" i="1">
                <a:solidFill>
                  <a:schemeClr val="dk1"/>
                </a:solidFill>
              </a:rPr>
              <a:t>“</a:t>
            </a:r>
            <a:r>
              <a:rPr lang="en" sz="2500" i="1" u="sng">
                <a:solidFill>
                  <a:schemeClr val="dk1"/>
                </a:solidFill>
              </a:rPr>
              <a:t>Continue earnestly</a:t>
            </a:r>
            <a:r>
              <a:rPr lang="en" sz="2500" i="1">
                <a:solidFill>
                  <a:schemeClr val="dk1"/>
                </a:solidFill>
              </a:rPr>
              <a:t> in prayer, </a:t>
            </a:r>
            <a:r>
              <a:rPr lang="en" sz="2500" i="1" u="sng">
                <a:solidFill>
                  <a:schemeClr val="dk1"/>
                </a:solidFill>
              </a:rPr>
              <a:t>being vigilant in it</a:t>
            </a:r>
            <a:r>
              <a:rPr lang="en" sz="2500" i="1">
                <a:solidFill>
                  <a:schemeClr val="dk1"/>
                </a:solidFill>
              </a:rPr>
              <a:t> with thanksgiving;”</a:t>
            </a:r>
            <a:endParaRPr sz="2500" i="1">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a:solidFill>
                  <a:srgbClr val="FFFF00"/>
                </a:solidFill>
              </a:rPr>
              <a:t>A.C.T.S. - Adoration, Confession, Thanksgiving, Supplication.</a:t>
            </a:r>
            <a:endParaRPr sz="2500">
              <a:solidFill>
                <a:srgbClr val="FFFF00"/>
              </a:solidFill>
            </a:endParaRPr>
          </a:p>
          <a:p>
            <a:pPr marL="457200" lvl="0" indent="-387350" algn="l" rtl="0">
              <a:lnSpc>
                <a:spcPct val="80000"/>
              </a:lnSpc>
              <a:spcBef>
                <a:spcPts val="0"/>
              </a:spcBef>
              <a:spcAft>
                <a:spcPts val="0"/>
              </a:spcAft>
              <a:buClr>
                <a:srgbClr val="00FFFF"/>
              </a:buClr>
              <a:buSzPts val="2500"/>
              <a:buChar char="●"/>
            </a:pPr>
            <a:r>
              <a:rPr lang="en" sz="2500">
                <a:solidFill>
                  <a:srgbClr val="00FFFF"/>
                </a:solidFill>
              </a:rPr>
              <a:t>Prayer is not just something you do before you become a Christian, nor something you only do when you “need something.”  It is mentioned 161 times in the New Testament!</a:t>
            </a:r>
            <a:endParaRPr sz="2500">
              <a:solidFill>
                <a:srgbClr val="00FFFF"/>
              </a:solidFill>
            </a:endParaRPr>
          </a:p>
          <a:p>
            <a:pPr marL="457200" lvl="0" indent="-387350" algn="l" rtl="0">
              <a:lnSpc>
                <a:spcPct val="80000"/>
              </a:lnSpc>
              <a:spcBef>
                <a:spcPts val="0"/>
              </a:spcBef>
              <a:spcAft>
                <a:spcPts val="0"/>
              </a:spcAft>
              <a:buClr>
                <a:schemeClr val="dk1"/>
              </a:buClr>
              <a:buSzPts val="2500"/>
              <a:buChar char="●"/>
            </a:pPr>
            <a:r>
              <a:rPr lang="en" sz="2500">
                <a:solidFill>
                  <a:schemeClr val="dk1"/>
                </a:solidFill>
              </a:rPr>
              <a:t>Pray for forgiveness of your sins! </a:t>
            </a:r>
            <a:r>
              <a:rPr lang="en" sz="2500">
                <a:solidFill>
                  <a:srgbClr val="FFFF00"/>
                </a:solidFill>
              </a:rPr>
              <a:t>(</a:t>
            </a:r>
            <a:r>
              <a:rPr lang="en" sz="2500" u="sng">
                <a:solidFill>
                  <a:srgbClr val="FFFF00"/>
                </a:solidFill>
              </a:rPr>
              <a:t>1 Jn.1:9</a:t>
            </a:r>
            <a:r>
              <a:rPr lang="en" sz="2500">
                <a:solidFill>
                  <a:srgbClr val="FFFF00"/>
                </a:solidFill>
              </a:rPr>
              <a:t>)</a:t>
            </a:r>
            <a:endParaRPr sz="250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a:solidFill>
                  <a:srgbClr val="FFFF00"/>
                </a:solidFill>
              </a:rPr>
              <a:t>Pray for wisdom in your studies.</a:t>
            </a:r>
            <a:r>
              <a:rPr lang="en" sz="2500">
                <a:solidFill>
                  <a:schemeClr val="dk1"/>
                </a:solidFill>
              </a:rPr>
              <a:t> </a:t>
            </a:r>
            <a:r>
              <a:rPr lang="en" sz="2500">
                <a:solidFill>
                  <a:srgbClr val="FFFF00"/>
                </a:solidFill>
              </a:rPr>
              <a:t>(</a:t>
            </a:r>
            <a:r>
              <a:rPr lang="en" sz="2500" u="sng">
                <a:solidFill>
                  <a:srgbClr val="FFFF00"/>
                </a:solidFill>
              </a:rPr>
              <a:t>Js.1:5</a:t>
            </a:r>
            <a:r>
              <a:rPr lang="en" sz="2500">
                <a:solidFill>
                  <a:srgbClr val="FFFF00"/>
                </a:solidFill>
              </a:rPr>
              <a:t>)</a:t>
            </a:r>
            <a:endParaRPr sz="2500">
              <a:solidFill>
                <a:srgbClr val="FFFF00"/>
              </a:solidFill>
            </a:endParaRPr>
          </a:p>
          <a:p>
            <a:pPr marL="457200" lvl="0" indent="-387350" algn="l" rtl="0">
              <a:lnSpc>
                <a:spcPct val="80000"/>
              </a:lnSpc>
              <a:spcBef>
                <a:spcPts val="0"/>
              </a:spcBef>
              <a:spcAft>
                <a:spcPts val="0"/>
              </a:spcAft>
              <a:buClr>
                <a:srgbClr val="00FFFF"/>
              </a:buClr>
              <a:buSzPts val="2500"/>
              <a:buChar char="●"/>
            </a:pPr>
            <a:r>
              <a:rPr lang="en" sz="2500">
                <a:solidFill>
                  <a:srgbClr val="00FFFF"/>
                </a:solidFill>
              </a:rPr>
              <a:t>Pray for endurance.</a:t>
            </a:r>
            <a:r>
              <a:rPr lang="en" sz="2500">
                <a:solidFill>
                  <a:schemeClr val="dk1"/>
                </a:solidFill>
              </a:rPr>
              <a:t> </a:t>
            </a:r>
            <a:r>
              <a:rPr lang="en" sz="2500">
                <a:solidFill>
                  <a:srgbClr val="FFFF00"/>
                </a:solidFill>
              </a:rPr>
              <a:t>(</a:t>
            </a:r>
            <a:r>
              <a:rPr lang="en" sz="2500" u="sng">
                <a:solidFill>
                  <a:srgbClr val="FFFF00"/>
                </a:solidFill>
              </a:rPr>
              <a:t>Eph.3:16</a:t>
            </a:r>
            <a:r>
              <a:rPr lang="en" sz="2500">
                <a:solidFill>
                  <a:srgbClr val="FFFF00"/>
                </a:solidFill>
              </a:rPr>
              <a:t>)</a:t>
            </a:r>
            <a:endParaRPr sz="2500">
              <a:solidFill>
                <a:srgbClr val="FFFF00"/>
              </a:solidFill>
            </a:endParaRPr>
          </a:p>
          <a:p>
            <a:pPr marL="457200" lvl="0" indent="-387350" algn="l" rtl="0">
              <a:lnSpc>
                <a:spcPct val="80000"/>
              </a:lnSpc>
              <a:spcBef>
                <a:spcPts val="0"/>
              </a:spcBef>
              <a:spcAft>
                <a:spcPts val="0"/>
              </a:spcAft>
              <a:buClr>
                <a:schemeClr val="dk1"/>
              </a:buClr>
              <a:buSzPts val="2500"/>
              <a:buChar char="●"/>
            </a:pPr>
            <a:r>
              <a:rPr lang="en" sz="2500">
                <a:solidFill>
                  <a:schemeClr val="dk1"/>
                </a:solidFill>
              </a:rPr>
              <a:t>Pray for the sick. </a:t>
            </a:r>
            <a:r>
              <a:rPr lang="en" sz="2500">
                <a:solidFill>
                  <a:srgbClr val="FFFF00"/>
                </a:solidFill>
              </a:rPr>
              <a:t>(</a:t>
            </a:r>
            <a:r>
              <a:rPr lang="en" sz="2500" u="sng">
                <a:solidFill>
                  <a:srgbClr val="FFFF00"/>
                </a:solidFill>
              </a:rPr>
              <a:t>Js.5:15</a:t>
            </a:r>
            <a:r>
              <a:rPr lang="en" sz="2500">
                <a:solidFill>
                  <a:srgbClr val="FFFF00"/>
                </a:solidFill>
              </a:rPr>
              <a:t>)</a:t>
            </a:r>
            <a:endParaRPr sz="2500">
              <a:solidFill>
                <a:srgbClr val="FFFF00"/>
              </a:solidFill>
            </a:endParaRPr>
          </a:p>
          <a:p>
            <a:pPr marL="457200" lvl="0" indent="-387350" algn="l" rtl="0">
              <a:lnSpc>
                <a:spcPct val="80000"/>
              </a:lnSpc>
              <a:spcBef>
                <a:spcPts val="0"/>
              </a:spcBef>
              <a:spcAft>
                <a:spcPts val="0"/>
              </a:spcAft>
              <a:buClr>
                <a:srgbClr val="00FFFF"/>
              </a:buClr>
              <a:buSzPts val="2500"/>
              <a:buChar char="●"/>
            </a:pPr>
            <a:r>
              <a:rPr lang="en" sz="2500">
                <a:solidFill>
                  <a:srgbClr val="00FFFF"/>
                </a:solidFill>
              </a:rPr>
              <a:t>Pray for wayward brethren.</a:t>
            </a:r>
            <a:r>
              <a:rPr lang="en" sz="2500">
                <a:solidFill>
                  <a:schemeClr val="dk1"/>
                </a:solidFill>
              </a:rPr>
              <a:t> </a:t>
            </a:r>
            <a:r>
              <a:rPr lang="en" sz="2500">
                <a:solidFill>
                  <a:srgbClr val="FFFF00"/>
                </a:solidFill>
              </a:rPr>
              <a:t>(</a:t>
            </a:r>
            <a:r>
              <a:rPr lang="en" sz="2500" u="sng">
                <a:solidFill>
                  <a:srgbClr val="FFFF00"/>
                </a:solidFill>
              </a:rPr>
              <a:t>1 Jn.5:16</a:t>
            </a:r>
            <a:r>
              <a:rPr lang="en" sz="2500">
                <a:solidFill>
                  <a:srgbClr val="FFFF00"/>
                </a:solidFill>
              </a:rPr>
              <a:t>)</a:t>
            </a:r>
            <a:endParaRPr sz="250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a:solidFill>
                  <a:srgbClr val="FFFF00"/>
                </a:solidFill>
              </a:rPr>
              <a:t>Pray for the lost and the spread of the gospel.</a:t>
            </a:r>
            <a:r>
              <a:rPr lang="en" sz="2500">
                <a:solidFill>
                  <a:schemeClr val="dk1"/>
                </a:solidFill>
              </a:rPr>
              <a:t> </a:t>
            </a:r>
            <a:r>
              <a:rPr lang="en" sz="2500">
                <a:solidFill>
                  <a:srgbClr val="FFFF00"/>
                </a:solidFill>
              </a:rPr>
              <a:t>(</a:t>
            </a:r>
            <a:r>
              <a:rPr lang="en" sz="2500" u="sng">
                <a:solidFill>
                  <a:srgbClr val="FFFF00"/>
                </a:solidFill>
              </a:rPr>
              <a:t>Lk.10:2</a:t>
            </a:r>
            <a:r>
              <a:rPr lang="en" sz="2500">
                <a:solidFill>
                  <a:srgbClr val="FFFF00"/>
                </a:solidFill>
              </a:rPr>
              <a:t>)</a:t>
            </a:r>
            <a:endParaRPr sz="250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1 Thess.5:17</a:t>
            </a:r>
            <a:r>
              <a:rPr lang="en" sz="2500">
                <a:solidFill>
                  <a:schemeClr val="dk1"/>
                </a:solidFill>
              </a:rPr>
              <a:t> </a:t>
            </a:r>
            <a:r>
              <a:rPr lang="en" sz="2500" i="1">
                <a:solidFill>
                  <a:schemeClr val="dk1"/>
                </a:solidFill>
              </a:rPr>
              <a:t>“pray without ceasing,”</a:t>
            </a:r>
            <a:r>
              <a:rPr lang="en" sz="2500">
                <a:solidFill>
                  <a:schemeClr val="dk1"/>
                </a:solidFill>
              </a:rPr>
              <a:t> </a:t>
            </a:r>
            <a:r>
              <a:rPr lang="en" sz="2500">
                <a:solidFill>
                  <a:srgbClr val="FFFF00"/>
                </a:solidFill>
              </a:rPr>
              <a:t>(also </a:t>
            </a:r>
            <a:r>
              <a:rPr lang="en" sz="2500" u="sng">
                <a:solidFill>
                  <a:srgbClr val="FFFF00"/>
                </a:solidFill>
              </a:rPr>
              <a:t>Rom.12:12</a:t>
            </a:r>
            <a:r>
              <a:rPr lang="en" sz="2500">
                <a:solidFill>
                  <a:srgbClr val="FFFF00"/>
                </a:solidFill>
              </a:rPr>
              <a:t>, </a:t>
            </a:r>
            <a:r>
              <a:rPr lang="en" sz="2500" u="sng">
                <a:solidFill>
                  <a:srgbClr val="FFFF00"/>
                </a:solidFill>
              </a:rPr>
              <a:t>Eph.6:18</a:t>
            </a:r>
            <a:r>
              <a:rPr lang="en" sz="2500">
                <a:solidFill>
                  <a:srgbClr val="FFFF00"/>
                </a:solidFill>
              </a:rPr>
              <a:t>, </a:t>
            </a:r>
            <a:r>
              <a:rPr lang="en" sz="2500" u="sng">
                <a:solidFill>
                  <a:srgbClr val="FFFF00"/>
                </a:solidFill>
              </a:rPr>
              <a:t>Phil.4:6</a:t>
            </a:r>
            <a:r>
              <a:rPr lang="en" sz="2500">
                <a:solidFill>
                  <a:srgbClr val="FFFF00"/>
                </a:solidFill>
              </a:rPr>
              <a:t>, </a:t>
            </a:r>
            <a:r>
              <a:rPr lang="en" sz="2500" u="sng">
                <a:solidFill>
                  <a:srgbClr val="FFFF00"/>
                </a:solidFill>
              </a:rPr>
              <a:t>1 Pet.4:7</a:t>
            </a:r>
            <a:r>
              <a:rPr lang="en" sz="2500">
                <a:solidFill>
                  <a:srgbClr val="FFFF00"/>
                </a:solidFill>
              </a:rPr>
              <a:t>, </a:t>
            </a:r>
            <a:r>
              <a:rPr lang="en" sz="2500" u="sng">
                <a:solidFill>
                  <a:srgbClr val="FFFF00"/>
                </a:solidFill>
              </a:rPr>
              <a:t>Jude 20</a:t>
            </a:r>
            <a:r>
              <a:rPr lang="en" sz="2500">
                <a:solidFill>
                  <a:srgbClr val="FFFF00"/>
                </a:solidFill>
              </a:rPr>
              <a:t>)</a:t>
            </a:r>
            <a:endParaRPr sz="25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0" y="0"/>
            <a:ext cx="9144000" cy="46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RESIST TEMPTATION!</a:t>
            </a:r>
            <a:endParaRPr sz="5000" b="1">
              <a:solidFill>
                <a:srgbClr val="00FFFF"/>
              </a:solidFill>
            </a:endParaRPr>
          </a:p>
        </p:txBody>
      </p:sp>
      <p:sp>
        <p:nvSpPr>
          <p:cNvPr id="79" name="Google Shape;79;p17"/>
          <p:cNvSpPr txBox="1">
            <a:spLocks noGrp="1"/>
          </p:cNvSpPr>
          <p:nvPr>
            <p:ph type="subTitle" idx="1"/>
          </p:nvPr>
        </p:nvSpPr>
        <p:spPr>
          <a:xfrm>
            <a:off x="-159200" y="427800"/>
            <a:ext cx="9423300" cy="4715700"/>
          </a:xfrm>
          <a:prstGeom prst="rect">
            <a:avLst/>
          </a:prstGeom>
        </p:spPr>
        <p:txBody>
          <a:bodyPr spcFirstLastPara="1" wrap="square" lIns="91425" tIns="91425" rIns="91425" bIns="91425" anchor="t" anchorCtr="0">
            <a:noAutofit/>
          </a:bodyPr>
          <a:lstStyle/>
          <a:p>
            <a:pPr marL="457200" lvl="0" indent="-384175" algn="l" rtl="0">
              <a:lnSpc>
                <a:spcPct val="80000"/>
              </a:lnSpc>
              <a:spcBef>
                <a:spcPts val="0"/>
              </a:spcBef>
              <a:spcAft>
                <a:spcPts val="0"/>
              </a:spcAft>
              <a:buClr>
                <a:srgbClr val="FFFF00"/>
              </a:buClr>
              <a:buSzPts val="2450"/>
              <a:buChar char="●"/>
            </a:pPr>
            <a:r>
              <a:rPr lang="en" sz="2450" u="sng">
                <a:solidFill>
                  <a:srgbClr val="FFFF00"/>
                </a:solidFill>
              </a:rPr>
              <a:t>1 Cor.10:13</a:t>
            </a:r>
            <a:r>
              <a:rPr lang="en" sz="2450">
                <a:solidFill>
                  <a:srgbClr val="FFFF00"/>
                </a:solidFill>
              </a:rPr>
              <a:t> </a:t>
            </a:r>
            <a:r>
              <a:rPr lang="en" sz="2450" i="1">
                <a:solidFill>
                  <a:schemeClr val="dk1"/>
                </a:solidFill>
              </a:rPr>
              <a:t>“No temptation has overtaken you except such as is common to man; but God is faithful, who will not allow you to be tempted beyond what you are able, but with the temptation will also make the way of escape, that you may be able to bear it.”</a:t>
            </a:r>
            <a:endParaRPr sz="2450" i="1">
              <a:solidFill>
                <a:schemeClr val="dk1"/>
              </a:solidFill>
            </a:endParaRPr>
          </a:p>
          <a:p>
            <a:pPr marL="457200" lvl="0" indent="-384175" algn="l" rtl="0">
              <a:lnSpc>
                <a:spcPct val="80000"/>
              </a:lnSpc>
              <a:spcBef>
                <a:spcPts val="0"/>
              </a:spcBef>
              <a:spcAft>
                <a:spcPts val="0"/>
              </a:spcAft>
              <a:buClr>
                <a:srgbClr val="00FFFF"/>
              </a:buClr>
              <a:buSzPts val="2450"/>
              <a:buChar char="●"/>
            </a:pPr>
            <a:r>
              <a:rPr lang="en" sz="2450">
                <a:solidFill>
                  <a:srgbClr val="00FFFF"/>
                </a:solidFill>
              </a:rPr>
              <a:t>You will be fighting a daily battle between what your flesh and your worldly mind wants to do versus what you know to be right.  All of your addictions and vices will need to be overcome.</a:t>
            </a:r>
            <a:endParaRPr sz="2450">
              <a:solidFill>
                <a:srgbClr val="00FFFF"/>
              </a:solidFill>
            </a:endParaRPr>
          </a:p>
          <a:p>
            <a:pPr marL="457200" lvl="0" indent="-384175" algn="l" rtl="0">
              <a:lnSpc>
                <a:spcPct val="80000"/>
              </a:lnSpc>
              <a:spcBef>
                <a:spcPts val="0"/>
              </a:spcBef>
              <a:spcAft>
                <a:spcPts val="0"/>
              </a:spcAft>
              <a:buClr>
                <a:srgbClr val="FFFF00"/>
              </a:buClr>
              <a:buSzPts val="2450"/>
              <a:buChar char="●"/>
            </a:pPr>
            <a:r>
              <a:rPr lang="en" sz="2450">
                <a:solidFill>
                  <a:srgbClr val="FFFF00"/>
                </a:solidFill>
              </a:rPr>
              <a:t>Also, as you read the word of God (again, this is key) you will be amazed how many of your former practices are displeasing to God.  You must be willing to resist the devil’s constant temptations.</a:t>
            </a:r>
            <a:endParaRPr sz="2450">
              <a:solidFill>
                <a:srgbClr val="FFFF00"/>
              </a:solidFill>
            </a:endParaRPr>
          </a:p>
          <a:p>
            <a:pPr marL="457200" lvl="0" indent="-384175" algn="l" rtl="0">
              <a:lnSpc>
                <a:spcPct val="80000"/>
              </a:lnSpc>
              <a:spcBef>
                <a:spcPts val="0"/>
              </a:spcBef>
              <a:spcAft>
                <a:spcPts val="0"/>
              </a:spcAft>
              <a:buClr>
                <a:srgbClr val="FFFF00"/>
              </a:buClr>
              <a:buSzPts val="2450"/>
              <a:buChar char="●"/>
            </a:pPr>
            <a:r>
              <a:rPr lang="en" sz="2450" u="sng">
                <a:solidFill>
                  <a:srgbClr val="FFFF00"/>
                </a:solidFill>
              </a:rPr>
              <a:t>Js.4:7</a:t>
            </a:r>
            <a:r>
              <a:rPr lang="en" sz="2450">
                <a:solidFill>
                  <a:srgbClr val="FFFF00"/>
                </a:solidFill>
              </a:rPr>
              <a:t> </a:t>
            </a:r>
            <a:r>
              <a:rPr lang="en" sz="2450" i="1">
                <a:solidFill>
                  <a:schemeClr val="dk1"/>
                </a:solidFill>
              </a:rPr>
              <a:t>“Therefore submit to God. Resist the devil and he will flee from you.”</a:t>
            </a:r>
            <a:r>
              <a:rPr lang="en" sz="2450">
                <a:solidFill>
                  <a:srgbClr val="FFFF00"/>
                </a:solidFill>
              </a:rPr>
              <a:t>  (also </a:t>
            </a:r>
            <a:r>
              <a:rPr lang="en" sz="2450" u="sng">
                <a:solidFill>
                  <a:srgbClr val="FFFF00"/>
                </a:solidFill>
              </a:rPr>
              <a:t>Matt.26:41</a:t>
            </a:r>
            <a:r>
              <a:rPr lang="en" sz="2450">
                <a:solidFill>
                  <a:srgbClr val="FFFF00"/>
                </a:solidFill>
              </a:rPr>
              <a:t>, </a:t>
            </a:r>
            <a:r>
              <a:rPr lang="en" sz="2450" u="sng">
                <a:solidFill>
                  <a:srgbClr val="FFFF00"/>
                </a:solidFill>
              </a:rPr>
              <a:t>1 Tim.6:9</a:t>
            </a:r>
            <a:r>
              <a:rPr lang="en" sz="2450">
                <a:solidFill>
                  <a:srgbClr val="FFFF00"/>
                </a:solidFill>
              </a:rPr>
              <a:t>, </a:t>
            </a:r>
            <a:r>
              <a:rPr lang="en" sz="2450" u="sng">
                <a:solidFill>
                  <a:srgbClr val="FFFF00"/>
                </a:solidFill>
              </a:rPr>
              <a:t>Js.1:12-16</a:t>
            </a:r>
            <a:r>
              <a:rPr lang="en" sz="2450">
                <a:solidFill>
                  <a:srgbClr val="FFFF00"/>
                </a:solidFill>
              </a:rPr>
              <a:t>, </a:t>
            </a:r>
            <a:r>
              <a:rPr lang="en" sz="2450" u="sng">
                <a:solidFill>
                  <a:srgbClr val="FFFF00"/>
                </a:solidFill>
              </a:rPr>
              <a:t>1 Pet.5:8-9</a:t>
            </a:r>
            <a:r>
              <a:rPr lang="en" sz="2450">
                <a:solidFill>
                  <a:srgbClr val="FFFF00"/>
                </a:solidFill>
              </a:rPr>
              <a:t>, </a:t>
            </a:r>
            <a:r>
              <a:rPr lang="en" sz="2450" u="sng">
                <a:solidFill>
                  <a:srgbClr val="FFFF00"/>
                </a:solidFill>
              </a:rPr>
              <a:t>1 Jn.2:15-17</a:t>
            </a:r>
            <a:r>
              <a:rPr lang="en" sz="2450">
                <a:solidFill>
                  <a:srgbClr val="FFFF00"/>
                </a:solidFill>
              </a:rPr>
              <a:t>)</a:t>
            </a:r>
            <a:endParaRPr sz="245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32425" y="0"/>
            <a:ext cx="9363900" cy="46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100" b="1">
                <a:solidFill>
                  <a:srgbClr val="00FFFF"/>
                </a:solidFill>
              </a:rPr>
              <a:t>REPENT AND SEEK FORGIVENESS!</a:t>
            </a:r>
            <a:endParaRPr sz="4100" b="1">
              <a:solidFill>
                <a:srgbClr val="00FFFF"/>
              </a:solidFill>
            </a:endParaRPr>
          </a:p>
        </p:txBody>
      </p:sp>
      <p:sp>
        <p:nvSpPr>
          <p:cNvPr id="85" name="Google Shape;85;p18"/>
          <p:cNvSpPr txBox="1">
            <a:spLocks noGrp="1"/>
          </p:cNvSpPr>
          <p:nvPr>
            <p:ph type="subTitle" idx="1"/>
          </p:nvPr>
        </p:nvSpPr>
        <p:spPr>
          <a:xfrm>
            <a:off x="-159200" y="350475"/>
            <a:ext cx="9471000" cy="4793100"/>
          </a:xfrm>
          <a:prstGeom prst="rect">
            <a:avLst/>
          </a:prstGeom>
        </p:spPr>
        <p:txBody>
          <a:bodyPr spcFirstLastPara="1" wrap="square" lIns="91425" tIns="91425" rIns="91425" bIns="91425" anchor="t" anchorCtr="0">
            <a:noAutofit/>
          </a:bodyPr>
          <a:lstStyle/>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1 Jn.1:9</a:t>
            </a:r>
            <a:r>
              <a:rPr lang="en" sz="2500" i="1">
                <a:solidFill>
                  <a:schemeClr val="dk1"/>
                </a:solidFill>
              </a:rPr>
              <a:t> “If we confess our sins, He is faithful and just to forgive us our sins and to cleanse us from all unrighteousness.”</a:t>
            </a:r>
            <a:endParaRPr sz="2500">
              <a:solidFill>
                <a:schemeClr val="dk1"/>
              </a:solidFill>
            </a:endParaRPr>
          </a:p>
          <a:p>
            <a:pPr marL="457200" lvl="0" indent="-387350" algn="l" rtl="0">
              <a:lnSpc>
                <a:spcPct val="80000"/>
              </a:lnSpc>
              <a:spcBef>
                <a:spcPts val="0"/>
              </a:spcBef>
              <a:spcAft>
                <a:spcPts val="0"/>
              </a:spcAft>
              <a:buClr>
                <a:srgbClr val="00FFFF"/>
              </a:buClr>
              <a:buSzPts val="2500"/>
              <a:buChar char="●"/>
            </a:pPr>
            <a:r>
              <a:rPr lang="en" sz="2500">
                <a:solidFill>
                  <a:srgbClr val="00FFFF"/>
                </a:solidFill>
              </a:rPr>
              <a:t>You WILL mess up.  You WILL stumble.  All Christians do.  This is not “OK” with God, but He is merciful and will forgive us.</a:t>
            </a:r>
            <a:endParaRPr sz="2500">
              <a:solidFill>
                <a:srgbClr val="00FFFF"/>
              </a:solidFill>
            </a:endParaRPr>
          </a:p>
          <a:p>
            <a:pPr marL="457200" lvl="0" indent="-387350" algn="l" rtl="0">
              <a:lnSpc>
                <a:spcPct val="80000"/>
              </a:lnSpc>
              <a:spcBef>
                <a:spcPts val="0"/>
              </a:spcBef>
              <a:spcAft>
                <a:spcPts val="0"/>
              </a:spcAft>
              <a:buClr>
                <a:srgbClr val="FFFF00"/>
              </a:buClr>
              <a:buSzPts val="2500"/>
              <a:buChar char="●"/>
            </a:pPr>
            <a:r>
              <a:rPr lang="en" sz="2500">
                <a:solidFill>
                  <a:srgbClr val="FFFF00"/>
                </a:solidFill>
              </a:rPr>
              <a:t>But when we are forgiven, our every intention should be to NOT repeat that sin again.  This is repentance - turning away from our sins, changing our mind, and turning toward God.  It is a lifelong process.  The devil will try very hard to tempt us to repeat our mistakes and to feel that we can’t “break the cycle”.</a:t>
            </a:r>
            <a:endParaRPr sz="250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2 Cor.7:10</a:t>
            </a:r>
            <a:r>
              <a:rPr lang="en" sz="2500">
                <a:solidFill>
                  <a:schemeClr val="dk1"/>
                </a:solidFill>
              </a:rPr>
              <a:t> </a:t>
            </a:r>
            <a:r>
              <a:rPr lang="en" sz="2500" i="1">
                <a:solidFill>
                  <a:schemeClr val="dk1"/>
                </a:solidFill>
              </a:rPr>
              <a:t>“For godly sorrow produces repentance leading to salvation, not to be regretted; but the sorrow of the world produces death.”</a:t>
            </a:r>
            <a:r>
              <a:rPr lang="en" sz="2500">
                <a:solidFill>
                  <a:schemeClr val="dk1"/>
                </a:solidFill>
              </a:rPr>
              <a:t> </a:t>
            </a:r>
            <a:r>
              <a:rPr lang="en" sz="2500">
                <a:solidFill>
                  <a:srgbClr val="FFFF00"/>
                </a:solidFill>
              </a:rPr>
              <a:t>(also </a:t>
            </a:r>
            <a:r>
              <a:rPr lang="en" sz="2500" u="sng">
                <a:solidFill>
                  <a:srgbClr val="FFFF00"/>
                </a:solidFill>
              </a:rPr>
              <a:t>Matt.5:21-24</a:t>
            </a:r>
            <a:r>
              <a:rPr lang="en" sz="2500">
                <a:solidFill>
                  <a:srgbClr val="FFFF00"/>
                </a:solidFill>
              </a:rPr>
              <a:t>, </a:t>
            </a:r>
            <a:r>
              <a:rPr lang="en" sz="2500" u="sng">
                <a:solidFill>
                  <a:srgbClr val="FFFF00"/>
                </a:solidFill>
              </a:rPr>
              <a:t>Acts 8:18-23</a:t>
            </a:r>
            <a:r>
              <a:rPr lang="en" sz="2500">
                <a:solidFill>
                  <a:srgbClr val="FFFF00"/>
                </a:solidFill>
              </a:rPr>
              <a:t>, </a:t>
            </a:r>
            <a:r>
              <a:rPr lang="en" sz="2500" u="sng">
                <a:solidFill>
                  <a:srgbClr val="FFFF00"/>
                </a:solidFill>
              </a:rPr>
              <a:t>Heb.10:26-31</a:t>
            </a:r>
            <a:r>
              <a:rPr lang="en" sz="2500">
                <a:solidFill>
                  <a:srgbClr val="FFFF00"/>
                </a:solidFill>
              </a:rPr>
              <a:t>, </a:t>
            </a:r>
            <a:r>
              <a:rPr lang="en" sz="2500" u="sng">
                <a:solidFill>
                  <a:srgbClr val="FFFF00"/>
                </a:solidFill>
              </a:rPr>
              <a:t>1 Jn.2:1</a:t>
            </a:r>
            <a:r>
              <a:rPr lang="en" sz="2500">
                <a:solidFill>
                  <a:srgbClr val="FFFF00"/>
                </a:solidFill>
              </a:rPr>
              <a:t>, </a:t>
            </a:r>
            <a:r>
              <a:rPr lang="en" sz="2500" u="sng">
                <a:solidFill>
                  <a:srgbClr val="FFFF00"/>
                </a:solidFill>
              </a:rPr>
              <a:t>Rev.3:19</a:t>
            </a:r>
            <a:r>
              <a:rPr lang="en" sz="2500">
                <a:solidFill>
                  <a:srgbClr val="FFFF00"/>
                </a:solidFill>
              </a:rPr>
              <a:t>)</a:t>
            </a:r>
            <a:endParaRPr sz="25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32425" y="0"/>
            <a:ext cx="9363900" cy="46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DEVELOP THE MIND OF CHRIST!</a:t>
            </a:r>
            <a:endParaRPr sz="4500" b="1">
              <a:solidFill>
                <a:srgbClr val="00FFFF"/>
              </a:solidFill>
            </a:endParaRPr>
          </a:p>
        </p:txBody>
      </p:sp>
      <p:sp>
        <p:nvSpPr>
          <p:cNvPr id="91" name="Google Shape;91;p19"/>
          <p:cNvSpPr txBox="1">
            <a:spLocks noGrp="1"/>
          </p:cNvSpPr>
          <p:nvPr>
            <p:ph type="subTitle" idx="1"/>
          </p:nvPr>
        </p:nvSpPr>
        <p:spPr>
          <a:xfrm>
            <a:off x="-159200" y="350475"/>
            <a:ext cx="9390600" cy="4793100"/>
          </a:xfrm>
          <a:prstGeom prst="rect">
            <a:avLst/>
          </a:prstGeom>
        </p:spPr>
        <p:txBody>
          <a:bodyPr spcFirstLastPara="1" wrap="square" lIns="91425" tIns="91425" rIns="91425" bIns="91425" anchor="t" anchorCtr="0">
            <a:noAutofit/>
          </a:bodyPr>
          <a:lstStyle/>
          <a:p>
            <a:pPr marL="457200" lvl="0" indent="-381000" algn="l" rtl="0">
              <a:lnSpc>
                <a:spcPct val="80000"/>
              </a:lnSpc>
              <a:spcBef>
                <a:spcPts val="0"/>
              </a:spcBef>
              <a:spcAft>
                <a:spcPts val="0"/>
              </a:spcAft>
              <a:buClr>
                <a:srgbClr val="FFFF00"/>
              </a:buClr>
              <a:buSzPts val="2400"/>
              <a:buChar char="●"/>
            </a:pPr>
            <a:r>
              <a:rPr lang="en" sz="2400" u="sng">
                <a:solidFill>
                  <a:srgbClr val="FFFF00"/>
                </a:solidFill>
              </a:rPr>
              <a:t>Phil.2:5</a:t>
            </a:r>
            <a:r>
              <a:rPr lang="en" sz="2400">
                <a:solidFill>
                  <a:srgbClr val="FFFF00"/>
                </a:solidFill>
              </a:rPr>
              <a:t> </a:t>
            </a:r>
            <a:r>
              <a:rPr lang="en" sz="2400" i="1">
                <a:solidFill>
                  <a:schemeClr val="dk1"/>
                </a:solidFill>
              </a:rPr>
              <a:t>“Let this mind be in you which was also in Christ Jesus,”</a:t>
            </a:r>
            <a:endParaRPr sz="2400" i="1">
              <a:solidFill>
                <a:schemeClr val="dk1"/>
              </a:solidFill>
            </a:endParaRPr>
          </a:p>
          <a:p>
            <a:pPr marL="457200" lvl="0" indent="-381000" algn="l" rtl="0">
              <a:lnSpc>
                <a:spcPct val="80000"/>
              </a:lnSpc>
              <a:spcBef>
                <a:spcPts val="0"/>
              </a:spcBef>
              <a:spcAft>
                <a:spcPts val="0"/>
              </a:spcAft>
              <a:buClr>
                <a:srgbClr val="00FFFF"/>
              </a:buClr>
              <a:buSzPts val="2400"/>
              <a:buChar char="●"/>
            </a:pPr>
            <a:r>
              <a:rPr lang="en" sz="2400">
                <a:solidFill>
                  <a:srgbClr val="00FFFF"/>
                </a:solidFill>
              </a:rPr>
              <a:t>Our entire way of thinking must be changed!  “What would Jesus do?” is not just some cute cliche to put on a T-Shirt.  It is a scriptural method for making important decisions in our life! </a:t>
            </a:r>
            <a:endParaRPr sz="2400">
              <a:solidFill>
                <a:srgbClr val="00FFFF"/>
              </a:solidFill>
            </a:endParaRPr>
          </a:p>
          <a:p>
            <a:pPr marL="457200" lvl="0" indent="-381000" algn="l" rtl="0">
              <a:lnSpc>
                <a:spcPct val="80000"/>
              </a:lnSpc>
              <a:spcBef>
                <a:spcPts val="0"/>
              </a:spcBef>
              <a:spcAft>
                <a:spcPts val="0"/>
              </a:spcAft>
              <a:buClr>
                <a:srgbClr val="FFFF00"/>
              </a:buClr>
              <a:buSzPts val="2400"/>
              <a:buChar char="●"/>
            </a:pPr>
            <a:r>
              <a:rPr lang="en" sz="2400" u="sng">
                <a:solidFill>
                  <a:srgbClr val="FFFF00"/>
                </a:solidFill>
              </a:rPr>
              <a:t>2 Pet.1:5-10</a:t>
            </a:r>
            <a:r>
              <a:rPr lang="en" sz="2400">
                <a:solidFill>
                  <a:srgbClr val="FFFF00"/>
                </a:solidFill>
              </a:rPr>
              <a:t> </a:t>
            </a:r>
            <a:r>
              <a:rPr lang="en" sz="2400" i="1">
                <a:solidFill>
                  <a:schemeClr val="dk1"/>
                </a:solidFill>
              </a:rPr>
              <a:t>“But also for this very reason, giving all diligence, add to your faith virtue, to virtue knowledge, 6 to knowledge self-control, to self-control perseverance, to perseverance godliness, 7 to godliness brotherly kindness, and to brotherly kindness love. 8 For if these things are yours and abound, you will be neither barren nor unfruitful in the knowledge of our Lord Jesus Christ. 9 For he who lacks these things is shortsighted, even to blindness, and has forgotten that he was cleansed from his old sins.10 Therefore, brethren, be even more diligent to make your call and election sure, for if you do these things you will never stumble;”</a:t>
            </a:r>
            <a:r>
              <a:rPr lang="en" sz="2400">
                <a:solidFill>
                  <a:srgbClr val="FFFF00"/>
                </a:solidFill>
              </a:rPr>
              <a:t>  (see also </a:t>
            </a:r>
            <a:r>
              <a:rPr lang="en" sz="2400" u="sng">
                <a:solidFill>
                  <a:srgbClr val="FFFF00"/>
                </a:solidFill>
              </a:rPr>
              <a:t>Rom.12:1-2</a:t>
            </a:r>
            <a:r>
              <a:rPr lang="en" sz="2400">
                <a:solidFill>
                  <a:srgbClr val="FFFF00"/>
                </a:solidFill>
              </a:rPr>
              <a:t>, </a:t>
            </a:r>
            <a:r>
              <a:rPr lang="en" sz="2400" u="sng">
                <a:solidFill>
                  <a:srgbClr val="FFFF00"/>
                </a:solidFill>
              </a:rPr>
              <a:t>Gal.5:22-25</a:t>
            </a:r>
            <a:r>
              <a:rPr lang="en" sz="2400">
                <a:solidFill>
                  <a:srgbClr val="FFFF00"/>
                </a:solidFill>
              </a:rPr>
              <a:t>, </a:t>
            </a:r>
            <a:r>
              <a:rPr lang="en" sz="2400" u="sng">
                <a:solidFill>
                  <a:srgbClr val="FFFF00"/>
                </a:solidFill>
              </a:rPr>
              <a:t>Eph.4:22-24</a:t>
            </a:r>
            <a:r>
              <a:rPr lang="en" sz="2400">
                <a:solidFill>
                  <a:srgbClr val="FFFF00"/>
                </a:solidFill>
              </a:rPr>
              <a:t>, </a:t>
            </a:r>
            <a:r>
              <a:rPr lang="en" sz="2400" u="sng">
                <a:solidFill>
                  <a:srgbClr val="FFFF00"/>
                </a:solidFill>
              </a:rPr>
              <a:t>Js.3:17-18</a:t>
            </a:r>
            <a:r>
              <a:rPr lang="en" sz="2400">
                <a:solidFill>
                  <a:srgbClr val="FFFF00"/>
                </a:solidFill>
              </a:rPr>
              <a:t>, </a:t>
            </a:r>
            <a:r>
              <a:rPr lang="en" sz="2400" u="sng">
                <a:solidFill>
                  <a:srgbClr val="FFFF00"/>
                </a:solidFill>
              </a:rPr>
              <a:t>1 Pet.4:1</a:t>
            </a:r>
            <a:r>
              <a:rPr lang="en" sz="2400">
                <a:solidFill>
                  <a:srgbClr val="FFFF00"/>
                </a:solidFill>
              </a:rPr>
              <a:t>) </a:t>
            </a:r>
            <a:endParaRPr sz="24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32425" y="0"/>
            <a:ext cx="9363900" cy="382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000" b="1">
                <a:solidFill>
                  <a:srgbClr val="00FFFF"/>
                </a:solidFill>
              </a:rPr>
              <a:t>GROW YOUR NEW RELATIONSHIPS!</a:t>
            </a:r>
            <a:endParaRPr sz="4000" b="1">
              <a:solidFill>
                <a:srgbClr val="00FFFF"/>
              </a:solidFill>
            </a:endParaRPr>
          </a:p>
        </p:txBody>
      </p:sp>
      <p:sp>
        <p:nvSpPr>
          <p:cNvPr id="97" name="Google Shape;97;p20"/>
          <p:cNvSpPr txBox="1">
            <a:spLocks noGrp="1"/>
          </p:cNvSpPr>
          <p:nvPr>
            <p:ph type="subTitle" idx="1"/>
          </p:nvPr>
        </p:nvSpPr>
        <p:spPr>
          <a:xfrm>
            <a:off x="-132550" y="294300"/>
            <a:ext cx="9363900" cy="4849200"/>
          </a:xfrm>
          <a:prstGeom prst="rect">
            <a:avLst/>
          </a:prstGeom>
        </p:spPr>
        <p:txBody>
          <a:bodyPr spcFirstLastPara="1" wrap="square" lIns="91425" tIns="91425" rIns="91425" bIns="91425" anchor="t" anchorCtr="0">
            <a:noAutofit/>
          </a:bodyPr>
          <a:lstStyle/>
          <a:p>
            <a:pPr marL="457200" lvl="0" indent="-374650" algn="l" rtl="0">
              <a:lnSpc>
                <a:spcPct val="80000"/>
              </a:lnSpc>
              <a:spcBef>
                <a:spcPts val="0"/>
              </a:spcBef>
              <a:spcAft>
                <a:spcPts val="0"/>
              </a:spcAft>
              <a:buClr>
                <a:srgbClr val="FFFF00"/>
              </a:buClr>
              <a:buSzPts val="2300"/>
              <a:buChar char="●"/>
            </a:pPr>
            <a:r>
              <a:rPr lang="en" sz="2300" u="sng">
                <a:solidFill>
                  <a:srgbClr val="FFFF00"/>
                </a:solidFill>
              </a:rPr>
              <a:t>Mk.12:30</a:t>
            </a:r>
            <a:r>
              <a:rPr lang="en" sz="2300">
                <a:solidFill>
                  <a:srgbClr val="FFFF00"/>
                </a:solidFill>
              </a:rPr>
              <a:t> </a:t>
            </a:r>
            <a:r>
              <a:rPr lang="en" sz="2300" i="1">
                <a:solidFill>
                  <a:schemeClr val="dk1"/>
                </a:solidFill>
              </a:rPr>
              <a:t>“And you shall love the Lord your God with all your heart, with all your soul, with all your mind, and with all your strength.’ This is the first commandment.”</a:t>
            </a:r>
            <a:endParaRPr sz="2300" i="1">
              <a:solidFill>
                <a:schemeClr val="dk1"/>
              </a:solidFill>
            </a:endParaRPr>
          </a:p>
          <a:p>
            <a:pPr marL="457200" lvl="0" indent="-374650" algn="l" rtl="0">
              <a:lnSpc>
                <a:spcPct val="80000"/>
              </a:lnSpc>
              <a:spcBef>
                <a:spcPts val="0"/>
              </a:spcBef>
              <a:spcAft>
                <a:spcPts val="0"/>
              </a:spcAft>
              <a:buClr>
                <a:srgbClr val="00FFFF"/>
              </a:buClr>
              <a:buSzPts val="2300"/>
              <a:buChar char="●"/>
            </a:pPr>
            <a:r>
              <a:rPr lang="en" sz="2300">
                <a:solidFill>
                  <a:srgbClr val="00FFFF"/>
                </a:solidFill>
              </a:rPr>
              <a:t>You MUST learn to love your heavenly Father, your Savior Jesus, and the Holy Spirit more than ANYONE else in your life!</a:t>
            </a:r>
            <a:endParaRPr sz="2300">
              <a:solidFill>
                <a:srgbClr val="00FFFF"/>
              </a:solidFill>
            </a:endParaRPr>
          </a:p>
          <a:p>
            <a:pPr marL="457200" lvl="0" indent="-374650" algn="l" rtl="0">
              <a:lnSpc>
                <a:spcPct val="80000"/>
              </a:lnSpc>
              <a:spcBef>
                <a:spcPts val="0"/>
              </a:spcBef>
              <a:spcAft>
                <a:spcPts val="0"/>
              </a:spcAft>
              <a:buClr>
                <a:srgbClr val="FFFF00"/>
              </a:buClr>
              <a:buSzPts val="2300"/>
              <a:buChar char="●"/>
            </a:pPr>
            <a:r>
              <a:rPr lang="en" sz="2300">
                <a:solidFill>
                  <a:srgbClr val="FFFF00"/>
                </a:solidFill>
              </a:rPr>
              <a:t>Moreover, you should try to spend as much time with your new spiritual family - your brothers and sisters in Christ - as possible! They should be your best and dearest of friends.</a:t>
            </a:r>
            <a:endParaRPr sz="2300">
              <a:solidFill>
                <a:srgbClr val="FFFF00"/>
              </a:solidFill>
            </a:endParaRPr>
          </a:p>
          <a:p>
            <a:pPr marL="457200" lvl="0" indent="-374650" algn="l" rtl="0">
              <a:lnSpc>
                <a:spcPct val="80000"/>
              </a:lnSpc>
              <a:spcBef>
                <a:spcPts val="0"/>
              </a:spcBef>
              <a:spcAft>
                <a:spcPts val="0"/>
              </a:spcAft>
              <a:buClr>
                <a:srgbClr val="00FFFF"/>
              </a:buClr>
              <a:buSzPts val="2300"/>
              <a:buChar char="●"/>
            </a:pPr>
            <a:r>
              <a:rPr lang="en" sz="2300">
                <a:solidFill>
                  <a:srgbClr val="00FFFF"/>
                </a:solidFill>
              </a:rPr>
              <a:t>Bible studies, singings, gospel meetings, prayer meetings, writing/talking/texting/emailing, potlucks and other meals, ball/board/card/video games, hunting, fishing, camping, walks, biking, hikes.  The more time you spend around Christians the stronger Christian you will be, and the more you will learn.</a:t>
            </a:r>
            <a:endParaRPr sz="2300">
              <a:solidFill>
                <a:srgbClr val="00FFFF"/>
              </a:solidFill>
            </a:endParaRPr>
          </a:p>
          <a:p>
            <a:pPr marL="457200" lvl="0" indent="-374650" algn="l" rtl="0">
              <a:lnSpc>
                <a:spcPct val="80000"/>
              </a:lnSpc>
              <a:spcBef>
                <a:spcPts val="0"/>
              </a:spcBef>
              <a:spcAft>
                <a:spcPts val="0"/>
              </a:spcAft>
              <a:buClr>
                <a:srgbClr val="FFFF00"/>
              </a:buClr>
              <a:buSzPts val="2300"/>
              <a:buChar char="●"/>
            </a:pPr>
            <a:r>
              <a:rPr lang="en" sz="2300" u="sng">
                <a:solidFill>
                  <a:srgbClr val="FFFF00"/>
                </a:solidFill>
              </a:rPr>
              <a:t>1 Jn.3:14</a:t>
            </a:r>
            <a:r>
              <a:rPr lang="en" sz="2300">
                <a:solidFill>
                  <a:srgbClr val="FFFF00"/>
                </a:solidFill>
              </a:rPr>
              <a:t> </a:t>
            </a:r>
            <a:r>
              <a:rPr lang="en" sz="2300" i="1">
                <a:solidFill>
                  <a:schemeClr val="dk1"/>
                </a:solidFill>
              </a:rPr>
              <a:t>“We know that we have passed from death to life, because we love the brethren. He who does not love his brother abides in death.”</a:t>
            </a:r>
            <a:r>
              <a:rPr lang="en" sz="2300">
                <a:solidFill>
                  <a:srgbClr val="FFFF00"/>
                </a:solidFill>
              </a:rPr>
              <a:t>  (see also </a:t>
            </a:r>
            <a:r>
              <a:rPr lang="en" sz="2300" u="sng">
                <a:solidFill>
                  <a:srgbClr val="FFFF00"/>
                </a:solidFill>
              </a:rPr>
              <a:t>Lk.14:25-35</a:t>
            </a:r>
            <a:r>
              <a:rPr lang="en" sz="2300">
                <a:solidFill>
                  <a:srgbClr val="FFFF00"/>
                </a:solidFill>
              </a:rPr>
              <a:t>, </a:t>
            </a:r>
            <a:r>
              <a:rPr lang="en" sz="2300" u="sng">
                <a:solidFill>
                  <a:srgbClr val="FFFF00"/>
                </a:solidFill>
              </a:rPr>
              <a:t>17:3-4</a:t>
            </a:r>
            <a:r>
              <a:rPr lang="en" sz="2300">
                <a:solidFill>
                  <a:srgbClr val="FFFF00"/>
                </a:solidFill>
              </a:rPr>
              <a:t>, </a:t>
            </a:r>
            <a:r>
              <a:rPr lang="en" sz="2300" u="sng">
                <a:solidFill>
                  <a:srgbClr val="FFFF00"/>
                </a:solidFill>
              </a:rPr>
              <a:t>Jn.14:15</a:t>
            </a:r>
            <a:r>
              <a:rPr lang="en" sz="2300">
                <a:solidFill>
                  <a:srgbClr val="FFFF00"/>
                </a:solidFill>
              </a:rPr>
              <a:t>, </a:t>
            </a:r>
            <a:r>
              <a:rPr lang="en" sz="2300" u="sng">
                <a:solidFill>
                  <a:srgbClr val="FFFF00"/>
                </a:solidFill>
              </a:rPr>
              <a:t>21:17</a:t>
            </a:r>
            <a:r>
              <a:rPr lang="en" sz="2300">
                <a:solidFill>
                  <a:srgbClr val="FFFF00"/>
                </a:solidFill>
              </a:rPr>
              <a:t>, </a:t>
            </a:r>
            <a:r>
              <a:rPr lang="en" sz="2300" u="sng">
                <a:solidFill>
                  <a:srgbClr val="FFFF00"/>
                </a:solidFill>
              </a:rPr>
              <a:t>1 Jn.2:3-6</a:t>
            </a:r>
            <a:r>
              <a:rPr lang="en" sz="2300">
                <a:solidFill>
                  <a:srgbClr val="FFFF00"/>
                </a:solidFill>
              </a:rPr>
              <a:t>)</a:t>
            </a:r>
            <a:endParaRPr sz="2300">
              <a:solidFill>
                <a:srgbClr val="FFFF00"/>
              </a:solidFill>
            </a:endParaRPr>
          </a:p>
          <a:p>
            <a:pPr marL="457200" lvl="0" indent="0" algn="l" rtl="0">
              <a:lnSpc>
                <a:spcPct val="80000"/>
              </a:lnSpc>
              <a:spcBef>
                <a:spcPts val="0"/>
              </a:spcBef>
              <a:spcAft>
                <a:spcPts val="0"/>
              </a:spcAft>
              <a:buNone/>
            </a:pPr>
            <a:endParaRPr sz="23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32425" y="0"/>
            <a:ext cx="9363900" cy="410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300" b="1">
                <a:solidFill>
                  <a:srgbClr val="00FFFF"/>
                </a:solidFill>
              </a:rPr>
              <a:t>MEND EXISTING RELATIONSHIPS!</a:t>
            </a:r>
            <a:endParaRPr sz="4300" b="1">
              <a:solidFill>
                <a:srgbClr val="00FFFF"/>
              </a:solidFill>
            </a:endParaRPr>
          </a:p>
        </p:txBody>
      </p:sp>
      <p:sp>
        <p:nvSpPr>
          <p:cNvPr id="103" name="Google Shape;103;p21"/>
          <p:cNvSpPr txBox="1">
            <a:spLocks noGrp="1"/>
          </p:cNvSpPr>
          <p:nvPr>
            <p:ph type="subTitle" idx="1"/>
          </p:nvPr>
        </p:nvSpPr>
        <p:spPr>
          <a:xfrm>
            <a:off x="-132550" y="322400"/>
            <a:ext cx="9363900" cy="4821000"/>
          </a:xfrm>
          <a:prstGeom prst="rect">
            <a:avLst/>
          </a:prstGeom>
        </p:spPr>
        <p:txBody>
          <a:bodyPr spcFirstLastPara="1" wrap="square" lIns="91425" tIns="91425" rIns="91425" bIns="91425" anchor="t" anchorCtr="0">
            <a:noAutofit/>
          </a:bodyPr>
          <a:lstStyle/>
          <a:p>
            <a:pPr marL="457200" lvl="0" indent="-374650" algn="l" rtl="0">
              <a:lnSpc>
                <a:spcPct val="80000"/>
              </a:lnSpc>
              <a:spcBef>
                <a:spcPts val="0"/>
              </a:spcBef>
              <a:spcAft>
                <a:spcPts val="0"/>
              </a:spcAft>
              <a:buClr>
                <a:srgbClr val="FFFF00"/>
              </a:buClr>
              <a:buSzPts val="2300"/>
              <a:buChar char="●"/>
            </a:pPr>
            <a:r>
              <a:rPr lang="en" sz="2300" u="sng">
                <a:solidFill>
                  <a:srgbClr val="FFFF00"/>
                </a:solidFill>
              </a:rPr>
              <a:t>Rom.12:18</a:t>
            </a:r>
            <a:r>
              <a:rPr lang="en" sz="2300">
                <a:solidFill>
                  <a:srgbClr val="FFFF00"/>
                </a:solidFill>
              </a:rPr>
              <a:t> </a:t>
            </a:r>
            <a:r>
              <a:rPr lang="en" sz="2300" i="1">
                <a:solidFill>
                  <a:schemeClr val="dk1"/>
                </a:solidFill>
              </a:rPr>
              <a:t>“If it is possible, as much as depends on you, </a:t>
            </a:r>
            <a:r>
              <a:rPr lang="en" sz="2300" i="1" u="sng">
                <a:solidFill>
                  <a:schemeClr val="dk1"/>
                </a:solidFill>
              </a:rPr>
              <a:t>live peaceably with all men</a:t>
            </a:r>
            <a:r>
              <a:rPr lang="en" sz="2300" i="1">
                <a:solidFill>
                  <a:schemeClr val="dk1"/>
                </a:solidFill>
              </a:rPr>
              <a:t>.”</a:t>
            </a:r>
            <a:endParaRPr sz="2300" i="1">
              <a:solidFill>
                <a:schemeClr val="dk1"/>
              </a:solidFill>
            </a:endParaRPr>
          </a:p>
          <a:p>
            <a:pPr marL="457200" lvl="0" indent="-374650" algn="l" rtl="0">
              <a:lnSpc>
                <a:spcPct val="80000"/>
              </a:lnSpc>
              <a:spcBef>
                <a:spcPts val="0"/>
              </a:spcBef>
              <a:spcAft>
                <a:spcPts val="0"/>
              </a:spcAft>
              <a:buClr>
                <a:srgbClr val="FFFF00"/>
              </a:buClr>
              <a:buSzPts val="2300"/>
              <a:buChar char="●"/>
            </a:pPr>
            <a:r>
              <a:rPr lang="en" sz="2300">
                <a:solidFill>
                  <a:srgbClr val="FFFF00"/>
                </a:solidFill>
              </a:rPr>
              <a:t>Husbands and wives.  </a:t>
            </a:r>
            <a:r>
              <a:rPr lang="en" sz="2300" u="sng">
                <a:solidFill>
                  <a:srgbClr val="FFFF00"/>
                </a:solidFill>
              </a:rPr>
              <a:t>Eph.5:22-23</a:t>
            </a:r>
            <a:endParaRPr sz="2300" u="sng">
              <a:solidFill>
                <a:srgbClr val="FFFF00"/>
              </a:solidFill>
            </a:endParaRPr>
          </a:p>
          <a:p>
            <a:pPr marL="457200" lvl="0" indent="-374650" algn="l" rtl="0">
              <a:lnSpc>
                <a:spcPct val="80000"/>
              </a:lnSpc>
              <a:spcBef>
                <a:spcPts val="0"/>
              </a:spcBef>
              <a:spcAft>
                <a:spcPts val="0"/>
              </a:spcAft>
              <a:buClr>
                <a:srgbClr val="FFFF00"/>
              </a:buClr>
              <a:buSzPts val="2300"/>
              <a:buChar char="●"/>
            </a:pPr>
            <a:r>
              <a:rPr lang="en" sz="2300">
                <a:solidFill>
                  <a:schemeClr val="dk1"/>
                </a:solidFill>
              </a:rPr>
              <a:t>Children to their parents.</a:t>
            </a:r>
            <a:r>
              <a:rPr lang="en" sz="2300">
                <a:solidFill>
                  <a:srgbClr val="FFFF00"/>
                </a:solidFill>
              </a:rPr>
              <a:t>  </a:t>
            </a:r>
            <a:r>
              <a:rPr lang="en" sz="2300" u="sng">
                <a:solidFill>
                  <a:srgbClr val="FFFF00"/>
                </a:solidFill>
              </a:rPr>
              <a:t>Eph.6:1-3</a:t>
            </a:r>
            <a:r>
              <a:rPr lang="en" sz="2300">
                <a:solidFill>
                  <a:srgbClr val="FFFF00"/>
                </a:solidFill>
              </a:rPr>
              <a:t>, </a:t>
            </a:r>
            <a:r>
              <a:rPr lang="en" sz="2300" u="sng">
                <a:solidFill>
                  <a:srgbClr val="FFFF00"/>
                </a:solidFill>
              </a:rPr>
              <a:t>Col.3:20</a:t>
            </a:r>
            <a:endParaRPr sz="2300" u="sng">
              <a:solidFill>
                <a:srgbClr val="FFFF00"/>
              </a:solidFill>
            </a:endParaRPr>
          </a:p>
          <a:p>
            <a:pPr marL="457200" lvl="0" indent="-374650" algn="l" rtl="0">
              <a:lnSpc>
                <a:spcPct val="80000"/>
              </a:lnSpc>
              <a:spcBef>
                <a:spcPts val="0"/>
              </a:spcBef>
              <a:spcAft>
                <a:spcPts val="0"/>
              </a:spcAft>
              <a:buClr>
                <a:srgbClr val="FFFF00"/>
              </a:buClr>
              <a:buSzPts val="2300"/>
              <a:buChar char="●"/>
            </a:pPr>
            <a:r>
              <a:rPr lang="en" sz="2300">
                <a:solidFill>
                  <a:srgbClr val="00FFFF"/>
                </a:solidFill>
              </a:rPr>
              <a:t>Parents to their children.</a:t>
            </a:r>
            <a:r>
              <a:rPr lang="en" sz="2300">
                <a:solidFill>
                  <a:srgbClr val="FFFF00"/>
                </a:solidFill>
              </a:rPr>
              <a:t>  </a:t>
            </a:r>
            <a:r>
              <a:rPr lang="en" sz="2300" u="sng">
                <a:solidFill>
                  <a:srgbClr val="FFFF00"/>
                </a:solidFill>
              </a:rPr>
              <a:t>Eph.6:4</a:t>
            </a:r>
            <a:r>
              <a:rPr lang="en" sz="2300">
                <a:solidFill>
                  <a:srgbClr val="FFFF00"/>
                </a:solidFill>
              </a:rPr>
              <a:t>, </a:t>
            </a:r>
            <a:r>
              <a:rPr lang="en" sz="2300" u="sng">
                <a:solidFill>
                  <a:srgbClr val="FFFF00"/>
                </a:solidFill>
              </a:rPr>
              <a:t>1 Thess.2:7</a:t>
            </a:r>
            <a:endParaRPr sz="2300" u="sng">
              <a:solidFill>
                <a:srgbClr val="FFFF00"/>
              </a:solidFill>
            </a:endParaRPr>
          </a:p>
          <a:p>
            <a:pPr marL="457200" lvl="0" indent="-374650" algn="l" rtl="0">
              <a:lnSpc>
                <a:spcPct val="80000"/>
              </a:lnSpc>
              <a:spcBef>
                <a:spcPts val="0"/>
              </a:spcBef>
              <a:spcAft>
                <a:spcPts val="0"/>
              </a:spcAft>
              <a:buClr>
                <a:srgbClr val="FFFF00"/>
              </a:buClr>
              <a:buSzPts val="2300"/>
              <a:buChar char="●"/>
            </a:pPr>
            <a:r>
              <a:rPr lang="en" sz="2300">
                <a:solidFill>
                  <a:srgbClr val="FFFF00"/>
                </a:solidFill>
              </a:rPr>
              <a:t>Students and teachers.  </a:t>
            </a:r>
            <a:r>
              <a:rPr lang="en" sz="2300" u="sng">
                <a:solidFill>
                  <a:srgbClr val="FFFF00"/>
                </a:solidFill>
              </a:rPr>
              <a:t>Lk.6:40</a:t>
            </a:r>
            <a:endParaRPr sz="2300" u="sng">
              <a:solidFill>
                <a:srgbClr val="FFFF00"/>
              </a:solidFill>
            </a:endParaRPr>
          </a:p>
          <a:p>
            <a:pPr marL="457200" lvl="0" indent="-374650" algn="l" rtl="0">
              <a:lnSpc>
                <a:spcPct val="80000"/>
              </a:lnSpc>
              <a:spcBef>
                <a:spcPts val="0"/>
              </a:spcBef>
              <a:spcAft>
                <a:spcPts val="0"/>
              </a:spcAft>
              <a:buClr>
                <a:srgbClr val="FFFF00"/>
              </a:buClr>
              <a:buSzPts val="2300"/>
              <a:buChar char="●"/>
            </a:pPr>
            <a:r>
              <a:rPr lang="en" sz="2300">
                <a:solidFill>
                  <a:schemeClr val="dk1"/>
                </a:solidFill>
              </a:rPr>
              <a:t>Employers and employees.</a:t>
            </a:r>
            <a:r>
              <a:rPr lang="en" sz="2300">
                <a:solidFill>
                  <a:srgbClr val="FFFF00"/>
                </a:solidFill>
              </a:rPr>
              <a:t>  </a:t>
            </a:r>
            <a:r>
              <a:rPr lang="en" sz="2300" u="sng">
                <a:solidFill>
                  <a:srgbClr val="FFFF00"/>
                </a:solidFill>
              </a:rPr>
              <a:t>Eph.6:5-9</a:t>
            </a:r>
            <a:r>
              <a:rPr lang="en" sz="2300">
                <a:solidFill>
                  <a:srgbClr val="FFFF00"/>
                </a:solidFill>
              </a:rPr>
              <a:t>, </a:t>
            </a:r>
            <a:r>
              <a:rPr lang="en" sz="2300" u="sng">
                <a:solidFill>
                  <a:srgbClr val="FFFF00"/>
                </a:solidFill>
              </a:rPr>
              <a:t>Js.5:4</a:t>
            </a:r>
            <a:endParaRPr sz="2300" u="sng">
              <a:solidFill>
                <a:srgbClr val="FFFF00"/>
              </a:solidFill>
            </a:endParaRPr>
          </a:p>
          <a:p>
            <a:pPr marL="457200" lvl="0" indent="-374650" algn="l" rtl="0">
              <a:lnSpc>
                <a:spcPct val="80000"/>
              </a:lnSpc>
              <a:spcBef>
                <a:spcPts val="0"/>
              </a:spcBef>
              <a:spcAft>
                <a:spcPts val="0"/>
              </a:spcAft>
              <a:buClr>
                <a:srgbClr val="FFFF00"/>
              </a:buClr>
              <a:buSzPts val="2300"/>
              <a:buChar char="●"/>
            </a:pPr>
            <a:r>
              <a:rPr lang="en" sz="2300">
                <a:solidFill>
                  <a:srgbClr val="00FFFF"/>
                </a:solidFill>
              </a:rPr>
              <a:t>CHOOSING the right friends!</a:t>
            </a:r>
            <a:r>
              <a:rPr lang="en" sz="2300">
                <a:solidFill>
                  <a:srgbClr val="FFFF00"/>
                </a:solidFill>
              </a:rPr>
              <a:t> </a:t>
            </a:r>
            <a:r>
              <a:rPr lang="en" sz="2300" u="sng">
                <a:solidFill>
                  <a:srgbClr val="FFFF00"/>
                </a:solidFill>
              </a:rPr>
              <a:t>Prov.12:26,17:17</a:t>
            </a:r>
            <a:r>
              <a:rPr lang="en" sz="2300">
                <a:solidFill>
                  <a:srgbClr val="FFFF00"/>
                </a:solidFill>
              </a:rPr>
              <a:t>, </a:t>
            </a:r>
            <a:r>
              <a:rPr lang="en" sz="2300" u="sng">
                <a:solidFill>
                  <a:srgbClr val="FFFF00"/>
                </a:solidFill>
              </a:rPr>
              <a:t>1 Cor.15:33</a:t>
            </a:r>
            <a:r>
              <a:rPr lang="en" sz="2300">
                <a:solidFill>
                  <a:srgbClr val="FFFF00"/>
                </a:solidFill>
              </a:rPr>
              <a:t>, </a:t>
            </a:r>
            <a:r>
              <a:rPr lang="en" sz="2300" u="sng">
                <a:solidFill>
                  <a:srgbClr val="FFFF00"/>
                </a:solidFill>
              </a:rPr>
              <a:t>Js.4:4</a:t>
            </a:r>
            <a:endParaRPr sz="2300" u="sng">
              <a:solidFill>
                <a:srgbClr val="FFFF00"/>
              </a:solidFill>
            </a:endParaRPr>
          </a:p>
          <a:p>
            <a:pPr marL="457200" lvl="0" indent="-374650" algn="l" rtl="0">
              <a:lnSpc>
                <a:spcPct val="80000"/>
              </a:lnSpc>
              <a:spcBef>
                <a:spcPts val="0"/>
              </a:spcBef>
              <a:spcAft>
                <a:spcPts val="0"/>
              </a:spcAft>
              <a:buClr>
                <a:srgbClr val="FFFF00"/>
              </a:buClr>
              <a:buSzPts val="2300"/>
              <a:buChar char="●"/>
            </a:pPr>
            <a:r>
              <a:rPr lang="en" sz="2300">
                <a:solidFill>
                  <a:srgbClr val="FFFF00"/>
                </a:solidFill>
              </a:rPr>
              <a:t>Neighbors.  </a:t>
            </a:r>
            <a:r>
              <a:rPr lang="en" sz="2300" u="sng">
                <a:solidFill>
                  <a:srgbClr val="FFFF00"/>
                </a:solidFill>
              </a:rPr>
              <a:t>Rom.13:8-10</a:t>
            </a:r>
            <a:endParaRPr sz="2300" u="sng">
              <a:solidFill>
                <a:srgbClr val="FFFF00"/>
              </a:solidFill>
            </a:endParaRPr>
          </a:p>
          <a:p>
            <a:pPr marL="457200" lvl="0" indent="-374650" algn="l" rtl="0">
              <a:lnSpc>
                <a:spcPct val="80000"/>
              </a:lnSpc>
              <a:spcBef>
                <a:spcPts val="0"/>
              </a:spcBef>
              <a:spcAft>
                <a:spcPts val="0"/>
              </a:spcAft>
              <a:buClr>
                <a:srgbClr val="FFFF00"/>
              </a:buClr>
              <a:buSzPts val="2300"/>
              <a:buChar char="●"/>
            </a:pPr>
            <a:r>
              <a:rPr lang="en" sz="2300">
                <a:solidFill>
                  <a:schemeClr val="dk1"/>
                </a:solidFill>
              </a:rPr>
              <a:t>Even your enemies!</a:t>
            </a:r>
            <a:r>
              <a:rPr lang="en" sz="2300">
                <a:solidFill>
                  <a:srgbClr val="FFFF00"/>
                </a:solidFill>
              </a:rPr>
              <a:t>  </a:t>
            </a:r>
            <a:r>
              <a:rPr lang="en" sz="2300" u="sng">
                <a:solidFill>
                  <a:srgbClr val="FFFF00"/>
                </a:solidFill>
              </a:rPr>
              <a:t>Matt.5:44</a:t>
            </a:r>
            <a:r>
              <a:rPr lang="en" sz="2300">
                <a:solidFill>
                  <a:srgbClr val="FFFF00"/>
                </a:solidFill>
              </a:rPr>
              <a:t>, </a:t>
            </a:r>
            <a:r>
              <a:rPr lang="en" sz="2300" u="sng">
                <a:solidFill>
                  <a:srgbClr val="FFFF00"/>
                </a:solidFill>
              </a:rPr>
              <a:t>Rom.12:14</a:t>
            </a:r>
            <a:endParaRPr sz="2300" u="sng">
              <a:solidFill>
                <a:srgbClr val="FFFF00"/>
              </a:solidFill>
            </a:endParaRPr>
          </a:p>
          <a:p>
            <a:pPr marL="457200" lvl="0" indent="-374650" algn="l" rtl="0">
              <a:lnSpc>
                <a:spcPct val="80000"/>
              </a:lnSpc>
              <a:spcBef>
                <a:spcPts val="0"/>
              </a:spcBef>
              <a:spcAft>
                <a:spcPts val="0"/>
              </a:spcAft>
              <a:buClr>
                <a:srgbClr val="FFFF00"/>
              </a:buClr>
              <a:buSzPts val="2300"/>
              <a:buChar char="●"/>
            </a:pPr>
            <a:r>
              <a:rPr lang="en" sz="2300">
                <a:solidFill>
                  <a:srgbClr val="00FFFF"/>
                </a:solidFill>
              </a:rPr>
              <a:t>Civil government.</a:t>
            </a:r>
            <a:r>
              <a:rPr lang="en" sz="2300">
                <a:solidFill>
                  <a:srgbClr val="FFFF00"/>
                </a:solidFill>
              </a:rPr>
              <a:t>  </a:t>
            </a:r>
            <a:r>
              <a:rPr lang="en" sz="2300" u="sng">
                <a:solidFill>
                  <a:srgbClr val="FFFF00"/>
                </a:solidFill>
              </a:rPr>
              <a:t>Rom.13:1</a:t>
            </a:r>
            <a:r>
              <a:rPr lang="en" sz="2300">
                <a:solidFill>
                  <a:srgbClr val="FFFF00"/>
                </a:solidFill>
              </a:rPr>
              <a:t>, </a:t>
            </a:r>
            <a:r>
              <a:rPr lang="en" sz="2300" u="sng">
                <a:solidFill>
                  <a:srgbClr val="FFFF00"/>
                </a:solidFill>
              </a:rPr>
              <a:t>1 Tim.2:1-2</a:t>
            </a:r>
            <a:r>
              <a:rPr lang="en" sz="2300">
                <a:solidFill>
                  <a:srgbClr val="FFFF00"/>
                </a:solidFill>
              </a:rPr>
              <a:t>, </a:t>
            </a:r>
            <a:r>
              <a:rPr lang="en" sz="2300" u="sng">
                <a:solidFill>
                  <a:srgbClr val="FFFF00"/>
                </a:solidFill>
              </a:rPr>
              <a:t>Titus 3:1</a:t>
            </a:r>
            <a:r>
              <a:rPr lang="en" sz="2300">
                <a:solidFill>
                  <a:srgbClr val="FFFF00"/>
                </a:solidFill>
              </a:rPr>
              <a:t>, </a:t>
            </a:r>
            <a:r>
              <a:rPr lang="en" sz="2300" u="sng">
                <a:solidFill>
                  <a:srgbClr val="FFFF00"/>
                </a:solidFill>
              </a:rPr>
              <a:t>1 Pet.2:13-16</a:t>
            </a:r>
            <a:endParaRPr sz="2300" u="sng">
              <a:solidFill>
                <a:srgbClr val="FFFF00"/>
              </a:solidFill>
            </a:endParaRPr>
          </a:p>
          <a:p>
            <a:pPr marL="457200" lvl="0" indent="-374650" algn="l" rtl="0">
              <a:lnSpc>
                <a:spcPct val="80000"/>
              </a:lnSpc>
              <a:spcBef>
                <a:spcPts val="0"/>
              </a:spcBef>
              <a:spcAft>
                <a:spcPts val="0"/>
              </a:spcAft>
              <a:buClr>
                <a:srgbClr val="FFFF00"/>
              </a:buClr>
              <a:buSzPts val="2300"/>
              <a:buChar char="●"/>
            </a:pPr>
            <a:r>
              <a:rPr lang="en" sz="2300">
                <a:solidFill>
                  <a:srgbClr val="FFFF00"/>
                </a:solidFill>
              </a:rPr>
              <a:t>We have a wonderful opportunity for good in all these relationships.  Don’t blow it!  If we’re not careful we can actually cause harm.</a:t>
            </a:r>
            <a:endParaRPr sz="2300">
              <a:solidFill>
                <a:srgbClr val="FFFF00"/>
              </a:solidFill>
            </a:endParaRPr>
          </a:p>
          <a:p>
            <a:pPr marL="457200" lvl="0" indent="-374650" algn="l" rtl="0">
              <a:lnSpc>
                <a:spcPct val="80000"/>
              </a:lnSpc>
              <a:spcBef>
                <a:spcPts val="0"/>
              </a:spcBef>
              <a:spcAft>
                <a:spcPts val="0"/>
              </a:spcAft>
              <a:buClr>
                <a:srgbClr val="FFFF00"/>
              </a:buClr>
              <a:buSzPts val="2300"/>
              <a:buChar char="●"/>
            </a:pPr>
            <a:r>
              <a:rPr lang="en" sz="2300" u="sng">
                <a:solidFill>
                  <a:srgbClr val="FFFF00"/>
                </a:solidFill>
              </a:rPr>
              <a:t>Phil.2:15</a:t>
            </a:r>
            <a:r>
              <a:rPr lang="en" sz="2300">
                <a:solidFill>
                  <a:srgbClr val="FFFF00"/>
                </a:solidFill>
              </a:rPr>
              <a:t> </a:t>
            </a:r>
            <a:r>
              <a:rPr lang="en" sz="2300" i="1">
                <a:solidFill>
                  <a:schemeClr val="dk1"/>
                </a:solidFill>
              </a:rPr>
              <a:t>“that you may </a:t>
            </a:r>
            <a:r>
              <a:rPr lang="en" sz="2300" i="1" u="sng">
                <a:solidFill>
                  <a:schemeClr val="dk1"/>
                </a:solidFill>
              </a:rPr>
              <a:t>become blameless and harmless</a:t>
            </a:r>
            <a:r>
              <a:rPr lang="en" sz="2300" i="1">
                <a:solidFill>
                  <a:schemeClr val="dk1"/>
                </a:solidFill>
              </a:rPr>
              <a:t>, children of God without fault in the midst of a crooked and perverse generation, </a:t>
            </a:r>
            <a:r>
              <a:rPr lang="en" sz="2300" i="1" u="sng">
                <a:solidFill>
                  <a:schemeClr val="dk1"/>
                </a:solidFill>
              </a:rPr>
              <a:t>among whom you shine as lights in the world</a:t>
            </a:r>
            <a:r>
              <a:rPr lang="en" sz="2300" i="1">
                <a:solidFill>
                  <a:schemeClr val="dk1"/>
                </a:solidFill>
              </a:rPr>
              <a:t>,”</a:t>
            </a:r>
            <a:endParaRPr sz="2300" i="1">
              <a:solidFill>
                <a:schemeClr val="dk1"/>
              </a:solidFill>
            </a:endParaRPr>
          </a:p>
          <a:p>
            <a:pPr marL="457200" lvl="0" indent="0" algn="l" rtl="0">
              <a:lnSpc>
                <a:spcPct val="80000"/>
              </a:lnSpc>
              <a:spcBef>
                <a:spcPts val="0"/>
              </a:spcBef>
              <a:spcAft>
                <a:spcPts val="0"/>
              </a:spcAft>
              <a:buNone/>
            </a:pPr>
            <a:endParaRPr sz="23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0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0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2924</Words>
  <Application>Microsoft Office PowerPoint</Application>
  <PresentationFormat>On-screen Show (16:9)</PresentationFormat>
  <Paragraphs>111</Paragraphs>
  <Slides>15</Slides>
  <Notes>15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Arial</vt:lpstr>
      <vt:lpstr>Simple Dark</vt:lpstr>
      <vt:lpstr>WHAT NOW?</vt:lpstr>
      <vt:lpstr>NOW THAT I’M A CHRISTIAN…</vt:lpstr>
      <vt:lpstr>ABSORB THE WORD OF GOD!</vt:lpstr>
      <vt:lpstr>NEVER STOP PRAYING!</vt:lpstr>
      <vt:lpstr>RESIST TEMPTATION!</vt:lpstr>
      <vt:lpstr>REPENT AND SEEK FORGIVENESS!</vt:lpstr>
      <vt:lpstr>DEVELOP THE MIND OF CHRIST!</vt:lpstr>
      <vt:lpstr>GROW YOUR NEW RELATIONSHIPS!</vt:lpstr>
      <vt:lpstr>MEND EXISTING RELATIONSHIPS!</vt:lpstr>
      <vt:lpstr>ENDURE HARDSHIP!</vt:lpstr>
      <vt:lpstr>PURIFY YOUR SPEECH!</vt:lpstr>
      <vt:lpstr>EVALUATE YOUR LEISURE!</vt:lpstr>
      <vt:lpstr>CHARITY AND GOOD WORKS!</vt:lpstr>
      <vt:lpstr>SHARE THE GOSPEL!</vt:lpstr>
      <vt:lpstr>PUTTING IT ALL TOGETHER: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NOW?</dc:title>
  <dc:creator>Eric Bridge</dc:creator>
  <cp:lastModifiedBy>Eric Bridge</cp:lastModifiedBy>
  <cp:revision>1</cp:revision>
  <cp:lastPrinted>2023-11-12T06:33:39Z</cp:lastPrinted>
  <dcterms:modified xsi:type="dcterms:W3CDTF">2023-11-12T06:37:17Z</dcterms:modified>
</cp:coreProperties>
</file>