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5143500" type="screen16x9"/>
  <p:notesSz cx="7099300" cy="93853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99" d="100"/>
          <a:sy n="199" d="100"/>
        </p:scale>
        <p:origin x="3222" y="15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9930" y="4458018"/>
            <a:ext cx="5679440" cy="4223385"/>
          </a:xfrm>
          <a:prstGeom prst="rect">
            <a:avLst/>
          </a:prstGeom>
          <a:noFill/>
          <a:ln>
            <a:noFill/>
          </a:ln>
        </p:spPr>
        <p:txBody>
          <a:bodyPr spcFirstLastPara="1" wrap="square" lIns="94177" tIns="94177" rIns="94177" bIns="94177"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9688bc1f98_0_90: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9688bc1f98_0_90: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96f327faae_0_0: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296f327faae_0_0: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296f327faae_0_5: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296f327faae_0_5: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296f327faae_0_10: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296f327faae_0_10: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296f327faae_0_15: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296f327faae_0_15: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2972309cf67_0_0: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2972309cf67_0_0: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296f327faae_0_20: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296f327faae_0_20: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9688bc1f98_0_50: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9688bc1f98_0_50: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9688bc1f98_0_55: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9688bc1f98_0_55: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9688bc1f98_0_60: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9688bc1f98_0_60: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9688bc1f98_0_65: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9688bc1f98_0_65: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9688bc1f98_0_70: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9688bc1f98_0_70: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9688bc1f98_0_75: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9688bc1f98_0_75: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9688bc1f98_0_80: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9688bc1f98_0_80: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9688bc1f98_0_85: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9688bc1f98_0_85: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112375" y="0"/>
            <a:ext cx="9404100" cy="517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600" b="1">
                <a:solidFill>
                  <a:srgbClr val="00FFFF"/>
                </a:solidFill>
              </a:rPr>
              <a:t>WHAT IS THE LORD’S SUPPER?</a:t>
            </a:r>
            <a:endParaRPr sz="4600" b="1">
              <a:solidFill>
                <a:srgbClr val="00FFFF"/>
              </a:solidFill>
            </a:endParaRPr>
          </a:p>
        </p:txBody>
      </p:sp>
      <p:sp>
        <p:nvSpPr>
          <p:cNvPr id="55" name="Google Shape;55;p13"/>
          <p:cNvSpPr txBox="1">
            <a:spLocks noGrp="1"/>
          </p:cNvSpPr>
          <p:nvPr>
            <p:ph type="subTitle" idx="1"/>
          </p:nvPr>
        </p:nvSpPr>
        <p:spPr>
          <a:xfrm>
            <a:off x="-45475" y="416025"/>
            <a:ext cx="9223500" cy="4727400"/>
          </a:xfrm>
          <a:prstGeom prst="rect">
            <a:avLst/>
          </a:prstGeom>
        </p:spPr>
        <p:txBody>
          <a:bodyPr spcFirstLastPara="1" wrap="square" lIns="91425" tIns="91425" rIns="91425" bIns="91425" anchor="ctr" anchorCtr="0">
            <a:noAutofit/>
          </a:bodyPr>
          <a:lstStyle/>
          <a:p>
            <a:pPr marL="0" lvl="0" indent="0" algn="l" rtl="0">
              <a:lnSpc>
                <a:spcPct val="90000"/>
              </a:lnSpc>
              <a:spcBef>
                <a:spcPts val="0"/>
              </a:spcBef>
              <a:spcAft>
                <a:spcPts val="0"/>
              </a:spcAft>
              <a:buNone/>
            </a:pPr>
            <a:r>
              <a:rPr lang="en" sz="3500" u="sng">
                <a:solidFill>
                  <a:srgbClr val="FFFF00"/>
                </a:solidFill>
              </a:rPr>
              <a:t>1 Cor.10:16-17</a:t>
            </a:r>
            <a:r>
              <a:rPr lang="en" sz="3500">
                <a:solidFill>
                  <a:schemeClr val="dk1"/>
                </a:solidFill>
              </a:rPr>
              <a:t> </a:t>
            </a:r>
            <a:r>
              <a:rPr lang="en" sz="3500">
                <a:solidFill>
                  <a:srgbClr val="00FFFF"/>
                </a:solidFill>
              </a:rPr>
              <a:t>(NKJV)</a:t>
            </a:r>
            <a:r>
              <a:rPr lang="en" sz="3500">
                <a:solidFill>
                  <a:schemeClr val="dk1"/>
                </a:solidFill>
              </a:rPr>
              <a:t> </a:t>
            </a:r>
            <a:r>
              <a:rPr lang="en" sz="3500" i="1">
                <a:solidFill>
                  <a:schemeClr val="dk1"/>
                </a:solidFill>
              </a:rPr>
              <a:t>“The cup of blessing which we bless, </a:t>
            </a:r>
            <a:r>
              <a:rPr lang="en" sz="3500" i="1" u="sng">
                <a:solidFill>
                  <a:schemeClr val="dk1"/>
                </a:solidFill>
              </a:rPr>
              <a:t>is it not the communion of the blood of Christ</a:t>
            </a:r>
            <a:r>
              <a:rPr lang="en" sz="3500" i="1">
                <a:solidFill>
                  <a:schemeClr val="dk1"/>
                </a:solidFill>
              </a:rPr>
              <a:t>? The bread which we break, </a:t>
            </a:r>
            <a:r>
              <a:rPr lang="en" sz="3500" i="1" u="sng">
                <a:solidFill>
                  <a:schemeClr val="dk1"/>
                </a:solidFill>
              </a:rPr>
              <a:t>is it not the communion of the body of Christ</a:t>
            </a:r>
            <a:r>
              <a:rPr lang="en" sz="3500" i="1">
                <a:solidFill>
                  <a:schemeClr val="dk1"/>
                </a:solidFill>
              </a:rPr>
              <a:t>? 17 For we, though many, are one bread and one body; for </a:t>
            </a:r>
            <a:r>
              <a:rPr lang="en" sz="3500" i="1" u="sng">
                <a:solidFill>
                  <a:schemeClr val="dk1"/>
                </a:solidFill>
              </a:rPr>
              <a:t>we all partake of that one bread</a:t>
            </a:r>
            <a:r>
              <a:rPr lang="en" sz="3500" i="1">
                <a:solidFill>
                  <a:schemeClr val="dk1"/>
                </a:solidFill>
              </a:rPr>
              <a:t>.”</a:t>
            </a:r>
            <a:endParaRPr sz="3500" i="1">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112375" y="0"/>
            <a:ext cx="9404100" cy="517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WHAT IS THE PURPOSE?</a:t>
            </a:r>
            <a:endParaRPr sz="5000" b="1">
              <a:solidFill>
                <a:srgbClr val="00FFFF"/>
              </a:solidFill>
            </a:endParaRPr>
          </a:p>
        </p:txBody>
      </p:sp>
      <p:sp>
        <p:nvSpPr>
          <p:cNvPr id="109" name="Google Shape;109;p22"/>
          <p:cNvSpPr txBox="1">
            <a:spLocks noGrp="1"/>
          </p:cNvSpPr>
          <p:nvPr>
            <p:ph type="subTitle" idx="1"/>
          </p:nvPr>
        </p:nvSpPr>
        <p:spPr>
          <a:xfrm>
            <a:off x="-65550" y="369200"/>
            <a:ext cx="9209400" cy="4774200"/>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1 Cor.10:16-17</a:t>
            </a:r>
            <a:r>
              <a:rPr lang="en" sz="2000">
                <a:solidFill>
                  <a:srgbClr val="FFFF00"/>
                </a:solidFill>
              </a:rPr>
              <a:t> </a:t>
            </a:r>
            <a:r>
              <a:rPr lang="en" sz="2000" i="1">
                <a:solidFill>
                  <a:schemeClr val="dk1"/>
                </a:solidFill>
              </a:rPr>
              <a:t>“The cup of blessing which we bless, </a:t>
            </a:r>
            <a:r>
              <a:rPr lang="en" sz="2000" i="1" u="sng">
                <a:solidFill>
                  <a:schemeClr val="dk1"/>
                </a:solidFill>
              </a:rPr>
              <a:t>is it not the communion of the blood of Christ</a:t>
            </a:r>
            <a:r>
              <a:rPr lang="en" sz="2000" i="1">
                <a:solidFill>
                  <a:schemeClr val="dk1"/>
                </a:solidFill>
              </a:rPr>
              <a:t>? The bread which we break, </a:t>
            </a:r>
            <a:r>
              <a:rPr lang="en" sz="2000" i="1" u="sng">
                <a:solidFill>
                  <a:schemeClr val="dk1"/>
                </a:solidFill>
              </a:rPr>
              <a:t>is it not the communion of the body of Christ</a:t>
            </a:r>
            <a:r>
              <a:rPr lang="en" sz="2000" i="1">
                <a:solidFill>
                  <a:schemeClr val="dk1"/>
                </a:solidFill>
              </a:rPr>
              <a:t>? 17 </a:t>
            </a:r>
            <a:r>
              <a:rPr lang="en" sz="2000" i="1" u="sng">
                <a:solidFill>
                  <a:schemeClr val="dk1"/>
                </a:solidFill>
              </a:rPr>
              <a:t>For we, though many, are one bread and one body; for we all partake of that one bread</a:t>
            </a:r>
            <a:r>
              <a:rPr lang="en" sz="2000" i="1">
                <a:solidFill>
                  <a:schemeClr val="dk1"/>
                </a:solidFill>
              </a:rPr>
              <a:t>.”</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1 Cor.11:26</a:t>
            </a:r>
            <a:r>
              <a:rPr lang="en" sz="2000">
                <a:solidFill>
                  <a:srgbClr val="FFFF00"/>
                </a:solidFill>
              </a:rPr>
              <a:t> </a:t>
            </a:r>
            <a:r>
              <a:rPr lang="en" sz="2000" i="1">
                <a:solidFill>
                  <a:schemeClr val="dk1"/>
                </a:solidFill>
              </a:rPr>
              <a:t>“For as often as you eat this bread and drink this cup, </a:t>
            </a:r>
            <a:r>
              <a:rPr lang="en" sz="2000" i="1" u="sng">
                <a:solidFill>
                  <a:schemeClr val="dk1"/>
                </a:solidFill>
              </a:rPr>
              <a:t>you proclaim the Lord’s death till He comes</a:t>
            </a:r>
            <a:r>
              <a:rPr lang="en" sz="2000" i="1">
                <a:solidFill>
                  <a:schemeClr val="dk1"/>
                </a:solidFill>
              </a:rPr>
              <a:t>.”</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Lk.22:19-20</a:t>
            </a:r>
            <a:r>
              <a:rPr lang="en" sz="2000">
                <a:solidFill>
                  <a:srgbClr val="FFFF00"/>
                </a:solidFill>
              </a:rPr>
              <a:t> </a:t>
            </a:r>
            <a:r>
              <a:rPr lang="en" sz="2000" i="1">
                <a:solidFill>
                  <a:schemeClr val="dk1"/>
                </a:solidFill>
              </a:rPr>
              <a:t>“And He took bread, gave thanks and broke it, and gave it to them, saying, “This is My body which is given for you; </a:t>
            </a:r>
            <a:r>
              <a:rPr lang="en" sz="2000" i="1" u="sng">
                <a:solidFill>
                  <a:schemeClr val="dk1"/>
                </a:solidFill>
              </a:rPr>
              <a:t>do this in remembrance of Me</a:t>
            </a:r>
            <a:r>
              <a:rPr lang="en" sz="2000" i="1">
                <a:solidFill>
                  <a:schemeClr val="dk1"/>
                </a:solidFill>
              </a:rPr>
              <a:t>.”20 Likewise He also took the cup after supper, saying, “This cup is the new covenant in My blood, which is shed for you.”</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a:solidFill>
                  <a:srgbClr val="FFFF00"/>
                </a:solidFill>
              </a:rPr>
              <a:t>To share fellowship with our brethren in remembering Christ’s sufferings - specifically His body and His blood shed on the cross for us.</a:t>
            </a:r>
            <a:endParaRPr sz="2000">
              <a:solidFill>
                <a:srgbClr val="FFFF00"/>
              </a:solidFill>
            </a:endParaRPr>
          </a:p>
          <a:p>
            <a:pPr marL="457200" lvl="0" indent="-355600" algn="l" rtl="0">
              <a:lnSpc>
                <a:spcPct val="90000"/>
              </a:lnSpc>
              <a:spcBef>
                <a:spcPts val="0"/>
              </a:spcBef>
              <a:spcAft>
                <a:spcPts val="0"/>
              </a:spcAft>
              <a:buClr>
                <a:srgbClr val="00FFFF"/>
              </a:buClr>
              <a:buSzPts val="2000"/>
              <a:buChar char="●"/>
            </a:pPr>
            <a:r>
              <a:rPr lang="en" sz="2000">
                <a:solidFill>
                  <a:srgbClr val="00FFFF"/>
                </a:solidFill>
              </a:rPr>
              <a:t>To proclaim Jesus’ death for mankind to this world, but also to remember that He is risen, and that He is returning one day.  We won’t do this forever!</a:t>
            </a:r>
            <a:endParaRPr sz="2000">
              <a:solidFill>
                <a:srgbClr val="00FFFF"/>
              </a:solidFill>
            </a:endParaRPr>
          </a:p>
          <a:p>
            <a:pPr marL="457200" lvl="0" indent="-355600" algn="l" rtl="0">
              <a:lnSpc>
                <a:spcPct val="90000"/>
              </a:lnSpc>
              <a:spcBef>
                <a:spcPts val="0"/>
              </a:spcBef>
              <a:spcAft>
                <a:spcPts val="0"/>
              </a:spcAft>
              <a:buClr>
                <a:schemeClr val="dk1"/>
              </a:buClr>
              <a:buSzPts val="2000"/>
              <a:buChar char="●"/>
            </a:pPr>
            <a:r>
              <a:rPr lang="en" sz="2000">
                <a:solidFill>
                  <a:schemeClr val="dk1"/>
                </a:solidFill>
              </a:rPr>
              <a:t>And as a memorial, as a repeated moment of reflection, on our Lord, what He did for us, and what He CONTINUES to do for us.</a:t>
            </a:r>
            <a:endParaRPr sz="20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112375" y="0"/>
            <a:ext cx="9404100" cy="483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900" b="1">
                <a:solidFill>
                  <a:srgbClr val="00FFFF"/>
                </a:solidFill>
              </a:rPr>
              <a:t>WHAT IS </a:t>
            </a:r>
            <a:r>
              <a:rPr lang="en" sz="4900" b="1" u="sng">
                <a:solidFill>
                  <a:srgbClr val="00FFFF"/>
                </a:solidFill>
              </a:rPr>
              <a:t>NOT</a:t>
            </a:r>
            <a:r>
              <a:rPr lang="en" sz="4900" b="1">
                <a:solidFill>
                  <a:srgbClr val="00FFFF"/>
                </a:solidFill>
              </a:rPr>
              <a:t> THE PURPOSE?</a:t>
            </a:r>
            <a:endParaRPr sz="4900" b="1">
              <a:solidFill>
                <a:srgbClr val="00FFFF"/>
              </a:solidFill>
            </a:endParaRPr>
          </a:p>
        </p:txBody>
      </p:sp>
      <p:sp>
        <p:nvSpPr>
          <p:cNvPr id="115" name="Google Shape;115;p23"/>
          <p:cNvSpPr txBox="1">
            <a:spLocks noGrp="1"/>
          </p:cNvSpPr>
          <p:nvPr>
            <p:ph type="subTitle" idx="1"/>
          </p:nvPr>
        </p:nvSpPr>
        <p:spPr>
          <a:xfrm>
            <a:off x="-172575" y="483000"/>
            <a:ext cx="9316500" cy="4660200"/>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FFFF00"/>
              </a:buClr>
              <a:buSzPts val="2000"/>
              <a:buChar char="●"/>
            </a:pPr>
            <a:r>
              <a:rPr lang="en" sz="2000">
                <a:solidFill>
                  <a:srgbClr val="FFFF00"/>
                </a:solidFill>
              </a:rPr>
              <a:t>NOT a common meal with our brethren!  This is where the Corinthians messed it up. They saw it as an occasion to bring whatever they’d like, AND not share it with anyone else, to show off how rich some of them were. So some of their members were getting drunk on the wine, and other members’ needs were not being met at all.  They should have been coming there to partake of the Lord’s Supper, but they were coming for other reasons. </a:t>
            </a:r>
            <a:r>
              <a:rPr lang="en" sz="2000" i="1">
                <a:solidFill>
                  <a:schemeClr val="dk1"/>
                </a:solidFill>
              </a:rPr>
              <a:t>“Do you not have houses to eat and drink in?..But if anyone is hungry, let him eat at home, lest you come together for judgment.”</a:t>
            </a:r>
            <a:r>
              <a:rPr lang="en" sz="2000">
                <a:solidFill>
                  <a:srgbClr val="FFFF00"/>
                </a:solidFill>
              </a:rPr>
              <a:t>  We feed our souls with this memorial, NOT our stomachs.</a:t>
            </a:r>
            <a:endParaRPr sz="2000">
              <a:solidFill>
                <a:srgbClr val="FFFF00"/>
              </a:solidFill>
            </a:endParaRPr>
          </a:p>
          <a:p>
            <a:pPr marL="457200" lvl="0" indent="-355600" algn="l" rtl="0">
              <a:lnSpc>
                <a:spcPct val="90000"/>
              </a:lnSpc>
              <a:spcBef>
                <a:spcPts val="0"/>
              </a:spcBef>
              <a:spcAft>
                <a:spcPts val="0"/>
              </a:spcAft>
              <a:buClr>
                <a:srgbClr val="00FFFF"/>
              </a:buClr>
              <a:buSzPts val="2000"/>
              <a:buChar char="●"/>
            </a:pPr>
            <a:r>
              <a:rPr lang="en" sz="2000">
                <a:solidFill>
                  <a:srgbClr val="00FFFF"/>
                </a:solidFill>
              </a:rPr>
              <a:t>NOT a time to decide if we are worthy of Christ’s sacrifice or not!  We will NEVER be worthy of His gift, which is entirely the point! </a:t>
            </a:r>
            <a:r>
              <a:rPr lang="en" sz="2000">
                <a:solidFill>
                  <a:srgbClr val="FFFF00"/>
                </a:solidFill>
              </a:rPr>
              <a:t> </a:t>
            </a:r>
            <a:r>
              <a:rPr lang="en" sz="2000" i="1">
                <a:solidFill>
                  <a:schemeClr val="dk1"/>
                </a:solidFill>
              </a:rPr>
              <a:t>“Therefore whoever eats this bread or drinks this cup of the Lord in an unworthy manner </a:t>
            </a:r>
            <a:r>
              <a:rPr lang="en" sz="2000" i="1" u="sng">
                <a:solidFill>
                  <a:schemeClr val="dk1"/>
                </a:solidFill>
              </a:rPr>
              <a:t>will be guilty of the body and blood of the Lord</a:t>
            </a:r>
            <a:r>
              <a:rPr lang="en" sz="2000" i="1">
                <a:solidFill>
                  <a:schemeClr val="dk1"/>
                </a:solidFill>
              </a:rPr>
              <a:t>. 28 But </a:t>
            </a:r>
            <a:r>
              <a:rPr lang="en" sz="2000" i="1" u="sng">
                <a:solidFill>
                  <a:schemeClr val="dk1"/>
                </a:solidFill>
              </a:rPr>
              <a:t>let a man examine himself</a:t>
            </a:r>
            <a:r>
              <a:rPr lang="en" sz="2000" i="1">
                <a:solidFill>
                  <a:schemeClr val="dk1"/>
                </a:solidFill>
              </a:rPr>
              <a:t>, and so let him eat of the bread and drink of the cup. 29 For he who eats and drinks in an unworthy manner </a:t>
            </a:r>
            <a:r>
              <a:rPr lang="en" sz="2000" i="1" u="sng">
                <a:solidFill>
                  <a:schemeClr val="dk1"/>
                </a:solidFill>
              </a:rPr>
              <a:t>eats and drinks judgment to himself</a:t>
            </a:r>
            <a:r>
              <a:rPr lang="en" sz="2000" i="1">
                <a:solidFill>
                  <a:schemeClr val="dk1"/>
                </a:solidFill>
              </a:rPr>
              <a:t>, </a:t>
            </a:r>
            <a:r>
              <a:rPr lang="en" sz="2000" i="1" u="sng">
                <a:solidFill>
                  <a:schemeClr val="dk1"/>
                </a:solidFill>
              </a:rPr>
              <a:t>not discerning the Lord’s body</a:t>
            </a:r>
            <a:r>
              <a:rPr lang="en" sz="2000" i="1">
                <a:solidFill>
                  <a:schemeClr val="dk1"/>
                </a:solidFill>
              </a:rPr>
              <a:t>.”</a:t>
            </a:r>
            <a:r>
              <a:rPr lang="en" sz="2000">
                <a:solidFill>
                  <a:srgbClr val="FFFF00"/>
                </a:solidFill>
              </a:rPr>
              <a:t>  </a:t>
            </a:r>
            <a:r>
              <a:rPr lang="en" sz="2000">
                <a:solidFill>
                  <a:srgbClr val="00FFFF"/>
                </a:solidFill>
              </a:rPr>
              <a:t>We must focus on Jesus’ body and His blood.</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ctrTitle"/>
          </p:nvPr>
        </p:nvSpPr>
        <p:spPr>
          <a:xfrm>
            <a:off x="-112375" y="0"/>
            <a:ext cx="9404100" cy="483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HIS BODY AND HIS BLOOD</a:t>
            </a:r>
            <a:endParaRPr sz="5000" b="1">
              <a:solidFill>
                <a:srgbClr val="00FFFF"/>
              </a:solidFill>
            </a:endParaRPr>
          </a:p>
        </p:txBody>
      </p:sp>
      <p:sp>
        <p:nvSpPr>
          <p:cNvPr id="121" name="Google Shape;121;p24"/>
          <p:cNvSpPr txBox="1">
            <a:spLocks noGrp="1"/>
          </p:cNvSpPr>
          <p:nvPr>
            <p:ph type="subTitle" idx="1"/>
          </p:nvPr>
        </p:nvSpPr>
        <p:spPr>
          <a:xfrm>
            <a:off x="-159275" y="483000"/>
            <a:ext cx="9364200" cy="4660200"/>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FFFF00"/>
              </a:buClr>
              <a:buSzPts val="2000"/>
              <a:buChar char="●"/>
            </a:pPr>
            <a:r>
              <a:rPr lang="en" sz="2000">
                <a:solidFill>
                  <a:srgbClr val="FFFF00"/>
                </a:solidFill>
              </a:rPr>
              <a:t>It is true that we only read of the Lord’s supper in the books of Acts and 1 Corinthians, but we have MANY statements made in scripture about Jesus’ body and blood!  The very gospel of Christ is that God took on human form, to be frail and vulnerable, so He could be our sinless sacrifice.  Passages about the body and blood of Jesus help us to focus our minds as we partake.</a:t>
            </a:r>
            <a:endParaRPr sz="2000">
              <a:solidFill>
                <a:srgbClr val="FFFF00"/>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Heb.2:14</a:t>
            </a:r>
            <a:r>
              <a:rPr lang="en" sz="2000">
                <a:solidFill>
                  <a:srgbClr val="FFFF00"/>
                </a:solidFill>
              </a:rPr>
              <a:t> </a:t>
            </a:r>
            <a:r>
              <a:rPr lang="en" sz="2000" i="1">
                <a:solidFill>
                  <a:schemeClr val="dk1"/>
                </a:solidFill>
              </a:rPr>
              <a:t>“Inasmuch </a:t>
            </a:r>
            <a:r>
              <a:rPr lang="en" sz="2000" i="1" u="sng">
                <a:solidFill>
                  <a:schemeClr val="dk1"/>
                </a:solidFill>
              </a:rPr>
              <a:t>then as the children have partaken of flesh and blood, He Himself likewise shared in the same</a:t>
            </a:r>
            <a:r>
              <a:rPr lang="en" sz="2000" i="1">
                <a:solidFill>
                  <a:schemeClr val="dk1"/>
                </a:solidFill>
              </a:rPr>
              <a:t>, that through death He might destroy him who had the power of death, that is, the devil,”</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Heb.10:19-20</a:t>
            </a:r>
            <a:r>
              <a:rPr lang="en" sz="2000">
                <a:solidFill>
                  <a:srgbClr val="FFFF00"/>
                </a:solidFill>
              </a:rPr>
              <a:t> </a:t>
            </a:r>
            <a:r>
              <a:rPr lang="en" sz="2000" i="1">
                <a:solidFill>
                  <a:schemeClr val="dk1"/>
                </a:solidFill>
              </a:rPr>
              <a:t>“Therefore, brethren, having boldness to enter the Holiest </a:t>
            </a:r>
            <a:r>
              <a:rPr lang="en" sz="2000" i="1" u="sng">
                <a:solidFill>
                  <a:schemeClr val="dk1"/>
                </a:solidFill>
              </a:rPr>
              <a:t>by the blood of Jesus</a:t>
            </a:r>
            <a:r>
              <a:rPr lang="en" sz="2000" i="1">
                <a:solidFill>
                  <a:schemeClr val="dk1"/>
                </a:solidFill>
              </a:rPr>
              <a:t>, 20 by a new and living way which He consecrated for us, </a:t>
            </a:r>
            <a:r>
              <a:rPr lang="en" sz="2000" i="1" u="sng">
                <a:solidFill>
                  <a:schemeClr val="dk1"/>
                </a:solidFill>
              </a:rPr>
              <a:t>through the veil, that is, His flesh</a:t>
            </a:r>
            <a:r>
              <a:rPr lang="en" sz="2000" i="1">
                <a:solidFill>
                  <a:schemeClr val="dk1"/>
                </a:solidFill>
              </a:rPr>
              <a:t>,”</a:t>
            </a:r>
            <a:endParaRPr sz="2000" i="1">
              <a:solidFill>
                <a:schemeClr val="dk1"/>
              </a:solidFill>
            </a:endParaRPr>
          </a:p>
          <a:p>
            <a:pPr marL="457200" lvl="0" indent="-355600" algn="l" rtl="0">
              <a:lnSpc>
                <a:spcPct val="90000"/>
              </a:lnSpc>
              <a:spcBef>
                <a:spcPts val="0"/>
              </a:spcBef>
              <a:spcAft>
                <a:spcPts val="0"/>
              </a:spcAft>
              <a:buClr>
                <a:srgbClr val="00FFFF"/>
              </a:buClr>
              <a:buSzPts val="2000"/>
              <a:buChar char="●"/>
            </a:pPr>
            <a:r>
              <a:rPr lang="en" sz="2000">
                <a:solidFill>
                  <a:srgbClr val="00FFFF"/>
                </a:solidFill>
              </a:rPr>
              <a:t>Time does not permit us to read all these passages, but please also see:</a:t>
            </a:r>
            <a:r>
              <a:rPr lang="en" sz="2000">
                <a:solidFill>
                  <a:srgbClr val="FFFF00"/>
                </a:solidFill>
              </a:rPr>
              <a:t>  </a:t>
            </a:r>
            <a:r>
              <a:rPr lang="en" sz="2000" u="sng">
                <a:solidFill>
                  <a:srgbClr val="FFFF00"/>
                </a:solidFill>
              </a:rPr>
              <a:t>Jn.6:51-58</a:t>
            </a:r>
            <a:r>
              <a:rPr lang="en" sz="2000">
                <a:solidFill>
                  <a:srgbClr val="FFFF00"/>
                </a:solidFill>
              </a:rPr>
              <a:t>, </a:t>
            </a:r>
            <a:r>
              <a:rPr lang="en" sz="2000" u="sng">
                <a:solidFill>
                  <a:srgbClr val="FFFF00"/>
                </a:solidFill>
              </a:rPr>
              <a:t>Eph.2:15</a:t>
            </a:r>
            <a:r>
              <a:rPr lang="en" sz="2000">
                <a:solidFill>
                  <a:srgbClr val="FFFF00"/>
                </a:solidFill>
              </a:rPr>
              <a:t>, </a:t>
            </a:r>
            <a:r>
              <a:rPr lang="en" sz="2000" u="sng">
                <a:solidFill>
                  <a:srgbClr val="FFFF00"/>
                </a:solidFill>
              </a:rPr>
              <a:t>Eph.5:30</a:t>
            </a:r>
            <a:r>
              <a:rPr lang="en" sz="2000">
                <a:solidFill>
                  <a:srgbClr val="FFFF00"/>
                </a:solidFill>
              </a:rPr>
              <a:t>, </a:t>
            </a:r>
            <a:r>
              <a:rPr lang="en" sz="2000" u="sng">
                <a:solidFill>
                  <a:srgbClr val="FFFF00"/>
                </a:solidFill>
              </a:rPr>
              <a:t>Col.1:21-22</a:t>
            </a:r>
            <a:r>
              <a:rPr lang="en" sz="2000">
                <a:solidFill>
                  <a:srgbClr val="FFFF00"/>
                </a:solidFill>
              </a:rPr>
              <a:t>, </a:t>
            </a:r>
            <a:r>
              <a:rPr lang="en" sz="2000" u="sng">
                <a:solidFill>
                  <a:srgbClr val="FFFF00"/>
                </a:solidFill>
              </a:rPr>
              <a:t>1 Tim.3:16</a:t>
            </a:r>
            <a:r>
              <a:rPr lang="en" sz="2000">
                <a:solidFill>
                  <a:srgbClr val="FFFF00"/>
                </a:solidFill>
              </a:rPr>
              <a:t>, </a:t>
            </a:r>
            <a:r>
              <a:rPr lang="en" sz="2000" u="sng">
                <a:solidFill>
                  <a:srgbClr val="FFFF00"/>
                </a:solidFill>
              </a:rPr>
              <a:t>1 Pet.4:1</a:t>
            </a:r>
            <a:r>
              <a:rPr lang="en" sz="2000">
                <a:solidFill>
                  <a:srgbClr val="FFFF00"/>
                </a:solidFill>
              </a:rPr>
              <a:t>, </a:t>
            </a:r>
            <a:r>
              <a:rPr lang="en" sz="2000" u="sng">
                <a:solidFill>
                  <a:srgbClr val="FFFF00"/>
                </a:solidFill>
              </a:rPr>
              <a:t>1 Jn.4:2</a:t>
            </a:r>
            <a:r>
              <a:rPr lang="en" sz="2000">
                <a:solidFill>
                  <a:srgbClr val="FFFF00"/>
                </a:solidFill>
              </a:rPr>
              <a:t>, </a:t>
            </a:r>
            <a:r>
              <a:rPr lang="en" sz="2000" u="sng">
                <a:solidFill>
                  <a:srgbClr val="FFFF00"/>
                </a:solidFill>
              </a:rPr>
              <a:t>Heb.10:5</a:t>
            </a:r>
            <a:r>
              <a:rPr lang="en" sz="2000">
                <a:solidFill>
                  <a:srgbClr val="FFFF00"/>
                </a:solidFill>
              </a:rPr>
              <a:t>, </a:t>
            </a:r>
            <a:r>
              <a:rPr lang="en" sz="2000" u="sng">
                <a:solidFill>
                  <a:srgbClr val="FFFF00"/>
                </a:solidFill>
              </a:rPr>
              <a:t>Heb.10:10</a:t>
            </a:r>
            <a:r>
              <a:rPr lang="en" sz="2000">
                <a:solidFill>
                  <a:srgbClr val="FFFF00"/>
                </a:solidFill>
              </a:rPr>
              <a:t>, </a:t>
            </a:r>
            <a:r>
              <a:rPr lang="en" sz="2000" u="sng">
                <a:solidFill>
                  <a:srgbClr val="FFFF00"/>
                </a:solidFill>
              </a:rPr>
              <a:t>1 Pet.2:24</a:t>
            </a:r>
            <a:r>
              <a:rPr lang="en" sz="2000">
                <a:solidFill>
                  <a:srgbClr val="FFFF00"/>
                </a:solidFill>
              </a:rPr>
              <a:t>, </a:t>
            </a:r>
            <a:r>
              <a:rPr lang="en" sz="2000" u="sng">
                <a:solidFill>
                  <a:srgbClr val="FFFF00"/>
                </a:solidFill>
              </a:rPr>
              <a:t>Acts 20:28</a:t>
            </a:r>
            <a:r>
              <a:rPr lang="en" sz="2000">
                <a:solidFill>
                  <a:srgbClr val="FFFF00"/>
                </a:solidFill>
              </a:rPr>
              <a:t>, </a:t>
            </a:r>
            <a:r>
              <a:rPr lang="en" sz="2000" u="sng">
                <a:solidFill>
                  <a:srgbClr val="FFFF00"/>
                </a:solidFill>
              </a:rPr>
              <a:t>Rom.3:24-25</a:t>
            </a:r>
            <a:r>
              <a:rPr lang="en" sz="2000">
                <a:solidFill>
                  <a:srgbClr val="FFFF00"/>
                </a:solidFill>
              </a:rPr>
              <a:t>, </a:t>
            </a:r>
            <a:r>
              <a:rPr lang="en" sz="2000" u="sng">
                <a:solidFill>
                  <a:srgbClr val="FFFF00"/>
                </a:solidFill>
              </a:rPr>
              <a:t>Rom.5:9</a:t>
            </a:r>
            <a:r>
              <a:rPr lang="en" sz="2000">
                <a:solidFill>
                  <a:srgbClr val="FFFF00"/>
                </a:solidFill>
              </a:rPr>
              <a:t>, </a:t>
            </a:r>
            <a:r>
              <a:rPr lang="en" sz="2000" u="sng">
                <a:solidFill>
                  <a:srgbClr val="FFFF00"/>
                </a:solidFill>
              </a:rPr>
              <a:t>Eph.1:7</a:t>
            </a:r>
            <a:r>
              <a:rPr lang="en" sz="2000">
                <a:solidFill>
                  <a:srgbClr val="FFFF00"/>
                </a:solidFill>
              </a:rPr>
              <a:t>, </a:t>
            </a:r>
            <a:r>
              <a:rPr lang="en" sz="2000" u="sng">
                <a:solidFill>
                  <a:srgbClr val="FFFF00"/>
                </a:solidFill>
              </a:rPr>
              <a:t>Eph.2:13</a:t>
            </a:r>
            <a:r>
              <a:rPr lang="en" sz="2000">
                <a:solidFill>
                  <a:srgbClr val="FFFF00"/>
                </a:solidFill>
              </a:rPr>
              <a:t>, </a:t>
            </a:r>
            <a:r>
              <a:rPr lang="en" sz="2000" u="sng">
                <a:solidFill>
                  <a:srgbClr val="FFFF00"/>
                </a:solidFill>
              </a:rPr>
              <a:t>Col.1:19-20</a:t>
            </a:r>
            <a:r>
              <a:rPr lang="en" sz="2000">
                <a:solidFill>
                  <a:srgbClr val="FFFF00"/>
                </a:solidFill>
              </a:rPr>
              <a:t>, </a:t>
            </a:r>
            <a:r>
              <a:rPr lang="en" sz="2000" u="sng">
                <a:solidFill>
                  <a:srgbClr val="FFFF00"/>
                </a:solidFill>
              </a:rPr>
              <a:t>Heb.9:12</a:t>
            </a:r>
            <a:r>
              <a:rPr lang="en" sz="2000">
                <a:solidFill>
                  <a:srgbClr val="FFFF00"/>
                </a:solidFill>
              </a:rPr>
              <a:t>, </a:t>
            </a:r>
            <a:r>
              <a:rPr lang="en" sz="2000" u="sng">
                <a:solidFill>
                  <a:srgbClr val="FFFF00"/>
                </a:solidFill>
              </a:rPr>
              <a:t>Heb.10:24</a:t>
            </a:r>
            <a:r>
              <a:rPr lang="en" sz="2000">
                <a:solidFill>
                  <a:srgbClr val="FFFF00"/>
                </a:solidFill>
              </a:rPr>
              <a:t>, </a:t>
            </a:r>
            <a:r>
              <a:rPr lang="en" sz="2000" u="sng">
                <a:solidFill>
                  <a:srgbClr val="FFFF00"/>
                </a:solidFill>
              </a:rPr>
              <a:t>Heb.13:12</a:t>
            </a:r>
            <a:r>
              <a:rPr lang="en" sz="2000">
                <a:solidFill>
                  <a:srgbClr val="FFFF00"/>
                </a:solidFill>
              </a:rPr>
              <a:t>, </a:t>
            </a:r>
            <a:r>
              <a:rPr lang="en" sz="2000" u="sng">
                <a:solidFill>
                  <a:srgbClr val="FFFF00"/>
                </a:solidFill>
              </a:rPr>
              <a:t>Heb.13:20-21</a:t>
            </a:r>
            <a:r>
              <a:rPr lang="en" sz="2000">
                <a:solidFill>
                  <a:srgbClr val="FFFF00"/>
                </a:solidFill>
              </a:rPr>
              <a:t>, </a:t>
            </a:r>
            <a:r>
              <a:rPr lang="en" sz="2000" u="sng">
                <a:solidFill>
                  <a:srgbClr val="FFFF00"/>
                </a:solidFill>
              </a:rPr>
              <a:t>1 Pet.1:18-19</a:t>
            </a:r>
            <a:r>
              <a:rPr lang="en" sz="2000">
                <a:solidFill>
                  <a:srgbClr val="FFFF00"/>
                </a:solidFill>
              </a:rPr>
              <a:t>, </a:t>
            </a:r>
            <a:r>
              <a:rPr lang="en" sz="2000" u="sng">
                <a:solidFill>
                  <a:srgbClr val="FFFF00"/>
                </a:solidFill>
              </a:rPr>
              <a:t>1 Jn.1:7</a:t>
            </a:r>
            <a:r>
              <a:rPr lang="en" sz="2000">
                <a:solidFill>
                  <a:srgbClr val="FFFF00"/>
                </a:solidFill>
              </a:rPr>
              <a:t>, </a:t>
            </a:r>
            <a:r>
              <a:rPr lang="en" sz="2000" u="sng">
                <a:solidFill>
                  <a:srgbClr val="FFFF00"/>
                </a:solidFill>
              </a:rPr>
              <a:t>Rev.1:5</a:t>
            </a:r>
            <a:r>
              <a:rPr lang="en" sz="2000">
                <a:solidFill>
                  <a:srgbClr val="FFFF00"/>
                </a:solidFill>
              </a:rPr>
              <a:t>, </a:t>
            </a:r>
            <a:r>
              <a:rPr lang="en" sz="2000" u="sng">
                <a:solidFill>
                  <a:srgbClr val="FFFF00"/>
                </a:solidFill>
              </a:rPr>
              <a:t>Rev.5:9</a:t>
            </a:r>
            <a:r>
              <a:rPr lang="en" sz="2000">
                <a:solidFill>
                  <a:srgbClr val="FFFF00"/>
                </a:solidFill>
              </a:rPr>
              <a:t>.</a:t>
            </a:r>
            <a:endParaRPr sz="20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5"/>
          <p:cNvSpPr txBox="1">
            <a:spLocks noGrp="1"/>
          </p:cNvSpPr>
          <p:nvPr>
            <p:ph type="ctrTitle"/>
          </p:nvPr>
        </p:nvSpPr>
        <p:spPr>
          <a:xfrm>
            <a:off x="-112375" y="0"/>
            <a:ext cx="9404100" cy="483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HOW IMPORTANT IS THIS?</a:t>
            </a:r>
            <a:endParaRPr sz="5000" b="1">
              <a:solidFill>
                <a:srgbClr val="00FFFF"/>
              </a:solidFill>
            </a:endParaRPr>
          </a:p>
        </p:txBody>
      </p:sp>
      <p:sp>
        <p:nvSpPr>
          <p:cNvPr id="127" name="Google Shape;127;p25"/>
          <p:cNvSpPr txBox="1">
            <a:spLocks noGrp="1"/>
          </p:cNvSpPr>
          <p:nvPr>
            <p:ph type="subTitle" idx="1"/>
          </p:nvPr>
        </p:nvSpPr>
        <p:spPr>
          <a:xfrm>
            <a:off x="-159275" y="386600"/>
            <a:ext cx="9364200" cy="4756500"/>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1 Cor.11:29-34</a:t>
            </a:r>
            <a:r>
              <a:rPr lang="en" sz="2000">
                <a:solidFill>
                  <a:srgbClr val="FFFF00"/>
                </a:solidFill>
              </a:rPr>
              <a:t> </a:t>
            </a:r>
            <a:r>
              <a:rPr lang="en" sz="2000" i="1">
                <a:solidFill>
                  <a:schemeClr val="dk1"/>
                </a:solidFill>
              </a:rPr>
              <a:t>“For he who eats and drinks in an unworthy manner </a:t>
            </a:r>
            <a:r>
              <a:rPr lang="en" sz="2000" i="1" u="sng">
                <a:solidFill>
                  <a:schemeClr val="dk1"/>
                </a:solidFill>
              </a:rPr>
              <a:t>eats and drinks judgment to himself</a:t>
            </a:r>
            <a:r>
              <a:rPr lang="en" sz="2000" i="1">
                <a:solidFill>
                  <a:schemeClr val="dk1"/>
                </a:solidFill>
              </a:rPr>
              <a:t>, not discerning the Lord’s body. 30 </a:t>
            </a:r>
            <a:r>
              <a:rPr lang="en" sz="2000" i="1" u="sng">
                <a:solidFill>
                  <a:schemeClr val="dk1"/>
                </a:solidFill>
              </a:rPr>
              <a:t>For this reason many are weak and sick among you, and many sleep</a:t>
            </a:r>
            <a:r>
              <a:rPr lang="en" sz="2000" i="1">
                <a:solidFill>
                  <a:schemeClr val="dk1"/>
                </a:solidFill>
              </a:rPr>
              <a:t>. 31 For if we would judge ourselves, we would not be judged. 32 </a:t>
            </a:r>
            <a:r>
              <a:rPr lang="en" sz="2000" i="1" u="sng">
                <a:solidFill>
                  <a:schemeClr val="dk1"/>
                </a:solidFill>
              </a:rPr>
              <a:t>But when we are judged, we are chastened by the Lord, that we may not be condemned with the world</a:t>
            </a:r>
            <a:r>
              <a:rPr lang="en" sz="2000" i="1">
                <a:solidFill>
                  <a:schemeClr val="dk1"/>
                </a:solidFill>
              </a:rPr>
              <a:t>.33 Therefore, my brethren, when you come together to eat, wait for one another. 34 But if anyone is hungry, let him eat at home, </a:t>
            </a:r>
            <a:r>
              <a:rPr lang="en" sz="2000" i="1" u="sng">
                <a:solidFill>
                  <a:schemeClr val="dk1"/>
                </a:solidFill>
              </a:rPr>
              <a:t>lest you come together for judgment</a:t>
            </a:r>
            <a:r>
              <a:rPr lang="en" sz="2000" i="1">
                <a:solidFill>
                  <a:schemeClr val="dk1"/>
                </a:solidFill>
              </a:rPr>
              <a:t>. And the rest I will set in order when I come.”</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a:solidFill>
                  <a:srgbClr val="FFFF00"/>
                </a:solidFill>
              </a:rPr>
              <a:t>What is Paul talking about - many Corinthian Christians were </a:t>
            </a:r>
            <a:r>
              <a:rPr lang="en" sz="2000" i="1">
                <a:solidFill>
                  <a:schemeClr val="dk1"/>
                </a:solidFill>
              </a:rPr>
              <a:t>“weak”</a:t>
            </a:r>
            <a:r>
              <a:rPr lang="en" sz="2000">
                <a:solidFill>
                  <a:srgbClr val="FFFF00"/>
                </a:solidFill>
              </a:rPr>
              <a:t>, </a:t>
            </a:r>
            <a:r>
              <a:rPr lang="en" sz="2000" i="1">
                <a:solidFill>
                  <a:schemeClr val="dk1"/>
                </a:solidFill>
              </a:rPr>
              <a:t>“sick”</a:t>
            </a:r>
            <a:r>
              <a:rPr lang="en" sz="2000">
                <a:solidFill>
                  <a:srgbClr val="FFFF00"/>
                </a:solidFill>
              </a:rPr>
              <a:t>, and others </a:t>
            </a:r>
            <a:r>
              <a:rPr lang="en" sz="2000" i="1">
                <a:solidFill>
                  <a:schemeClr val="dk1"/>
                </a:solidFill>
              </a:rPr>
              <a:t>“sleep”</a:t>
            </a:r>
            <a:r>
              <a:rPr lang="en" sz="2000">
                <a:solidFill>
                  <a:srgbClr val="FFFF00"/>
                </a:solidFill>
              </a:rPr>
              <a:t>?  Many believe he is making a metaphor there for “spiritual laziness - sleepiness”, and “spiritually sleeping” - that they need to “wake up!”  But I’m not convinced that is the only judgment occuring there.  He says if they would just judge themselves then God would not need to judge them, to chasten (punish/correct) them, as He had been doing.</a:t>
            </a:r>
            <a:endParaRPr sz="2000">
              <a:solidFill>
                <a:srgbClr val="FFFF00"/>
              </a:solidFill>
            </a:endParaRPr>
          </a:p>
          <a:p>
            <a:pPr marL="457200" lvl="0" indent="-355600" algn="l" rtl="0">
              <a:lnSpc>
                <a:spcPct val="90000"/>
              </a:lnSpc>
              <a:spcBef>
                <a:spcPts val="0"/>
              </a:spcBef>
              <a:spcAft>
                <a:spcPts val="0"/>
              </a:spcAft>
              <a:buClr>
                <a:srgbClr val="00FFFF"/>
              </a:buClr>
              <a:buSzPts val="2000"/>
              <a:buChar char="●"/>
            </a:pPr>
            <a:r>
              <a:rPr lang="en" sz="2000">
                <a:solidFill>
                  <a:srgbClr val="00FFFF"/>
                </a:solidFill>
              </a:rPr>
              <a:t>In </a:t>
            </a:r>
            <a:r>
              <a:rPr lang="en" sz="2000" u="sng">
                <a:solidFill>
                  <a:srgbClr val="FFFF00"/>
                </a:solidFill>
              </a:rPr>
              <a:t>Jn.11:11</a:t>
            </a:r>
            <a:r>
              <a:rPr lang="en" sz="2000">
                <a:solidFill>
                  <a:srgbClr val="00FFFF"/>
                </a:solidFill>
              </a:rPr>
              <a:t>,</a:t>
            </a:r>
            <a:r>
              <a:rPr lang="en" sz="2000">
                <a:solidFill>
                  <a:srgbClr val="FFFF00"/>
                </a:solidFill>
              </a:rPr>
              <a:t> </a:t>
            </a:r>
            <a:r>
              <a:rPr lang="en" sz="2000" u="sng">
                <a:solidFill>
                  <a:srgbClr val="FFFF00"/>
                </a:solidFill>
              </a:rPr>
              <a:t>1 Cor.15:51</a:t>
            </a:r>
            <a:r>
              <a:rPr lang="en" sz="2000">
                <a:solidFill>
                  <a:srgbClr val="00FFFF"/>
                </a:solidFill>
              </a:rPr>
              <a:t>, and</a:t>
            </a:r>
            <a:r>
              <a:rPr lang="en" sz="2000">
                <a:solidFill>
                  <a:srgbClr val="FFFF00"/>
                </a:solidFill>
              </a:rPr>
              <a:t> </a:t>
            </a:r>
            <a:r>
              <a:rPr lang="en" sz="2000" u="sng">
                <a:solidFill>
                  <a:srgbClr val="FFFF00"/>
                </a:solidFill>
              </a:rPr>
              <a:t>1 Thess.4:14</a:t>
            </a:r>
            <a:r>
              <a:rPr lang="en" sz="2000">
                <a:solidFill>
                  <a:srgbClr val="00FFFF"/>
                </a:solidFill>
              </a:rPr>
              <a:t>, the word </a:t>
            </a:r>
            <a:r>
              <a:rPr lang="en" sz="2000" i="1">
                <a:solidFill>
                  <a:schemeClr val="dk1"/>
                </a:solidFill>
              </a:rPr>
              <a:t>“sleep”</a:t>
            </a:r>
            <a:r>
              <a:rPr lang="en" sz="2000">
                <a:solidFill>
                  <a:srgbClr val="00FFFF"/>
                </a:solidFill>
              </a:rPr>
              <a:t> is used for someone who has physically died.  But God would not miraculously kill these Christians, would He?</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6"/>
          <p:cNvSpPr txBox="1">
            <a:spLocks noGrp="1"/>
          </p:cNvSpPr>
          <p:nvPr>
            <p:ph type="ctrTitle"/>
          </p:nvPr>
        </p:nvSpPr>
        <p:spPr>
          <a:xfrm>
            <a:off x="-112375" y="0"/>
            <a:ext cx="9404100" cy="483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GOD’S “CHASTENING”</a:t>
            </a:r>
            <a:endParaRPr sz="5000" b="1">
              <a:solidFill>
                <a:srgbClr val="00FFFF"/>
              </a:solidFill>
            </a:endParaRPr>
          </a:p>
        </p:txBody>
      </p:sp>
      <p:sp>
        <p:nvSpPr>
          <p:cNvPr id="133" name="Google Shape;133;p26"/>
          <p:cNvSpPr txBox="1">
            <a:spLocks noGrp="1"/>
          </p:cNvSpPr>
          <p:nvPr>
            <p:ph type="subTitle" idx="1"/>
          </p:nvPr>
        </p:nvSpPr>
        <p:spPr>
          <a:xfrm>
            <a:off x="-192625" y="345125"/>
            <a:ext cx="9437400" cy="4797900"/>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Acts 5:10-11</a:t>
            </a:r>
            <a:r>
              <a:rPr lang="en" sz="2000">
                <a:solidFill>
                  <a:srgbClr val="FFFF00"/>
                </a:solidFill>
              </a:rPr>
              <a:t> </a:t>
            </a:r>
            <a:r>
              <a:rPr lang="en" sz="2000" i="1">
                <a:solidFill>
                  <a:schemeClr val="dk1"/>
                </a:solidFill>
              </a:rPr>
              <a:t>“Then immediately she fell down at his feet and breathed her last. And the young men came in and found her dead, and carrying her out, buried her by her husband. 11 S</a:t>
            </a:r>
            <a:r>
              <a:rPr lang="en" sz="2000" i="1" u="sng">
                <a:solidFill>
                  <a:schemeClr val="dk1"/>
                </a:solidFill>
              </a:rPr>
              <a:t>o great fear came upon all the church</a:t>
            </a:r>
            <a:r>
              <a:rPr lang="en" sz="2000" i="1">
                <a:solidFill>
                  <a:schemeClr val="dk1"/>
                </a:solidFill>
              </a:rPr>
              <a:t> and upon all who heard these things.”</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Acts 13:10-12</a:t>
            </a:r>
            <a:r>
              <a:rPr lang="en" sz="2000">
                <a:solidFill>
                  <a:srgbClr val="FFFF00"/>
                </a:solidFill>
              </a:rPr>
              <a:t> </a:t>
            </a:r>
            <a:r>
              <a:rPr lang="en" sz="2000" i="1">
                <a:solidFill>
                  <a:schemeClr val="dk1"/>
                </a:solidFill>
              </a:rPr>
              <a:t>“...O full of all deceit and all fraud, you son of the devil, you enemy of all righteousness, will you not cease perverting the straight ways of the Lord? 11 And now, indeed, the hand of the Lord is upon you, and you shall be blind, not seeing the sun for a time.” And immediately a dark mist fell on him, and he went around seeking someone to lead him by the hand. 12 </a:t>
            </a:r>
            <a:r>
              <a:rPr lang="en" sz="2000" i="1" u="sng">
                <a:solidFill>
                  <a:schemeClr val="dk1"/>
                </a:solidFill>
              </a:rPr>
              <a:t>Then the proconsul believed, when he saw what had been done, being astonished at the teaching of the Lord</a:t>
            </a:r>
            <a:r>
              <a:rPr lang="en" sz="2000" i="1">
                <a:solidFill>
                  <a:schemeClr val="dk1"/>
                </a:solidFill>
              </a:rPr>
              <a:t>.”</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Rev.2:22-23</a:t>
            </a:r>
            <a:r>
              <a:rPr lang="en" sz="2000">
                <a:solidFill>
                  <a:srgbClr val="FFFF00"/>
                </a:solidFill>
              </a:rPr>
              <a:t> </a:t>
            </a:r>
            <a:r>
              <a:rPr lang="en" sz="2000" i="1">
                <a:solidFill>
                  <a:schemeClr val="dk1"/>
                </a:solidFill>
              </a:rPr>
              <a:t>“Indeed I will cast her into a sickbed, and those who commit adultery with her into great tribulation, unless they repent of their deeds. 23 I will kill her children with death, and </a:t>
            </a:r>
            <a:r>
              <a:rPr lang="en" sz="2000" i="1" u="sng">
                <a:solidFill>
                  <a:schemeClr val="dk1"/>
                </a:solidFill>
              </a:rPr>
              <a:t>all the churches shall know that I am He who searches the minds and hearts. And I will give to each one of you according to your works</a:t>
            </a:r>
            <a:r>
              <a:rPr lang="en" sz="2000" i="1">
                <a:solidFill>
                  <a:schemeClr val="dk1"/>
                </a:solidFill>
              </a:rPr>
              <a:t>.”</a:t>
            </a:r>
            <a:endParaRPr sz="2000" i="1">
              <a:solidFill>
                <a:schemeClr val="dk1"/>
              </a:solidFill>
            </a:endParaRPr>
          </a:p>
          <a:p>
            <a:pPr marL="457200" lvl="0" indent="-355600" algn="l" rtl="0">
              <a:lnSpc>
                <a:spcPct val="90000"/>
              </a:lnSpc>
              <a:spcBef>
                <a:spcPts val="0"/>
              </a:spcBef>
              <a:spcAft>
                <a:spcPts val="0"/>
              </a:spcAft>
              <a:buClr>
                <a:srgbClr val="00FFFF"/>
              </a:buClr>
              <a:buSzPts val="2000"/>
              <a:buChar char="●"/>
            </a:pPr>
            <a:r>
              <a:rPr lang="en" sz="2000">
                <a:solidFill>
                  <a:srgbClr val="00FFFF"/>
                </a:solidFill>
              </a:rPr>
              <a:t>Shouldn’t we be thankful we don’t live under that kind of chastening anymore?</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7"/>
          <p:cNvSpPr txBox="1">
            <a:spLocks noGrp="1"/>
          </p:cNvSpPr>
          <p:nvPr>
            <p:ph type="ctrTitle"/>
          </p:nvPr>
        </p:nvSpPr>
        <p:spPr>
          <a:xfrm>
            <a:off x="-112375" y="0"/>
            <a:ext cx="9404100" cy="483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WE CAN DO BETTER</a:t>
            </a:r>
            <a:endParaRPr sz="5000" b="1">
              <a:solidFill>
                <a:srgbClr val="00FFFF"/>
              </a:solidFill>
            </a:endParaRPr>
          </a:p>
        </p:txBody>
      </p:sp>
      <p:sp>
        <p:nvSpPr>
          <p:cNvPr id="139" name="Google Shape;139;p27"/>
          <p:cNvSpPr txBox="1">
            <a:spLocks noGrp="1"/>
          </p:cNvSpPr>
          <p:nvPr>
            <p:ph type="subTitle" idx="1"/>
          </p:nvPr>
        </p:nvSpPr>
        <p:spPr>
          <a:xfrm>
            <a:off x="-112375" y="345125"/>
            <a:ext cx="9310500" cy="4797900"/>
          </a:xfrm>
          <a:prstGeom prst="rect">
            <a:avLst/>
          </a:prstGeom>
        </p:spPr>
        <p:txBody>
          <a:bodyPr spcFirstLastPara="1" wrap="square" lIns="91425" tIns="91425" rIns="91425" bIns="91425" anchor="t" anchorCtr="0">
            <a:noAutofit/>
          </a:bodyPr>
          <a:lstStyle/>
          <a:p>
            <a:pPr marL="457200" lvl="0" indent="-387350" algn="l" rtl="0">
              <a:lnSpc>
                <a:spcPct val="90000"/>
              </a:lnSpc>
              <a:spcBef>
                <a:spcPts val="0"/>
              </a:spcBef>
              <a:spcAft>
                <a:spcPts val="0"/>
              </a:spcAft>
              <a:buClr>
                <a:srgbClr val="FFFF00"/>
              </a:buClr>
              <a:buSzPts val="2500"/>
              <a:buChar char="●"/>
            </a:pPr>
            <a:r>
              <a:rPr lang="en" sz="2500">
                <a:solidFill>
                  <a:srgbClr val="FFFF00"/>
                </a:solidFill>
              </a:rPr>
              <a:t>I have a personal fear that because we need to make absolutely sure we do nothing remotely resembling a meal, we have gone too far the other direction and now have the “pinch and sip”, 5 minute Lord’s Supper observance that we do today.</a:t>
            </a:r>
            <a:endParaRPr sz="2500">
              <a:solidFill>
                <a:srgbClr val="FFFF00"/>
              </a:solidFill>
            </a:endParaRPr>
          </a:p>
          <a:p>
            <a:pPr marL="457200" lvl="0" indent="-387350" algn="l" rtl="0">
              <a:lnSpc>
                <a:spcPct val="90000"/>
              </a:lnSpc>
              <a:spcBef>
                <a:spcPts val="0"/>
              </a:spcBef>
              <a:spcAft>
                <a:spcPts val="0"/>
              </a:spcAft>
              <a:buClr>
                <a:schemeClr val="dk1"/>
              </a:buClr>
              <a:buSzPts val="2500"/>
              <a:buChar char="●"/>
            </a:pPr>
            <a:r>
              <a:rPr lang="en" sz="2500">
                <a:solidFill>
                  <a:schemeClr val="dk1"/>
                </a:solidFill>
              </a:rPr>
              <a:t>Surely there is a compromise between these 2 extremes that would make this memorial feel more like a genuine memorial than an obligation.  It may make our assembly time last longer, and require more preparation and effort from the congregation, but wouldn’t it be worth it?</a:t>
            </a:r>
            <a:endParaRPr sz="2500">
              <a:solidFill>
                <a:schemeClr val="dk1"/>
              </a:solidFill>
            </a:endParaRPr>
          </a:p>
          <a:p>
            <a:pPr marL="457200" lvl="0" indent="-387350" algn="l" rtl="0">
              <a:lnSpc>
                <a:spcPct val="90000"/>
              </a:lnSpc>
              <a:spcBef>
                <a:spcPts val="0"/>
              </a:spcBef>
              <a:spcAft>
                <a:spcPts val="0"/>
              </a:spcAft>
              <a:buClr>
                <a:srgbClr val="00FFFF"/>
              </a:buClr>
              <a:buSzPts val="2500"/>
              <a:buChar char="●"/>
            </a:pPr>
            <a:r>
              <a:rPr lang="en" sz="2500">
                <a:solidFill>
                  <a:srgbClr val="00FFFF"/>
                </a:solidFill>
              </a:rPr>
              <a:t>If you have ideas on how to make the Lord’s Supper a more integral part of our Sunday services I would be interested in hearing them.</a:t>
            </a:r>
            <a:endParaRPr sz="25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8"/>
          <p:cNvSpPr txBox="1">
            <a:spLocks noGrp="1"/>
          </p:cNvSpPr>
          <p:nvPr>
            <p:ph type="ctrTitle"/>
          </p:nvPr>
        </p:nvSpPr>
        <p:spPr>
          <a:xfrm>
            <a:off x="-112375" y="0"/>
            <a:ext cx="9404100" cy="483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ABOUT THAT BLOOD …</a:t>
            </a:r>
            <a:endParaRPr sz="5000" b="1">
              <a:solidFill>
                <a:srgbClr val="00FFFF"/>
              </a:solidFill>
            </a:endParaRPr>
          </a:p>
        </p:txBody>
      </p:sp>
      <p:sp>
        <p:nvSpPr>
          <p:cNvPr id="145" name="Google Shape;145;p28"/>
          <p:cNvSpPr txBox="1">
            <a:spLocks noGrp="1"/>
          </p:cNvSpPr>
          <p:nvPr>
            <p:ph type="subTitle" idx="1"/>
          </p:nvPr>
        </p:nvSpPr>
        <p:spPr>
          <a:xfrm>
            <a:off x="-159275" y="345125"/>
            <a:ext cx="9404100" cy="4797900"/>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FFFF00"/>
              </a:buClr>
              <a:buSzPts val="2000"/>
              <a:buChar char="●"/>
            </a:pPr>
            <a:r>
              <a:rPr lang="en" sz="2000">
                <a:solidFill>
                  <a:srgbClr val="FFFF00"/>
                </a:solidFill>
              </a:rPr>
              <a:t>In </a:t>
            </a:r>
            <a:r>
              <a:rPr lang="en" sz="2000" u="sng">
                <a:solidFill>
                  <a:srgbClr val="FFFF00"/>
                </a:solidFill>
              </a:rPr>
              <a:t>Rev.1:5</a:t>
            </a:r>
            <a:r>
              <a:rPr lang="en" sz="2000">
                <a:solidFill>
                  <a:srgbClr val="FFFF00"/>
                </a:solidFill>
              </a:rPr>
              <a:t>, the apostle John writes to them about </a:t>
            </a:r>
            <a:r>
              <a:rPr lang="en" sz="2000" i="1">
                <a:solidFill>
                  <a:schemeClr val="dk1"/>
                </a:solidFill>
              </a:rPr>
              <a:t>“Jesus Christ, the faithful witness, the firstborn from the dead, and the ruler over the kings of the earth. To Him who loved us and washed us from our sins in His own blood,”</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a:solidFill>
                  <a:srgbClr val="FFFF00"/>
                </a:solidFill>
              </a:rPr>
              <a:t>In </a:t>
            </a:r>
            <a:r>
              <a:rPr lang="en" sz="2000" u="sng">
                <a:solidFill>
                  <a:srgbClr val="FFFF00"/>
                </a:solidFill>
              </a:rPr>
              <a:t>Acts 22:16</a:t>
            </a:r>
            <a:r>
              <a:rPr lang="en" sz="2000">
                <a:solidFill>
                  <a:srgbClr val="FFFF00"/>
                </a:solidFill>
              </a:rPr>
              <a:t> Ananias said to Saul of Tarsus </a:t>
            </a:r>
            <a:r>
              <a:rPr lang="en" sz="2000" i="1">
                <a:solidFill>
                  <a:schemeClr val="dk1"/>
                </a:solidFill>
              </a:rPr>
              <a:t>“And now why are you waiting? Arise and be baptized, and wash away your sins, calling on the name of the Lord.”</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a:solidFill>
                  <a:srgbClr val="FFFF00"/>
                </a:solidFill>
              </a:rPr>
              <a:t>And that same Saul of Tarsus, after he became the apostle Paul, would write in </a:t>
            </a:r>
            <a:r>
              <a:rPr lang="en" sz="2000" u="sng">
                <a:solidFill>
                  <a:srgbClr val="FFFF00"/>
                </a:solidFill>
              </a:rPr>
              <a:t>Rom.6:3-4</a:t>
            </a:r>
            <a:r>
              <a:rPr lang="en" sz="2000">
                <a:solidFill>
                  <a:srgbClr val="FFFF00"/>
                </a:solidFill>
              </a:rPr>
              <a:t> </a:t>
            </a:r>
            <a:r>
              <a:rPr lang="en" sz="2000" i="1">
                <a:solidFill>
                  <a:schemeClr val="dk1"/>
                </a:solidFill>
              </a:rPr>
              <a:t>“Or do you not know that as many of us as were baptized into Christ Jesus were baptized into His death? 4 Therefore we were buried with Him through baptism into death, that just as Christ was raised from the dead by the glory of the Father, even so we also should walk in newness of life.”</a:t>
            </a:r>
            <a:endParaRPr sz="2000" i="1">
              <a:solidFill>
                <a:schemeClr val="dk1"/>
              </a:solidFill>
            </a:endParaRPr>
          </a:p>
          <a:p>
            <a:pPr marL="457200" lvl="0" indent="-355600" algn="l" rtl="0">
              <a:lnSpc>
                <a:spcPct val="90000"/>
              </a:lnSpc>
              <a:spcBef>
                <a:spcPts val="0"/>
              </a:spcBef>
              <a:spcAft>
                <a:spcPts val="0"/>
              </a:spcAft>
              <a:buClr>
                <a:srgbClr val="00FFFF"/>
              </a:buClr>
              <a:buSzPts val="2000"/>
              <a:buChar char="●"/>
            </a:pPr>
            <a:r>
              <a:rPr lang="en" sz="2000">
                <a:solidFill>
                  <a:srgbClr val="00FFFF"/>
                </a:solidFill>
              </a:rPr>
              <a:t>That Passover feast Jesus celebrated the night He was betrayed?  Jesus Christ is now OUR Passover!</a:t>
            </a:r>
            <a:r>
              <a:rPr lang="en" sz="2000">
                <a:solidFill>
                  <a:srgbClr val="FFFF00"/>
                </a:solidFill>
              </a:rPr>
              <a:t>  </a:t>
            </a:r>
            <a:r>
              <a:rPr lang="en" sz="2000" u="sng">
                <a:solidFill>
                  <a:srgbClr val="FFFF00"/>
                </a:solidFill>
              </a:rPr>
              <a:t>1 Cor.5:7</a:t>
            </a:r>
            <a:r>
              <a:rPr lang="en" sz="2000">
                <a:solidFill>
                  <a:srgbClr val="FFFF00"/>
                </a:solidFill>
              </a:rPr>
              <a:t> </a:t>
            </a:r>
            <a:r>
              <a:rPr lang="en" sz="2000" i="1">
                <a:solidFill>
                  <a:schemeClr val="dk1"/>
                </a:solidFill>
              </a:rPr>
              <a:t>“For indeed Christ, our Passover, was sacrificed for us.”</a:t>
            </a:r>
            <a:r>
              <a:rPr lang="en" sz="2000">
                <a:solidFill>
                  <a:srgbClr val="FFFF00"/>
                </a:solidFill>
              </a:rPr>
              <a:t>  </a:t>
            </a:r>
            <a:r>
              <a:rPr lang="en" sz="2000">
                <a:solidFill>
                  <a:srgbClr val="00FFFF"/>
                </a:solidFill>
              </a:rPr>
              <a:t>When you are baptized into Christ the blood of the Lamb is painted over the doors of your heart, so that on that last day Death itself will not be able to harm you ever again.  If you are not a faithful child of God yet, we can assist with that this very hour!</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112375" y="0"/>
            <a:ext cx="9404100" cy="517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 </a:t>
            </a:r>
            <a:r>
              <a:rPr lang="en" sz="5000" b="1" u="sng">
                <a:solidFill>
                  <a:srgbClr val="00FFFF"/>
                </a:solidFill>
              </a:rPr>
              <a:t>OUTLINE</a:t>
            </a:r>
            <a:r>
              <a:rPr lang="en" sz="5000" b="1">
                <a:solidFill>
                  <a:srgbClr val="00FFFF"/>
                </a:solidFill>
              </a:rPr>
              <a:t>:</a:t>
            </a:r>
            <a:endParaRPr sz="5000" b="1">
              <a:solidFill>
                <a:srgbClr val="00FFFF"/>
              </a:solidFill>
            </a:endParaRPr>
          </a:p>
        </p:txBody>
      </p:sp>
      <p:sp>
        <p:nvSpPr>
          <p:cNvPr id="61" name="Google Shape;61;p14"/>
          <p:cNvSpPr txBox="1">
            <a:spLocks noGrp="1"/>
          </p:cNvSpPr>
          <p:nvPr>
            <p:ph type="subTitle" idx="1"/>
          </p:nvPr>
        </p:nvSpPr>
        <p:spPr>
          <a:xfrm>
            <a:off x="-226075" y="416025"/>
            <a:ext cx="9404100" cy="4727400"/>
          </a:xfrm>
          <a:prstGeom prst="rect">
            <a:avLst/>
          </a:prstGeom>
        </p:spPr>
        <p:txBody>
          <a:bodyPr spcFirstLastPara="1" wrap="square" lIns="91425" tIns="91425" rIns="91425" bIns="91425" anchor="ctr" anchorCtr="0">
            <a:noAutofit/>
          </a:bodyPr>
          <a:lstStyle/>
          <a:p>
            <a:pPr marL="457200" lvl="0" indent="0" algn="ctr" rtl="0">
              <a:lnSpc>
                <a:spcPct val="90000"/>
              </a:lnSpc>
              <a:spcBef>
                <a:spcPts val="0"/>
              </a:spcBef>
              <a:spcAft>
                <a:spcPts val="0"/>
              </a:spcAft>
              <a:buNone/>
            </a:pPr>
            <a:r>
              <a:rPr lang="en" sz="5000" b="1">
                <a:solidFill>
                  <a:srgbClr val="FFFF00"/>
                </a:solidFill>
              </a:rPr>
              <a:t>TERMS AND DEFINITIONS</a:t>
            </a:r>
            <a:endParaRPr sz="5000" b="1">
              <a:solidFill>
                <a:srgbClr val="FFFF00"/>
              </a:solidFill>
            </a:endParaRPr>
          </a:p>
          <a:p>
            <a:pPr marL="457200" lvl="0" indent="0" algn="ctr" rtl="0">
              <a:lnSpc>
                <a:spcPct val="90000"/>
              </a:lnSpc>
              <a:spcBef>
                <a:spcPts val="0"/>
              </a:spcBef>
              <a:spcAft>
                <a:spcPts val="0"/>
              </a:spcAft>
              <a:buNone/>
            </a:pPr>
            <a:r>
              <a:rPr lang="en" sz="5000" b="1">
                <a:solidFill>
                  <a:schemeClr val="dk1"/>
                </a:solidFill>
              </a:rPr>
              <a:t>IT’S PRECEDENT</a:t>
            </a:r>
            <a:endParaRPr sz="5000" b="1">
              <a:solidFill>
                <a:schemeClr val="dk1"/>
              </a:solidFill>
            </a:endParaRPr>
          </a:p>
          <a:p>
            <a:pPr marL="457200" lvl="0" indent="0" algn="ctr" rtl="0">
              <a:lnSpc>
                <a:spcPct val="90000"/>
              </a:lnSpc>
              <a:spcBef>
                <a:spcPts val="0"/>
              </a:spcBef>
              <a:spcAft>
                <a:spcPts val="0"/>
              </a:spcAft>
              <a:buNone/>
            </a:pPr>
            <a:r>
              <a:rPr lang="en" sz="5000" b="1">
                <a:solidFill>
                  <a:srgbClr val="00FFFF"/>
                </a:solidFill>
              </a:rPr>
              <a:t>IT’S “PROCESS”</a:t>
            </a:r>
            <a:endParaRPr sz="5000" b="1">
              <a:solidFill>
                <a:srgbClr val="00FFFF"/>
              </a:solidFill>
            </a:endParaRPr>
          </a:p>
          <a:p>
            <a:pPr marL="457200" lvl="0" indent="0" algn="ctr" rtl="0">
              <a:lnSpc>
                <a:spcPct val="90000"/>
              </a:lnSpc>
              <a:spcBef>
                <a:spcPts val="0"/>
              </a:spcBef>
              <a:spcAft>
                <a:spcPts val="0"/>
              </a:spcAft>
              <a:buNone/>
            </a:pPr>
            <a:r>
              <a:rPr lang="en" sz="5000" b="1">
                <a:solidFill>
                  <a:srgbClr val="FFFF00"/>
                </a:solidFill>
              </a:rPr>
              <a:t>IT’S PURPOSE</a:t>
            </a:r>
            <a:endParaRPr sz="5000" b="1">
              <a:solidFill>
                <a:srgbClr val="FFFF00"/>
              </a:solidFill>
            </a:endParaRPr>
          </a:p>
          <a:p>
            <a:pPr marL="457200" lvl="0" indent="0" algn="ctr" rtl="0">
              <a:lnSpc>
                <a:spcPct val="90000"/>
              </a:lnSpc>
              <a:spcBef>
                <a:spcPts val="0"/>
              </a:spcBef>
              <a:spcAft>
                <a:spcPts val="0"/>
              </a:spcAft>
              <a:buNone/>
            </a:pPr>
            <a:r>
              <a:rPr lang="en" sz="5000" b="1">
                <a:solidFill>
                  <a:schemeClr val="dk1"/>
                </a:solidFill>
              </a:rPr>
              <a:t>IT’S PREEMINENCE</a:t>
            </a:r>
            <a:endParaRPr sz="5000" b="1">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112375" y="0"/>
            <a:ext cx="9404100" cy="517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TERMS AND DEFINITIONS</a:t>
            </a:r>
            <a:endParaRPr sz="5000" b="1">
              <a:solidFill>
                <a:srgbClr val="00FFFF"/>
              </a:solidFill>
            </a:endParaRPr>
          </a:p>
        </p:txBody>
      </p:sp>
      <p:sp>
        <p:nvSpPr>
          <p:cNvPr id="67" name="Google Shape;67;p15"/>
          <p:cNvSpPr txBox="1">
            <a:spLocks noGrp="1"/>
          </p:cNvSpPr>
          <p:nvPr>
            <p:ph type="subTitle" idx="1"/>
          </p:nvPr>
        </p:nvSpPr>
        <p:spPr>
          <a:xfrm>
            <a:off x="-45475" y="416025"/>
            <a:ext cx="9223500" cy="4727400"/>
          </a:xfrm>
          <a:prstGeom prst="rect">
            <a:avLst/>
          </a:prstGeom>
        </p:spPr>
        <p:txBody>
          <a:bodyPr spcFirstLastPara="1" wrap="square" lIns="91425" tIns="91425" rIns="91425" bIns="91425" anchor="t" anchorCtr="0">
            <a:noAutofit/>
          </a:bodyPr>
          <a:lstStyle/>
          <a:p>
            <a:pPr marL="457200" lvl="0" indent="-400050" algn="l" rtl="0">
              <a:lnSpc>
                <a:spcPct val="90000"/>
              </a:lnSpc>
              <a:spcBef>
                <a:spcPts val="0"/>
              </a:spcBef>
              <a:spcAft>
                <a:spcPts val="0"/>
              </a:spcAft>
              <a:buClr>
                <a:srgbClr val="FFFF00"/>
              </a:buClr>
              <a:buSzPts val="2700"/>
              <a:buChar char="●"/>
            </a:pPr>
            <a:r>
              <a:rPr lang="en" sz="2700" dirty="0">
                <a:solidFill>
                  <a:srgbClr val="FFFF00"/>
                </a:solidFill>
              </a:rPr>
              <a:t>Called </a:t>
            </a:r>
            <a:r>
              <a:rPr lang="en" sz="2700" i="1" dirty="0">
                <a:solidFill>
                  <a:schemeClr val="dk1"/>
                </a:solidFill>
              </a:rPr>
              <a:t>“the Lord’s supper”</a:t>
            </a:r>
            <a:r>
              <a:rPr lang="en" sz="2700" dirty="0">
                <a:solidFill>
                  <a:srgbClr val="FFFF00"/>
                </a:solidFill>
              </a:rPr>
              <a:t> in </a:t>
            </a:r>
            <a:r>
              <a:rPr lang="en" sz="2700" u="sng" dirty="0">
                <a:solidFill>
                  <a:srgbClr val="FFFF00"/>
                </a:solidFill>
              </a:rPr>
              <a:t>1 Cor.11:20</a:t>
            </a:r>
            <a:r>
              <a:rPr lang="en" sz="2700" dirty="0">
                <a:solidFill>
                  <a:srgbClr val="FFFF00"/>
                </a:solidFill>
              </a:rPr>
              <a:t>.</a:t>
            </a:r>
            <a:endParaRPr sz="2700" dirty="0">
              <a:solidFill>
                <a:srgbClr val="FFFF00"/>
              </a:solidFill>
            </a:endParaRPr>
          </a:p>
          <a:p>
            <a:pPr marL="457200" lvl="0" indent="-400050" algn="l" rtl="0">
              <a:lnSpc>
                <a:spcPct val="90000"/>
              </a:lnSpc>
              <a:spcBef>
                <a:spcPts val="0"/>
              </a:spcBef>
              <a:spcAft>
                <a:spcPts val="0"/>
              </a:spcAft>
              <a:buClr>
                <a:schemeClr val="dk1"/>
              </a:buClr>
              <a:buSzPts val="2700"/>
              <a:buChar char="●"/>
            </a:pPr>
            <a:r>
              <a:rPr lang="en" sz="2700" dirty="0">
                <a:solidFill>
                  <a:schemeClr val="dk1"/>
                </a:solidFill>
              </a:rPr>
              <a:t>Called </a:t>
            </a:r>
            <a:r>
              <a:rPr lang="en" sz="2700" i="1" dirty="0">
                <a:solidFill>
                  <a:schemeClr val="dk1"/>
                </a:solidFill>
              </a:rPr>
              <a:t>“communion”</a:t>
            </a:r>
            <a:r>
              <a:rPr lang="en" sz="2700" dirty="0">
                <a:solidFill>
                  <a:schemeClr val="dk1"/>
                </a:solidFill>
              </a:rPr>
              <a:t> in </a:t>
            </a:r>
            <a:r>
              <a:rPr lang="en" sz="2700" u="sng" dirty="0">
                <a:solidFill>
                  <a:srgbClr val="FFFF00"/>
                </a:solidFill>
              </a:rPr>
              <a:t>1 Cor.10:16</a:t>
            </a:r>
            <a:r>
              <a:rPr lang="en" sz="2700" dirty="0">
                <a:solidFill>
                  <a:schemeClr val="dk1"/>
                </a:solidFill>
              </a:rPr>
              <a:t>.  Greek - “koinonia” (used 20 times in the New Testament in various ways) - fellowship, association, joint participation.</a:t>
            </a:r>
            <a:endParaRPr sz="2700" dirty="0">
              <a:solidFill>
                <a:schemeClr val="dk1"/>
              </a:solidFill>
            </a:endParaRPr>
          </a:p>
          <a:p>
            <a:pPr marL="457200" lvl="0" indent="-400050" algn="l" rtl="0">
              <a:lnSpc>
                <a:spcPct val="90000"/>
              </a:lnSpc>
              <a:spcBef>
                <a:spcPts val="0"/>
              </a:spcBef>
              <a:spcAft>
                <a:spcPts val="0"/>
              </a:spcAft>
              <a:buClr>
                <a:srgbClr val="00FFFF"/>
              </a:buClr>
              <a:buSzPts val="2700"/>
              <a:buChar char="●"/>
            </a:pPr>
            <a:r>
              <a:rPr lang="en" sz="2700" dirty="0">
                <a:solidFill>
                  <a:srgbClr val="00FFFF"/>
                </a:solidFill>
              </a:rPr>
              <a:t>Called </a:t>
            </a:r>
            <a:r>
              <a:rPr lang="en" sz="2700" i="1" dirty="0">
                <a:solidFill>
                  <a:schemeClr val="dk1"/>
                </a:solidFill>
              </a:rPr>
              <a:t>“the Lord’s table”</a:t>
            </a:r>
            <a:r>
              <a:rPr lang="en" sz="2700" dirty="0">
                <a:solidFill>
                  <a:srgbClr val="00FFFF"/>
                </a:solidFill>
              </a:rPr>
              <a:t> in </a:t>
            </a:r>
            <a:r>
              <a:rPr lang="en" sz="2700" u="sng" dirty="0">
                <a:solidFill>
                  <a:srgbClr val="FFFF00"/>
                </a:solidFill>
              </a:rPr>
              <a:t>1 Cor.10:21</a:t>
            </a:r>
            <a:r>
              <a:rPr lang="en" sz="2700" dirty="0">
                <a:solidFill>
                  <a:srgbClr val="00FFFF"/>
                </a:solidFill>
              </a:rPr>
              <a:t>.</a:t>
            </a:r>
            <a:endParaRPr sz="2700" dirty="0">
              <a:solidFill>
                <a:srgbClr val="00FFFF"/>
              </a:solidFill>
            </a:endParaRPr>
          </a:p>
          <a:p>
            <a:pPr marL="457200" lvl="0" indent="-400050" algn="l" rtl="0">
              <a:lnSpc>
                <a:spcPct val="90000"/>
              </a:lnSpc>
              <a:spcBef>
                <a:spcPts val="0"/>
              </a:spcBef>
              <a:spcAft>
                <a:spcPts val="0"/>
              </a:spcAft>
              <a:buClr>
                <a:srgbClr val="FFFF00"/>
              </a:buClr>
              <a:buSzPts val="2700"/>
              <a:buChar char="●"/>
            </a:pPr>
            <a:r>
              <a:rPr lang="en" sz="2700" dirty="0">
                <a:solidFill>
                  <a:srgbClr val="FFFF00"/>
                </a:solidFill>
              </a:rPr>
              <a:t>Called </a:t>
            </a:r>
            <a:r>
              <a:rPr lang="en" sz="2700" i="1" dirty="0">
                <a:solidFill>
                  <a:schemeClr val="dk1"/>
                </a:solidFill>
              </a:rPr>
              <a:t>“breaking bread”</a:t>
            </a:r>
            <a:r>
              <a:rPr lang="en" sz="2700" dirty="0">
                <a:solidFill>
                  <a:srgbClr val="FFFF00"/>
                </a:solidFill>
              </a:rPr>
              <a:t> in </a:t>
            </a:r>
            <a:r>
              <a:rPr lang="en" sz="2700" u="sng" dirty="0">
                <a:solidFill>
                  <a:srgbClr val="FFFF00"/>
                </a:solidFill>
              </a:rPr>
              <a:t>Acts 2:42</a:t>
            </a:r>
            <a:r>
              <a:rPr lang="en" sz="2700" dirty="0">
                <a:solidFill>
                  <a:srgbClr val="FFFF00"/>
                </a:solidFill>
              </a:rPr>
              <a:t> and </a:t>
            </a:r>
            <a:r>
              <a:rPr lang="en" sz="2700" u="sng" dirty="0">
                <a:solidFill>
                  <a:srgbClr val="FFFF00"/>
                </a:solidFill>
              </a:rPr>
              <a:t>Acts 20:7</a:t>
            </a:r>
            <a:r>
              <a:rPr lang="en" sz="2700" dirty="0">
                <a:solidFill>
                  <a:srgbClr val="FFFF00"/>
                </a:solidFill>
              </a:rPr>
              <a:t>.</a:t>
            </a:r>
            <a:endParaRPr sz="2700" dirty="0">
              <a:solidFill>
                <a:srgbClr val="FFFF00"/>
              </a:solidFill>
            </a:endParaRPr>
          </a:p>
          <a:p>
            <a:pPr marL="457200" lvl="0" indent="-400050" algn="l" rtl="0">
              <a:lnSpc>
                <a:spcPct val="90000"/>
              </a:lnSpc>
              <a:spcBef>
                <a:spcPts val="0"/>
              </a:spcBef>
              <a:spcAft>
                <a:spcPts val="0"/>
              </a:spcAft>
              <a:buClr>
                <a:schemeClr val="dk1"/>
              </a:buClr>
              <a:buSzPts val="2700"/>
              <a:buChar char="●"/>
            </a:pPr>
            <a:r>
              <a:rPr lang="en" sz="2700" dirty="0">
                <a:solidFill>
                  <a:schemeClr val="dk1"/>
                </a:solidFill>
              </a:rPr>
              <a:t>We see then, both from these terms, the Greek words, and what is written about it in scripture, that “the Lord’s supper” was </a:t>
            </a:r>
            <a:r>
              <a:rPr lang="en" sz="2700" u="sng" dirty="0">
                <a:solidFill>
                  <a:schemeClr val="dk1"/>
                </a:solidFill>
              </a:rPr>
              <a:t>a somber memorial that all Christians regularly engaged in when assembled together, to remember Jesus’ willing sacrifice on the cross for the forgiveness of their sins</a:t>
            </a:r>
            <a:r>
              <a:rPr lang="en" sz="2700" dirty="0">
                <a:solidFill>
                  <a:schemeClr val="dk1"/>
                </a:solidFill>
              </a:rPr>
              <a:t>.</a:t>
            </a:r>
            <a:endParaRPr sz="2700"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112375" y="0"/>
            <a:ext cx="9404100" cy="517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600" b="1">
                <a:solidFill>
                  <a:srgbClr val="00FFFF"/>
                </a:solidFill>
              </a:rPr>
              <a:t>IT’S PRECEDENT</a:t>
            </a:r>
            <a:endParaRPr sz="4600" b="1">
              <a:solidFill>
                <a:srgbClr val="00FFFF"/>
              </a:solidFill>
            </a:endParaRPr>
          </a:p>
        </p:txBody>
      </p:sp>
      <p:sp>
        <p:nvSpPr>
          <p:cNvPr id="73" name="Google Shape;73;p16"/>
          <p:cNvSpPr txBox="1">
            <a:spLocks noGrp="1"/>
          </p:cNvSpPr>
          <p:nvPr>
            <p:ph type="subTitle" idx="1"/>
          </p:nvPr>
        </p:nvSpPr>
        <p:spPr>
          <a:xfrm>
            <a:off x="-45475" y="349150"/>
            <a:ext cx="9223500" cy="4794300"/>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FFFF00"/>
              </a:buClr>
              <a:buSzPts val="2000"/>
              <a:buChar char="●"/>
            </a:pPr>
            <a:r>
              <a:rPr lang="en" sz="2000">
                <a:solidFill>
                  <a:srgbClr val="FFFF00"/>
                </a:solidFill>
              </a:rPr>
              <a:t>Even though Christians knew they were not “re-enacting” what Jesus did with His apostles the night He was betrayed, that clearly was the pattern for “the Lord’s supper”.</a:t>
            </a:r>
            <a:endParaRPr sz="2000">
              <a:solidFill>
                <a:srgbClr val="FFFF00"/>
              </a:solidFill>
            </a:endParaRPr>
          </a:p>
          <a:p>
            <a:pPr marL="457200" lvl="0" indent="-355600" algn="l" rtl="0">
              <a:lnSpc>
                <a:spcPct val="90000"/>
              </a:lnSpc>
              <a:spcBef>
                <a:spcPts val="0"/>
              </a:spcBef>
              <a:spcAft>
                <a:spcPts val="0"/>
              </a:spcAft>
              <a:buClr>
                <a:srgbClr val="00FFFF"/>
              </a:buClr>
              <a:buSzPts val="2000"/>
              <a:buChar char="●"/>
            </a:pPr>
            <a:r>
              <a:rPr lang="en" sz="2000">
                <a:solidFill>
                  <a:srgbClr val="00FFFF"/>
                </a:solidFill>
              </a:rPr>
              <a:t>It is important to note that Jesus instituted this on the evening of the most holy feast day for the Jews - the remembrance of the Destroyer “passing over” the homes of the Israelites when he saw the blood on their doorposts, while slaves in Egypt.  It was symbolic of God’s greatest deliverance of His people.  (On the next day the Jews, and all of us, would be delivered in an even greater way, when Jesus died for us all - </a:t>
            </a:r>
            <a:r>
              <a:rPr lang="en" sz="2000" u="sng">
                <a:solidFill>
                  <a:srgbClr val="FFFF00"/>
                </a:solidFill>
              </a:rPr>
              <a:t>1 Cor.5:7</a:t>
            </a:r>
            <a:r>
              <a:rPr lang="en" sz="2000">
                <a:solidFill>
                  <a:srgbClr val="00FFFF"/>
                </a:solidFill>
              </a:rPr>
              <a:t>)</a:t>
            </a:r>
            <a:endParaRPr sz="2000">
              <a:solidFill>
                <a:srgbClr val="00FFFF"/>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Matt.26:26-29</a:t>
            </a:r>
            <a:r>
              <a:rPr lang="en" sz="2000">
                <a:solidFill>
                  <a:schemeClr val="dk1"/>
                </a:solidFill>
              </a:rPr>
              <a:t> </a:t>
            </a:r>
            <a:r>
              <a:rPr lang="en" sz="2000" i="1">
                <a:solidFill>
                  <a:schemeClr val="dk1"/>
                </a:solidFill>
              </a:rPr>
              <a:t>“And as they were eating </a:t>
            </a:r>
            <a:r>
              <a:rPr lang="en" sz="2000">
                <a:solidFill>
                  <a:srgbClr val="FFFF00"/>
                </a:solidFill>
              </a:rPr>
              <a:t>(the Passover lamb and the unleavened bread)</a:t>
            </a:r>
            <a:r>
              <a:rPr lang="en" sz="2000" i="1">
                <a:solidFill>
                  <a:schemeClr val="dk1"/>
                </a:solidFill>
              </a:rPr>
              <a:t>, Jesus took bread, blessed and broke it, and gave it to the disciples and said, “Take, eat; this is My body.”27 Then He took the cup, and gave thanks, and gave it to them, saying, “Drink from it, all of you. 28 For this is My blood of the new covenant, which is shed for many for the remission of sins. 29 But I say to you, I will not drink of this fruit of the vine from now on until that day when I drink it new with you in My Father’s kingdom.”</a:t>
            </a:r>
            <a:r>
              <a:rPr lang="en" sz="2000">
                <a:solidFill>
                  <a:schemeClr val="dk1"/>
                </a:solidFill>
              </a:rPr>
              <a:t>  </a:t>
            </a:r>
            <a:r>
              <a:rPr lang="en" sz="2000">
                <a:solidFill>
                  <a:srgbClr val="FFFF00"/>
                </a:solidFill>
              </a:rPr>
              <a:t>(See also </a:t>
            </a:r>
            <a:r>
              <a:rPr lang="en" sz="2000" u="sng">
                <a:solidFill>
                  <a:srgbClr val="FFFF00"/>
                </a:solidFill>
              </a:rPr>
              <a:t>Mk.14:22-25</a:t>
            </a:r>
            <a:r>
              <a:rPr lang="en" sz="2000">
                <a:solidFill>
                  <a:srgbClr val="FFFF00"/>
                </a:solidFill>
              </a:rPr>
              <a:t> and </a:t>
            </a:r>
            <a:r>
              <a:rPr lang="en" sz="2000" u="sng">
                <a:solidFill>
                  <a:srgbClr val="FFFF00"/>
                </a:solidFill>
              </a:rPr>
              <a:t>Lk.22:14-20</a:t>
            </a:r>
            <a:r>
              <a:rPr lang="en" sz="2000">
                <a:solidFill>
                  <a:srgbClr val="FFFF00"/>
                </a:solidFill>
              </a:rPr>
              <a:t>)</a:t>
            </a:r>
            <a:endParaRPr sz="20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112375" y="0"/>
            <a:ext cx="9404100" cy="517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THINK BACK TO THAT NIGHT</a:t>
            </a:r>
            <a:endParaRPr sz="5000" b="1">
              <a:solidFill>
                <a:srgbClr val="00FFFF"/>
              </a:solidFill>
            </a:endParaRPr>
          </a:p>
        </p:txBody>
      </p:sp>
      <p:sp>
        <p:nvSpPr>
          <p:cNvPr id="79" name="Google Shape;79;p17"/>
          <p:cNvSpPr txBox="1">
            <a:spLocks noGrp="1"/>
          </p:cNvSpPr>
          <p:nvPr>
            <p:ph type="subTitle" idx="1"/>
          </p:nvPr>
        </p:nvSpPr>
        <p:spPr>
          <a:xfrm>
            <a:off x="-112375" y="434750"/>
            <a:ext cx="9330600" cy="4708500"/>
          </a:xfrm>
          <a:prstGeom prst="rect">
            <a:avLst/>
          </a:prstGeom>
        </p:spPr>
        <p:txBody>
          <a:bodyPr spcFirstLastPara="1" wrap="square" lIns="91425" tIns="91425" rIns="91425" bIns="91425" anchor="t" anchorCtr="0">
            <a:noAutofit/>
          </a:bodyPr>
          <a:lstStyle/>
          <a:p>
            <a:pPr marL="457200" lvl="0" indent="-368300" algn="l" rtl="0">
              <a:lnSpc>
                <a:spcPct val="90000"/>
              </a:lnSpc>
              <a:spcBef>
                <a:spcPts val="0"/>
              </a:spcBef>
              <a:spcAft>
                <a:spcPts val="0"/>
              </a:spcAft>
              <a:buClr>
                <a:srgbClr val="FFFF00"/>
              </a:buClr>
              <a:buSzPts val="2200"/>
              <a:buChar char="●"/>
            </a:pPr>
            <a:r>
              <a:rPr lang="en" sz="2200">
                <a:solidFill>
                  <a:srgbClr val="FFFF00"/>
                </a:solidFill>
              </a:rPr>
              <a:t>As far as 11 of those apostles knew this was just another Passover Feast - the 3rd that they had celebrated with Jesus.</a:t>
            </a:r>
            <a:endParaRPr sz="2200">
              <a:solidFill>
                <a:srgbClr val="FFFF00"/>
              </a:solidFill>
            </a:endParaRPr>
          </a:p>
          <a:p>
            <a:pPr marL="457200" lvl="0" indent="-368300" algn="l" rtl="0">
              <a:lnSpc>
                <a:spcPct val="90000"/>
              </a:lnSpc>
              <a:spcBef>
                <a:spcPts val="0"/>
              </a:spcBef>
              <a:spcAft>
                <a:spcPts val="0"/>
              </a:spcAft>
              <a:buClr>
                <a:schemeClr val="dk1"/>
              </a:buClr>
              <a:buSzPts val="2200"/>
              <a:buChar char="●"/>
            </a:pPr>
            <a:r>
              <a:rPr lang="en" sz="2200">
                <a:solidFill>
                  <a:schemeClr val="dk1"/>
                </a:solidFill>
              </a:rPr>
              <a:t>But Jesus knew what Judas had already agreed to do that night - to betray Him and lead those soldiers to arrest Jesus in the garden.</a:t>
            </a:r>
            <a:endParaRPr sz="2200">
              <a:solidFill>
                <a:schemeClr val="dk1"/>
              </a:solidFill>
            </a:endParaRPr>
          </a:p>
          <a:p>
            <a:pPr marL="457200" lvl="0" indent="-368300" algn="l" rtl="0">
              <a:lnSpc>
                <a:spcPct val="90000"/>
              </a:lnSpc>
              <a:spcBef>
                <a:spcPts val="0"/>
              </a:spcBef>
              <a:spcAft>
                <a:spcPts val="0"/>
              </a:spcAft>
              <a:buClr>
                <a:srgbClr val="00FFFF"/>
              </a:buClr>
              <a:buSzPts val="2200"/>
              <a:buChar char="●"/>
            </a:pPr>
            <a:r>
              <a:rPr lang="en" sz="2200">
                <a:solidFill>
                  <a:srgbClr val="00FFFF"/>
                </a:solidFill>
              </a:rPr>
              <a:t>So our Lord stops the meal and whatever discussion they had been having, takes a loaf of bread, offers a blessing, passes it around to them to break off a piece, and then tells them “This is my body.”   What must they be thinking now?  His body?!</a:t>
            </a:r>
            <a:endParaRPr sz="2200">
              <a:solidFill>
                <a:srgbClr val="00FFFF"/>
              </a:solidFill>
            </a:endParaRPr>
          </a:p>
          <a:p>
            <a:pPr marL="457200" lvl="0" indent="-368300" algn="l" rtl="0">
              <a:lnSpc>
                <a:spcPct val="90000"/>
              </a:lnSpc>
              <a:spcBef>
                <a:spcPts val="0"/>
              </a:spcBef>
              <a:spcAft>
                <a:spcPts val="0"/>
              </a:spcAft>
              <a:buClr>
                <a:srgbClr val="FFFF00"/>
              </a:buClr>
              <a:buSzPts val="2200"/>
              <a:buChar char="●"/>
            </a:pPr>
            <a:r>
              <a:rPr lang="en" sz="2200">
                <a:solidFill>
                  <a:srgbClr val="FFFF00"/>
                </a:solidFill>
              </a:rPr>
              <a:t>Then, even more disturbing, He blesses and passes the cup around and says 1) It is His blood, 2) It is for the forging of a new covenant, 3)  That His blood is being shed for many for the forgiveness of their sins, and 4) He won’t drink this cup with them again until in His Father’s kingdom?</a:t>
            </a:r>
            <a:endParaRPr sz="2200">
              <a:solidFill>
                <a:srgbClr val="FFFF00"/>
              </a:solidFill>
            </a:endParaRPr>
          </a:p>
          <a:p>
            <a:pPr marL="457200" lvl="0" indent="-368300" algn="l" rtl="0">
              <a:lnSpc>
                <a:spcPct val="90000"/>
              </a:lnSpc>
              <a:spcBef>
                <a:spcPts val="0"/>
              </a:spcBef>
              <a:spcAft>
                <a:spcPts val="0"/>
              </a:spcAft>
              <a:buClr>
                <a:schemeClr val="dk1"/>
              </a:buClr>
              <a:buSzPts val="2200"/>
              <a:buChar char="●"/>
            </a:pPr>
            <a:r>
              <a:rPr lang="en" sz="2200">
                <a:solidFill>
                  <a:schemeClr val="dk1"/>
                </a:solidFill>
              </a:rPr>
              <a:t>What would happen to the “mood” in the room at this point?  How many questions would they have for Him? What would you have said?</a:t>
            </a:r>
            <a:endParaRPr sz="22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112375" y="0"/>
            <a:ext cx="9404100" cy="517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THE “PROCESS”</a:t>
            </a:r>
            <a:endParaRPr sz="5000" b="1">
              <a:solidFill>
                <a:srgbClr val="00FFFF"/>
              </a:solidFill>
            </a:endParaRPr>
          </a:p>
        </p:txBody>
      </p:sp>
      <p:sp>
        <p:nvSpPr>
          <p:cNvPr id="85" name="Google Shape;85;p18"/>
          <p:cNvSpPr txBox="1">
            <a:spLocks noGrp="1"/>
          </p:cNvSpPr>
          <p:nvPr>
            <p:ph type="subTitle" idx="1"/>
          </p:nvPr>
        </p:nvSpPr>
        <p:spPr>
          <a:xfrm>
            <a:off x="-150" y="434750"/>
            <a:ext cx="9144000" cy="4708500"/>
          </a:xfrm>
          <a:prstGeom prst="rect">
            <a:avLst/>
          </a:prstGeom>
        </p:spPr>
        <p:txBody>
          <a:bodyPr spcFirstLastPara="1" wrap="square" lIns="91425" tIns="91425" rIns="91425" bIns="91425" anchor="t" anchorCtr="0">
            <a:noAutofit/>
          </a:bodyPr>
          <a:lstStyle/>
          <a:p>
            <a:pPr marL="0" lvl="0" indent="0" algn="l" rtl="0">
              <a:lnSpc>
                <a:spcPct val="90000"/>
              </a:lnSpc>
              <a:spcBef>
                <a:spcPts val="0"/>
              </a:spcBef>
              <a:spcAft>
                <a:spcPts val="0"/>
              </a:spcAft>
              <a:buNone/>
            </a:pPr>
            <a:r>
              <a:rPr lang="en" sz="2000" u="sng">
                <a:solidFill>
                  <a:srgbClr val="FFFF00"/>
                </a:solidFill>
              </a:rPr>
              <a:t>1 Cor.11:17-25</a:t>
            </a:r>
            <a:r>
              <a:rPr lang="en" sz="2000">
                <a:solidFill>
                  <a:schemeClr val="dk1"/>
                </a:solidFill>
              </a:rPr>
              <a:t> </a:t>
            </a:r>
            <a:r>
              <a:rPr lang="en" sz="2000" i="1">
                <a:solidFill>
                  <a:schemeClr val="dk1"/>
                </a:solidFill>
              </a:rPr>
              <a:t>“Now </a:t>
            </a:r>
            <a:r>
              <a:rPr lang="en" sz="2000" i="1" u="sng">
                <a:solidFill>
                  <a:schemeClr val="dk1"/>
                </a:solidFill>
              </a:rPr>
              <a:t>in giving these instructions</a:t>
            </a:r>
            <a:r>
              <a:rPr lang="en" sz="2000" i="1">
                <a:solidFill>
                  <a:schemeClr val="dk1"/>
                </a:solidFill>
              </a:rPr>
              <a:t> I do not praise you, since </a:t>
            </a:r>
            <a:r>
              <a:rPr lang="en" sz="2000" i="1" u="sng">
                <a:solidFill>
                  <a:schemeClr val="dk1"/>
                </a:solidFill>
              </a:rPr>
              <a:t>you come together</a:t>
            </a:r>
            <a:r>
              <a:rPr lang="en" sz="2000" i="1">
                <a:solidFill>
                  <a:schemeClr val="dk1"/>
                </a:solidFill>
              </a:rPr>
              <a:t> not for the better but for the worse. 18 For first of all, </a:t>
            </a:r>
            <a:r>
              <a:rPr lang="en" sz="2000" i="1" u="sng">
                <a:solidFill>
                  <a:schemeClr val="dk1"/>
                </a:solidFill>
              </a:rPr>
              <a:t>when you come together as a church</a:t>
            </a:r>
            <a:r>
              <a:rPr lang="en" sz="2000" i="1">
                <a:solidFill>
                  <a:schemeClr val="dk1"/>
                </a:solidFill>
              </a:rPr>
              <a:t>, I hear that there are divisions among you, and in part I believe it. 19 For there must also be factions among you, that those who are approved may be recognized among you. 20 Therefore </a:t>
            </a:r>
            <a:r>
              <a:rPr lang="en" sz="2000" i="1" u="sng">
                <a:solidFill>
                  <a:schemeClr val="dk1"/>
                </a:solidFill>
              </a:rPr>
              <a:t>when YOU come together in one place</a:t>
            </a:r>
            <a:r>
              <a:rPr lang="en" sz="2000" i="1">
                <a:solidFill>
                  <a:schemeClr val="dk1"/>
                </a:solidFill>
              </a:rPr>
              <a:t>, it is not to eat the Lord’s Supper. 21 For in eating, each one takes his own supper ahead of others; and one is hungry and another is drunk. 22 What! </a:t>
            </a:r>
            <a:r>
              <a:rPr lang="en" sz="2000" i="1" u="sng">
                <a:solidFill>
                  <a:schemeClr val="dk1"/>
                </a:solidFill>
              </a:rPr>
              <a:t>Do you not have houses to eat and drink in</a:t>
            </a:r>
            <a:r>
              <a:rPr lang="en" sz="2000" i="1">
                <a:solidFill>
                  <a:schemeClr val="dk1"/>
                </a:solidFill>
              </a:rPr>
              <a:t>? Or do you despise the church of God and shame those who have nothing? What shall I say to you? Shall I praise you in this? I do not praise you.23 For </a:t>
            </a:r>
            <a:r>
              <a:rPr lang="en" sz="2000" i="1" u="sng">
                <a:solidFill>
                  <a:schemeClr val="dk1"/>
                </a:solidFill>
              </a:rPr>
              <a:t>I received from the Lord that which I also delivered to you</a:t>
            </a:r>
            <a:r>
              <a:rPr lang="en" sz="2000" i="1">
                <a:solidFill>
                  <a:schemeClr val="dk1"/>
                </a:solidFill>
              </a:rPr>
              <a:t>: that the Lord Jesus on the same night in which He was betrayed took bread; 24 and when He had given thanks, He broke it and said, “Take, eat; </a:t>
            </a:r>
            <a:r>
              <a:rPr lang="en" sz="2000" i="1" u="sng">
                <a:solidFill>
                  <a:schemeClr val="dk1"/>
                </a:solidFill>
              </a:rPr>
              <a:t>this is My body which is broken for you; do this in remembrance of Me</a:t>
            </a:r>
            <a:r>
              <a:rPr lang="en" sz="2000" i="1">
                <a:solidFill>
                  <a:schemeClr val="dk1"/>
                </a:solidFill>
              </a:rPr>
              <a:t>.” 25 In the same manner He also took the cup after supper, saying, “</a:t>
            </a:r>
            <a:r>
              <a:rPr lang="en" sz="2000" i="1" u="sng">
                <a:solidFill>
                  <a:schemeClr val="dk1"/>
                </a:solidFill>
              </a:rPr>
              <a:t>This cup is the new covenant in My blood. This do, as often as you drink it, in remembrance of Me</a:t>
            </a:r>
            <a:r>
              <a:rPr lang="en" sz="2000" i="1">
                <a:solidFill>
                  <a:schemeClr val="dk1"/>
                </a:solidFill>
              </a:rPr>
              <a:t>.”</a:t>
            </a:r>
            <a:endParaRPr sz="2000" i="1">
              <a:solidFill>
                <a:schemeClr val="dk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112375" y="0"/>
            <a:ext cx="9404100" cy="517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500" b="1">
                <a:solidFill>
                  <a:srgbClr val="00FFFF"/>
                </a:solidFill>
              </a:rPr>
              <a:t>RARELY MENTIONED IN THE N.T.</a:t>
            </a:r>
            <a:endParaRPr sz="4500" b="1">
              <a:solidFill>
                <a:srgbClr val="00FFFF"/>
              </a:solidFill>
            </a:endParaRPr>
          </a:p>
        </p:txBody>
      </p:sp>
      <p:sp>
        <p:nvSpPr>
          <p:cNvPr id="91" name="Google Shape;91;p19"/>
          <p:cNvSpPr txBox="1">
            <a:spLocks noGrp="1"/>
          </p:cNvSpPr>
          <p:nvPr>
            <p:ph type="subTitle" idx="1"/>
          </p:nvPr>
        </p:nvSpPr>
        <p:spPr>
          <a:xfrm>
            <a:off x="-65550" y="434750"/>
            <a:ext cx="9209400" cy="4708500"/>
          </a:xfrm>
          <a:prstGeom prst="rect">
            <a:avLst/>
          </a:prstGeom>
        </p:spPr>
        <p:txBody>
          <a:bodyPr spcFirstLastPara="1" wrap="square" lIns="91425" tIns="91425" rIns="91425" bIns="91425" anchor="t" anchorCtr="0">
            <a:noAutofit/>
          </a:bodyPr>
          <a:lstStyle/>
          <a:p>
            <a:pPr marL="457200" lvl="0" indent="-361950" algn="l" rtl="0">
              <a:lnSpc>
                <a:spcPct val="90000"/>
              </a:lnSpc>
              <a:spcBef>
                <a:spcPts val="0"/>
              </a:spcBef>
              <a:spcAft>
                <a:spcPts val="0"/>
              </a:spcAft>
              <a:buClr>
                <a:srgbClr val="FFFF00"/>
              </a:buClr>
              <a:buSzPts val="2100"/>
              <a:buChar char="●"/>
            </a:pPr>
            <a:r>
              <a:rPr lang="en" sz="2100">
                <a:solidFill>
                  <a:srgbClr val="FFFF00"/>
                </a:solidFill>
              </a:rPr>
              <a:t>For something so important I found it interesting that the Lord’s Supper is only directly mentioned in TWO books - Acts and 1 Corinthians.  This means that all our commands, examples and inferences have to come from those 2 books alone.  Paul says He received these instructions from the Lord directly!  (Remember that Paul was not there that night.)</a:t>
            </a:r>
            <a:endParaRPr sz="2100">
              <a:solidFill>
                <a:srgbClr val="FFFF00"/>
              </a:solidFill>
            </a:endParaRPr>
          </a:p>
          <a:p>
            <a:pPr marL="457200" lvl="0" indent="-361950" algn="l" rtl="0">
              <a:lnSpc>
                <a:spcPct val="90000"/>
              </a:lnSpc>
              <a:spcBef>
                <a:spcPts val="0"/>
              </a:spcBef>
              <a:spcAft>
                <a:spcPts val="0"/>
              </a:spcAft>
              <a:buClr>
                <a:schemeClr val="dk1"/>
              </a:buClr>
              <a:buSzPts val="2100"/>
              <a:buChar char="●"/>
            </a:pPr>
            <a:r>
              <a:rPr lang="en" sz="2100" u="sng">
                <a:solidFill>
                  <a:schemeClr val="dk1"/>
                </a:solidFill>
              </a:rPr>
              <a:t>WHAT “ELEMENTS”</a:t>
            </a:r>
            <a:r>
              <a:rPr lang="en" sz="2100">
                <a:solidFill>
                  <a:schemeClr val="dk1"/>
                </a:solidFill>
              </a:rPr>
              <a:t>? God chose 2 foods that are readily available in most parts of the world.  Bread - we specifically use “unleavened” bread because this is the only bread which would have been in the house the night of the Passover, when Jesus implemented it.  </a:t>
            </a:r>
            <a:r>
              <a:rPr lang="en" sz="2100">
                <a:solidFill>
                  <a:srgbClr val="FFFF00"/>
                </a:solidFill>
              </a:rPr>
              <a:t>(</a:t>
            </a:r>
            <a:r>
              <a:rPr lang="en" sz="2100" u="sng">
                <a:solidFill>
                  <a:srgbClr val="FFFF00"/>
                </a:solidFill>
              </a:rPr>
              <a:t>Ex.12:19-20</a:t>
            </a:r>
            <a:r>
              <a:rPr lang="en" sz="2100">
                <a:solidFill>
                  <a:srgbClr val="FFFF00"/>
                </a:solidFill>
              </a:rPr>
              <a:t>)</a:t>
            </a:r>
            <a:r>
              <a:rPr lang="en" sz="2100">
                <a:solidFill>
                  <a:schemeClr val="dk1"/>
                </a:solidFill>
              </a:rPr>
              <a:t>  And </a:t>
            </a:r>
            <a:r>
              <a:rPr lang="en" sz="2100" i="1">
                <a:solidFill>
                  <a:schemeClr val="dk1"/>
                </a:solidFill>
              </a:rPr>
              <a:t>“the fruit of the vine”</a:t>
            </a:r>
            <a:r>
              <a:rPr lang="en" sz="2100">
                <a:solidFill>
                  <a:schemeClr val="dk1"/>
                </a:solidFill>
              </a:rPr>
              <a:t>, as it is called in Matthew, Mark and Luke’s accounts.  Today we use unfermented grape juice.  Wine is from a fruit of vines (grapes), but fermented wine is not a requirement.</a:t>
            </a:r>
            <a:endParaRPr sz="2100">
              <a:solidFill>
                <a:schemeClr val="dk1"/>
              </a:solidFill>
            </a:endParaRPr>
          </a:p>
          <a:p>
            <a:pPr marL="457200" lvl="0" indent="-355600" algn="l" rtl="0">
              <a:lnSpc>
                <a:spcPct val="90000"/>
              </a:lnSpc>
              <a:spcBef>
                <a:spcPts val="0"/>
              </a:spcBef>
              <a:spcAft>
                <a:spcPts val="0"/>
              </a:spcAft>
              <a:buClr>
                <a:srgbClr val="00FFFF"/>
              </a:buClr>
              <a:buSzPts val="2000"/>
              <a:buChar char="●"/>
            </a:pPr>
            <a:r>
              <a:rPr lang="en" sz="2100" u="sng">
                <a:solidFill>
                  <a:srgbClr val="00FFFF"/>
                </a:solidFill>
              </a:rPr>
              <a:t>WHAT “ORDER”</a:t>
            </a:r>
            <a:r>
              <a:rPr lang="en" sz="2100">
                <a:solidFill>
                  <a:srgbClr val="00FFFF"/>
                </a:solidFill>
              </a:rPr>
              <a:t>?  In all 4 accounts (including </a:t>
            </a:r>
            <a:r>
              <a:rPr lang="en" sz="2100" u="sng">
                <a:solidFill>
                  <a:srgbClr val="FFFF00"/>
                </a:solidFill>
              </a:rPr>
              <a:t>1 Cor.11</a:t>
            </a:r>
            <a:r>
              <a:rPr lang="en" sz="2100">
                <a:solidFill>
                  <a:srgbClr val="00FFFF"/>
                </a:solidFill>
              </a:rPr>
              <a:t>) the bread was partaken of first, and then the fruit of the vine.  A “blessing” (thankful prayer) was offered before each.  (The men on the Lord’s table should already have this planned out in advance, to avoid confusion.) </a:t>
            </a:r>
            <a:r>
              <a:rPr lang="en" sz="2000">
                <a:solidFill>
                  <a:srgbClr val="FFFF00"/>
                </a:solidFill>
              </a:rPr>
              <a:t> </a:t>
            </a:r>
            <a:endParaRPr sz="20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112375" y="0"/>
            <a:ext cx="9404100" cy="517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WHEN?</a:t>
            </a:r>
            <a:endParaRPr sz="5000" b="1">
              <a:solidFill>
                <a:srgbClr val="00FFFF"/>
              </a:solidFill>
            </a:endParaRPr>
          </a:p>
        </p:txBody>
      </p:sp>
      <p:sp>
        <p:nvSpPr>
          <p:cNvPr id="97" name="Google Shape;97;p20"/>
          <p:cNvSpPr txBox="1">
            <a:spLocks noGrp="1"/>
          </p:cNvSpPr>
          <p:nvPr>
            <p:ph type="subTitle" idx="1"/>
          </p:nvPr>
        </p:nvSpPr>
        <p:spPr>
          <a:xfrm>
            <a:off x="-65550" y="434750"/>
            <a:ext cx="9209400" cy="4708500"/>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HOW OFTEN</a:t>
            </a:r>
            <a:r>
              <a:rPr lang="en" sz="2000">
                <a:solidFill>
                  <a:srgbClr val="FFFF00"/>
                </a:solidFill>
              </a:rPr>
              <a:t>?  </a:t>
            </a:r>
            <a:r>
              <a:rPr lang="en" sz="2000" u="sng">
                <a:solidFill>
                  <a:srgbClr val="FFFF00"/>
                </a:solidFill>
              </a:rPr>
              <a:t>Acts 20:6-7</a:t>
            </a:r>
            <a:r>
              <a:rPr lang="en" sz="2000">
                <a:solidFill>
                  <a:srgbClr val="FFFF00"/>
                </a:solidFill>
              </a:rPr>
              <a:t> </a:t>
            </a:r>
            <a:r>
              <a:rPr lang="en" sz="2000" i="1">
                <a:solidFill>
                  <a:schemeClr val="dk1"/>
                </a:solidFill>
              </a:rPr>
              <a:t>“But we sailed away from Philippi after the Days of Unleavened Bread, and in five days joined them at Troas, </a:t>
            </a:r>
            <a:r>
              <a:rPr lang="en" sz="2000" i="1" u="sng">
                <a:solidFill>
                  <a:schemeClr val="dk1"/>
                </a:solidFill>
              </a:rPr>
              <a:t>where we stayed seven days</a:t>
            </a:r>
            <a:r>
              <a:rPr lang="en" sz="2000" i="1">
                <a:solidFill>
                  <a:schemeClr val="dk1"/>
                </a:solidFill>
              </a:rPr>
              <a:t>.7 </a:t>
            </a:r>
            <a:r>
              <a:rPr lang="en" sz="2000" i="1" u="sng">
                <a:solidFill>
                  <a:schemeClr val="dk1"/>
                </a:solidFill>
              </a:rPr>
              <a:t>Now on the first day of the week, when the disciples came together to break bread</a:t>
            </a:r>
            <a:r>
              <a:rPr lang="en" sz="2000" i="1">
                <a:solidFill>
                  <a:schemeClr val="dk1"/>
                </a:solidFill>
              </a:rPr>
              <a:t>, Paul, </a:t>
            </a:r>
            <a:r>
              <a:rPr lang="en" sz="2000" i="1" u="sng">
                <a:solidFill>
                  <a:schemeClr val="dk1"/>
                </a:solidFill>
              </a:rPr>
              <a:t>ready to depart the next day</a:t>
            </a:r>
            <a:r>
              <a:rPr lang="en" sz="2000" i="1">
                <a:solidFill>
                  <a:schemeClr val="dk1"/>
                </a:solidFill>
              </a:rPr>
              <a:t>, spoke to them and continued his message until midnight.”</a:t>
            </a:r>
            <a:endParaRPr sz="2000" i="1">
              <a:solidFill>
                <a:schemeClr val="dk1"/>
              </a:solidFill>
            </a:endParaRPr>
          </a:p>
          <a:p>
            <a:pPr marL="457200" lvl="0" indent="-355600" algn="l" rtl="0">
              <a:lnSpc>
                <a:spcPct val="90000"/>
              </a:lnSpc>
              <a:spcBef>
                <a:spcPts val="0"/>
              </a:spcBef>
              <a:spcAft>
                <a:spcPts val="0"/>
              </a:spcAft>
              <a:buClr>
                <a:srgbClr val="00FFFF"/>
              </a:buClr>
              <a:buSzPts val="2000"/>
              <a:buChar char="●"/>
            </a:pPr>
            <a:r>
              <a:rPr lang="en" sz="2000">
                <a:solidFill>
                  <a:srgbClr val="00FFFF"/>
                </a:solidFill>
              </a:rPr>
              <a:t>This example tells us a great deal.  Paul is in a hurry to get back to Jerusalem before the feast, but he delays 7 days in Troas.  Why?</a:t>
            </a:r>
            <a:endParaRPr sz="2000">
              <a:solidFill>
                <a:srgbClr val="00FFFF"/>
              </a:solidFill>
            </a:endParaRPr>
          </a:p>
          <a:p>
            <a:pPr marL="457200" lvl="0" indent="-355600" algn="l" rtl="0">
              <a:lnSpc>
                <a:spcPct val="90000"/>
              </a:lnSpc>
              <a:spcBef>
                <a:spcPts val="0"/>
              </a:spcBef>
              <a:spcAft>
                <a:spcPts val="0"/>
              </a:spcAft>
              <a:buClr>
                <a:schemeClr val="dk1"/>
              </a:buClr>
              <a:buSzPts val="2000"/>
              <a:buChar char="●"/>
            </a:pPr>
            <a:r>
              <a:rPr lang="en" sz="2000">
                <a:solidFill>
                  <a:schemeClr val="dk1"/>
                </a:solidFill>
              </a:rPr>
              <a:t>Because Paul wanted to partake of the Lord’s Supper with his brethren, and he knew they would be doing that again on the first day of the coming week!</a:t>
            </a:r>
            <a:endParaRPr sz="2000">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a:solidFill>
                  <a:srgbClr val="FFFF00"/>
                </a:solidFill>
              </a:rPr>
              <a:t>You may also recall from last week’s lesson about the collection, that the Corinthians were instructed to do so on the first day of every week.  Why the first day?  Because they were already assembling on the Lord’s Day to partake of the Lord’s Supper!  They would not need to meet on a separate occasion.  And the apostles had “delivered” this to the first Christians very early on.  </a:t>
            </a:r>
            <a:r>
              <a:rPr lang="en" sz="2000" u="sng">
                <a:solidFill>
                  <a:srgbClr val="FFFF00"/>
                </a:solidFill>
              </a:rPr>
              <a:t>Acts 2:42</a:t>
            </a:r>
            <a:r>
              <a:rPr lang="en" sz="2000">
                <a:solidFill>
                  <a:schemeClr val="dk1"/>
                </a:solidFill>
              </a:rPr>
              <a:t> </a:t>
            </a:r>
            <a:r>
              <a:rPr lang="en" sz="2000" i="1">
                <a:solidFill>
                  <a:schemeClr val="dk1"/>
                </a:solidFill>
              </a:rPr>
              <a:t>“And </a:t>
            </a:r>
            <a:r>
              <a:rPr lang="en" sz="2000" i="1" u="sng">
                <a:solidFill>
                  <a:schemeClr val="dk1"/>
                </a:solidFill>
              </a:rPr>
              <a:t>they continued steadfastly</a:t>
            </a:r>
            <a:r>
              <a:rPr lang="en" sz="2000" i="1">
                <a:solidFill>
                  <a:schemeClr val="dk1"/>
                </a:solidFill>
              </a:rPr>
              <a:t> in the apostles’ doctrine and fellowship, </a:t>
            </a:r>
            <a:r>
              <a:rPr lang="en" sz="2000" i="1" u="sng">
                <a:solidFill>
                  <a:schemeClr val="dk1"/>
                </a:solidFill>
              </a:rPr>
              <a:t>in the breaking of bread</a:t>
            </a:r>
            <a:r>
              <a:rPr lang="en" sz="2000" i="1">
                <a:solidFill>
                  <a:schemeClr val="dk1"/>
                </a:solidFill>
              </a:rPr>
              <a:t>, and in prayers.”</a:t>
            </a:r>
            <a:endParaRPr sz="20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112375" y="0"/>
            <a:ext cx="9404100" cy="517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WHO AND WHERE?</a:t>
            </a:r>
            <a:endParaRPr sz="5000" b="1">
              <a:solidFill>
                <a:srgbClr val="00FFFF"/>
              </a:solidFill>
            </a:endParaRPr>
          </a:p>
        </p:txBody>
      </p:sp>
      <p:sp>
        <p:nvSpPr>
          <p:cNvPr id="103" name="Google Shape;103;p21"/>
          <p:cNvSpPr txBox="1">
            <a:spLocks noGrp="1"/>
          </p:cNvSpPr>
          <p:nvPr>
            <p:ph type="subTitle" idx="1"/>
          </p:nvPr>
        </p:nvSpPr>
        <p:spPr>
          <a:xfrm>
            <a:off x="-65550" y="369200"/>
            <a:ext cx="9209400" cy="4774200"/>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FFFF00"/>
              </a:buClr>
              <a:buSzPts val="2000"/>
              <a:buChar char="●"/>
            </a:pPr>
            <a:r>
              <a:rPr lang="en" sz="2000">
                <a:solidFill>
                  <a:srgbClr val="FFFF00"/>
                </a:solidFill>
              </a:rPr>
              <a:t>WHO </a:t>
            </a:r>
            <a:r>
              <a:rPr lang="en" sz="2000" i="1">
                <a:solidFill>
                  <a:schemeClr val="dk1"/>
                </a:solidFill>
              </a:rPr>
              <a:t>“continued steadfastly”</a:t>
            </a:r>
            <a:r>
              <a:rPr lang="en" sz="2000">
                <a:solidFill>
                  <a:srgbClr val="FFFF00"/>
                </a:solidFill>
              </a:rPr>
              <a:t> in </a:t>
            </a:r>
            <a:r>
              <a:rPr lang="en" sz="2000" u="sng">
                <a:solidFill>
                  <a:srgbClr val="FFFF00"/>
                </a:solidFill>
              </a:rPr>
              <a:t>Acts 2:42</a:t>
            </a:r>
            <a:r>
              <a:rPr lang="en" sz="2000">
                <a:solidFill>
                  <a:srgbClr val="FFFF00"/>
                </a:solidFill>
              </a:rPr>
              <a:t>?  WHO </a:t>
            </a:r>
            <a:r>
              <a:rPr lang="en" sz="2000" i="1">
                <a:solidFill>
                  <a:schemeClr val="dk1"/>
                </a:solidFill>
              </a:rPr>
              <a:t>“came together to break bread”</a:t>
            </a:r>
            <a:r>
              <a:rPr lang="en" sz="2000">
                <a:solidFill>
                  <a:srgbClr val="FFFF00"/>
                </a:solidFill>
              </a:rPr>
              <a:t> in </a:t>
            </a:r>
            <a:r>
              <a:rPr lang="en" sz="2000" u="sng">
                <a:solidFill>
                  <a:srgbClr val="FFFF00"/>
                </a:solidFill>
              </a:rPr>
              <a:t>Acts 20:7</a:t>
            </a:r>
            <a:r>
              <a:rPr lang="en" sz="2000">
                <a:solidFill>
                  <a:srgbClr val="FFFF00"/>
                </a:solidFill>
              </a:rPr>
              <a:t>?  WHO are the </a:t>
            </a:r>
            <a:r>
              <a:rPr lang="en" sz="2000" i="1">
                <a:solidFill>
                  <a:schemeClr val="dk1"/>
                </a:solidFill>
              </a:rPr>
              <a:t>“one bread and one body”</a:t>
            </a:r>
            <a:r>
              <a:rPr lang="en" sz="2000">
                <a:solidFill>
                  <a:srgbClr val="FFFF00"/>
                </a:solidFill>
              </a:rPr>
              <a:t> of </a:t>
            </a:r>
            <a:r>
              <a:rPr lang="en" sz="2000" u="sng">
                <a:solidFill>
                  <a:srgbClr val="FFFF00"/>
                </a:solidFill>
              </a:rPr>
              <a:t>1 Cor.10</a:t>
            </a:r>
            <a:r>
              <a:rPr lang="en" sz="2000">
                <a:solidFill>
                  <a:srgbClr val="FFFF00"/>
                </a:solidFill>
              </a:rPr>
              <a:t>?  WHO were </a:t>
            </a:r>
            <a:r>
              <a:rPr lang="en" sz="2000" i="1">
                <a:solidFill>
                  <a:schemeClr val="dk1"/>
                </a:solidFill>
              </a:rPr>
              <a:t>“coming together as a church”</a:t>
            </a:r>
            <a:r>
              <a:rPr lang="en" sz="2000">
                <a:solidFill>
                  <a:srgbClr val="FFFF00"/>
                </a:solidFill>
              </a:rPr>
              <a:t> in </a:t>
            </a:r>
            <a:r>
              <a:rPr lang="en" sz="2000" u="sng">
                <a:solidFill>
                  <a:srgbClr val="FFFF00"/>
                </a:solidFill>
              </a:rPr>
              <a:t>1 Cor.11</a:t>
            </a:r>
            <a:r>
              <a:rPr lang="en" sz="2000">
                <a:solidFill>
                  <a:srgbClr val="FFFF00"/>
                </a:solidFill>
              </a:rPr>
              <a:t>?  CHRISTIANS!</a:t>
            </a:r>
            <a:endParaRPr sz="2000">
              <a:solidFill>
                <a:srgbClr val="FFFF00"/>
              </a:solidFill>
            </a:endParaRPr>
          </a:p>
          <a:p>
            <a:pPr marL="457200" lvl="0" indent="-355600" algn="l" rtl="0">
              <a:lnSpc>
                <a:spcPct val="90000"/>
              </a:lnSpc>
              <a:spcBef>
                <a:spcPts val="0"/>
              </a:spcBef>
              <a:spcAft>
                <a:spcPts val="0"/>
              </a:spcAft>
              <a:buClr>
                <a:schemeClr val="dk1"/>
              </a:buClr>
              <a:buSzPts val="2000"/>
              <a:buChar char="●"/>
            </a:pPr>
            <a:r>
              <a:rPr lang="en" sz="2000">
                <a:solidFill>
                  <a:schemeClr val="dk1"/>
                </a:solidFill>
              </a:rPr>
              <a:t>We do not forbid our visitors from partaking, but we can forbid our young, non-Christian children.  Remember that Jesus said this is for the remission of our sins.  Young children have no sins to be forgiven.  Let us keep this as a memorial for saints, and let our children learn from our example.</a:t>
            </a:r>
            <a:endParaRPr sz="2000">
              <a:solidFill>
                <a:schemeClr val="dk1"/>
              </a:solidFill>
            </a:endParaRPr>
          </a:p>
          <a:p>
            <a:pPr marL="457200" lvl="0" indent="-355600" algn="l" rtl="0">
              <a:lnSpc>
                <a:spcPct val="90000"/>
              </a:lnSpc>
              <a:spcBef>
                <a:spcPts val="0"/>
              </a:spcBef>
              <a:spcAft>
                <a:spcPts val="0"/>
              </a:spcAft>
              <a:buClr>
                <a:srgbClr val="00FFFF"/>
              </a:buClr>
              <a:buSzPts val="2000"/>
              <a:buChar char="●"/>
            </a:pPr>
            <a:r>
              <a:rPr lang="en" sz="2000">
                <a:solidFill>
                  <a:srgbClr val="00FFFF"/>
                </a:solidFill>
              </a:rPr>
              <a:t>WHERE is this done?  There is a phrase repeated by the Holy Spirit FIVE times in </a:t>
            </a:r>
            <a:r>
              <a:rPr lang="en" sz="2000" u="sng">
                <a:solidFill>
                  <a:srgbClr val="FFFF00"/>
                </a:solidFill>
              </a:rPr>
              <a:t>1 Cor. 11</a:t>
            </a:r>
            <a:r>
              <a:rPr lang="en" sz="2000">
                <a:solidFill>
                  <a:srgbClr val="00FFFF"/>
                </a:solidFill>
              </a:rPr>
              <a:t> - </a:t>
            </a:r>
            <a:r>
              <a:rPr lang="en" sz="2000" i="1">
                <a:solidFill>
                  <a:schemeClr val="dk1"/>
                </a:solidFill>
              </a:rPr>
              <a:t>“you come together”</a:t>
            </a:r>
            <a:r>
              <a:rPr lang="en" sz="2000">
                <a:solidFill>
                  <a:srgbClr val="00FFFF"/>
                </a:solidFill>
              </a:rPr>
              <a:t>.  He also says </a:t>
            </a:r>
            <a:r>
              <a:rPr lang="en" sz="2000" i="1">
                <a:solidFill>
                  <a:schemeClr val="dk1"/>
                </a:solidFill>
              </a:rPr>
              <a:t>“you come together AS A CHURCH</a:t>
            </a:r>
            <a:r>
              <a:rPr lang="en" sz="2000">
                <a:solidFill>
                  <a:srgbClr val="00FFFF"/>
                </a:solidFill>
              </a:rPr>
              <a:t> (ecclesia - assembly)</a:t>
            </a:r>
            <a:r>
              <a:rPr lang="en" sz="2000">
                <a:solidFill>
                  <a:schemeClr val="dk1"/>
                </a:solidFill>
              </a:rPr>
              <a:t>”</a:t>
            </a:r>
            <a:r>
              <a:rPr lang="en" sz="2000">
                <a:solidFill>
                  <a:srgbClr val="00FFFF"/>
                </a:solidFill>
              </a:rPr>
              <a:t>, </a:t>
            </a:r>
            <a:r>
              <a:rPr lang="en" sz="2000" i="1">
                <a:solidFill>
                  <a:schemeClr val="dk1"/>
                </a:solidFill>
              </a:rPr>
              <a:t>“you come together in ONE PLACE”</a:t>
            </a:r>
            <a:r>
              <a:rPr lang="en" sz="2000">
                <a:solidFill>
                  <a:srgbClr val="00FFFF"/>
                </a:solidFill>
              </a:rPr>
              <a:t>, and </a:t>
            </a:r>
            <a:r>
              <a:rPr lang="en" sz="2000" i="1">
                <a:solidFill>
                  <a:schemeClr val="dk1"/>
                </a:solidFill>
              </a:rPr>
              <a:t>“Therefore, my brethren, when you come together to eat, wait for one another.”</a:t>
            </a:r>
            <a:r>
              <a:rPr lang="en" sz="2000">
                <a:solidFill>
                  <a:srgbClr val="00FFFF"/>
                </a:solidFill>
              </a:rPr>
              <a:t> (v.33)</a:t>
            </a:r>
            <a:endParaRPr sz="2000">
              <a:solidFill>
                <a:srgbClr val="00FFFF"/>
              </a:solidFill>
            </a:endParaRPr>
          </a:p>
          <a:p>
            <a:pPr marL="457200" lvl="0" indent="-355600" algn="l" rtl="0">
              <a:lnSpc>
                <a:spcPct val="90000"/>
              </a:lnSpc>
              <a:spcBef>
                <a:spcPts val="0"/>
              </a:spcBef>
              <a:spcAft>
                <a:spcPts val="0"/>
              </a:spcAft>
              <a:buClr>
                <a:srgbClr val="FFFF00"/>
              </a:buClr>
              <a:buSzPts val="2000"/>
              <a:buChar char="●"/>
            </a:pPr>
            <a:r>
              <a:rPr lang="en" sz="2000">
                <a:solidFill>
                  <a:srgbClr val="FFFF00"/>
                </a:solidFill>
              </a:rPr>
              <a:t>Because of this, my personal thoughts on this matter have changed over the years.  Where do we read of someone partaking at home, or at a hospital, or on a ship (Paul did not do this), or at a vacation spot?  The only examples and commands we have are of the whole assembly partaking together at the same time.  God understands if we need to be absent.</a:t>
            </a:r>
            <a:endParaRPr sz="20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3454</Words>
  <Application>Microsoft Office PowerPoint</Application>
  <PresentationFormat>On-screen Show (16:9)</PresentationFormat>
  <Paragraphs>73</Paragraphs>
  <Slides>16</Slides>
  <Notes>16</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16</vt:i4>
      </vt:variant>
    </vt:vector>
  </HeadingPairs>
  <TitlesOfParts>
    <vt:vector size="18" baseType="lpstr">
      <vt:lpstr>Arial</vt:lpstr>
      <vt:lpstr>Simple Dark</vt:lpstr>
      <vt:lpstr>WHAT IS THE LORD’S SUPPER?</vt:lpstr>
      <vt:lpstr> OUTLINE:</vt:lpstr>
      <vt:lpstr>TERMS AND DEFINITIONS</vt:lpstr>
      <vt:lpstr>IT’S PRECEDENT</vt:lpstr>
      <vt:lpstr>THINK BACK TO THAT NIGHT</vt:lpstr>
      <vt:lpstr>THE “PROCESS”</vt:lpstr>
      <vt:lpstr>RARELY MENTIONED IN THE N.T.</vt:lpstr>
      <vt:lpstr>WHEN?</vt:lpstr>
      <vt:lpstr>WHO AND WHERE?</vt:lpstr>
      <vt:lpstr>WHAT IS THE PURPOSE?</vt:lpstr>
      <vt:lpstr>WHAT IS NOT THE PURPOSE?</vt:lpstr>
      <vt:lpstr>HIS BODY AND HIS BLOOD</vt:lpstr>
      <vt:lpstr>HOW IMPORTANT IS THIS?</vt:lpstr>
      <vt:lpstr>GOD’S “CHASTENING”</vt:lpstr>
      <vt:lpstr>WE CAN DO BETTER</vt:lpstr>
      <vt:lpstr>ABOUT THAT BLOOD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THE LORD’S SUPPER?</dc:title>
  <dc:creator>Eric Bridge</dc:creator>
  <cp:lastModifiedBy>Eric Bridge</cp:lastModifiedBy>
  <cp:revision>1</cp:revision>
  <cp:lastPrinted>2023-11-05T03:29:36Z</cp:lastPrinted>
  <dcterms:modified xsi:type="dcterms:W3CDTF">2023-11-05T03:31:22Z</dcterms:modified>
</cp:coreProperties>
</file>