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e12ea3d40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8e12ea3d40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8e12ea3d40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8e12ea3d40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8e12ea3d40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8e12ea3d40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8e12ea3d40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8e12ea3d40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9438a1bed5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9438a1bed5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9438a1bed5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9438a1bed5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9438a1bed5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9438a1bed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e12ea3d4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e12ea3d4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e12ea3d40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e12ea3d4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8e12ea3d40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8e12ea3d40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e12ea3d40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e12ea3d4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8e12ea3d40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8e12ea3d4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8e12ea3d40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8e12ea3d40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8e12ea3d40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8e12ea3d40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e12ea3d40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8e12ea3d40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12375" y="0"/>
            <a:ext cx="9357300" cy="59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200" b="1">
                <a:solidFill>
                  <a:srgbClr val="00FFFF"/>
                </a:solidFill>
              </a:rPr>
              <a:t>WHAT IS THE COLLECTION?</a:t>
            </a:r>
            <a:endParaRPr sz="5200" b="1">
              <a:solidFill>
                <a:srgbClr val="00FFFF"/>
              </a:solidFill>
            </a:endParaRPr>
          </a:p>
        </p:txBody>
      </p:sp>
      <p:sp>
        <p:nvSpPr>
          <p:cNvPr id="55" name="Google Shape;55;p13"/>
          <p:cNvSpPr txBox="1">
            <a:spLocks noGrp="1"/>
          </p:cNvSpPr>
          <p:nvPr>
            <p:ph type="subTitle" idx="1"/>
          </p:nvPr>
        </p:nvSpPr>
        <p:spPr>
          <a:xfrm>
            <a:off x="0" y="521700"/>
            <a:ext cx="9144000" cy="462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100" u="sng">
                <a:solidFill>
                  <a:srgbClr val="FFFF00"/>
                </a:solidFill>
              </a:rPr>
              <a:t>1 Cor.16:1-4</a:t>
            </a:r>
            <a:r>
              <a:rPr lang="en" sz="3100">
                <a:solidFill>
                  <a:srgbClr val="FFFF00"/>
                </a:solidFill>
              </a:rPr>
              <a:t> </a:t>
            </a:r>
            <a:r>
              <a:rPr lang="en" sz="3100">
                <a:solidFill>
                  <a:srgbClr val="00FFFF"/>
                </a:solidFill>
              </a:rPr>
              <a:t>(NASB 1995)</a:t>
            </a:r>
            <a:r>
              <a:rPr lang="en" sz="3100">
                <a:solidFill>
                  <a:schemeClr val="dk1"/>
                </a:solidFill>
              </a:rPr>
              <a:t> </a:t>
            </a:r>
            <a:r>
              <a:rPr lang="en" sz="3100" i="1">
                <a:solidFill>
                  <a:schemeClr val="dk1"/>
                </a:solidFill>
              </a:rPr>
              <a:t>“Now concerning the </a:t>
            </a:r>
            <a:r>
              <a:rPr lang="en" sz="3100" i="1" u="sng">
                <a:solidFill>
                  <a:schemeClr val="dk1"/>
                </a:solidFill>
              </a:rPr>
              <a:t>collection for the saints</a:t>
            </a:r>
            <a:r>
              <a:rPr lang="en" sz="3100" i="1">
                <a:solidFill>
                  <a:schemeClr val="dk1"/>
                </a:solidFill>
              </a:rPr>
              <a:t>, as I directed the churches of Galatia, so do you also. 2 </a:t>
            </a:r>
            <a:r>
              <a:rPr lang="en" sz="3100" i="1" u="sng">
                <a:solidFill>
                  <a:schemeClr val="dk1"/>
                </a:solidFill>
              </a:rPr>
              <a:t>On the first day of every week</a:t>
            </a:r>
            <a:r>
              <a:rPr lang="en" sz="3100" i="1">
                <a:solidFill>
                  <a:schemeClr val="dk1"/>
                </a:solidFill>
              </a:rPr>
              <a:t> each one of you is to put aside and save, </a:t>
            </a:r>
            <a:r>
              <a:rPr lang="en" sz="3100" i="1" u="sng">
                <a:solidFill>
                  <a:schemeClr val="dk1"/>
                </a:solidFill>
              </a:rPr>
              <a:t>as he may prosper</a:t>
            </a:r>
            <a:r>
              <a:rPr lang="en" sz="3100" i="1">
                <a:solidFill>
                  <a:schemeClr val="dk1"/>
                </a:solidFill>
              </a:rPr>
              <a:t>, so that </a:t>
            </a:r>
            <a:r>
              <a:rPr lang="en" sz="3100" i="1" u="sng">
                <a:solidFill>
                  <a:schemeClr val="dk1"/>
                </a:solidFill>
              </a:rPr>
              <a:t>no collections be made when I come</a:t>
            </a:r>
            <a:r>
              <a:rPr lang="en" sz="3100" i="1">
                <a:solidFill>
                  <a:schemeClr val="dk1"/>
                </a:solidFill>
              </a:rPr>
              <a:t>. 3 When I arrive, whomever you may approve, I will send them with letters to carry your gift to Jerusalem; 4 and if it is fitting for me to go also, they will go with me.”</a:t>
            </a:r>
            <a:endParaRPr sz="3100" i="1">
              <a:solidFill>
                <a:schemeClr val="dk1"/>
              </a:solidFill>
            </a:endParaRPr>
          </a:p>
          <a:p>
            <a:pPr marL="0" lvl="0" indent="0" algn="ctr" rtl="0">
              <a:spcBef>
                <a:spcPts val="0"/>
              </a:spcBef>
              <a:spcAft>
                <a:spcPts val="0"/>
              </a:spcAft>
              <a:buNone/>
            </a:pPr>
            <a:endParaRPr sz="30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EDIFICATION?</a:t>
            </a:r>
            <a:endParaRPr sz="5000" b="1">
              <a:solidFill>
                <a:srgbClr val="00FFFF"/>
              </a:solidFill>
            </a:endParaRPr>
          </a:p>
        </p:txBody>
      </p:sp>
      <p:sp>
        <p:nvSpPr>
          <p:cNvPr id="109" name="Google Shape;109;p22"/>
          <p:cNvSpPr txBox="1">
            <a:spLocks noGrp="1"/>
          </p:cNvSpPr>
          <p:nvPr>
            <p:ph type="subTitle" idx="1"/>
          </p:nvPr>
        </p:nvSpPr>
        <p:spPr>
          <a:xfrm>
            <a:off x="-112375" y="420050"/>
            <a:ext cx="9290400" cy="4723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For most of my life I heard from the pulpit that the third “authorized” expenditure from the collection in churches was for “edification” (building each other up).  I’m not certain anymore.  Do we need MONEY for us to edify one another?  Be careful how you answer this question, because brethren in other congregations and persons in denominations have used the broad category of “edification” to justify MANY other things!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“We find eating together to be very edifying, so we spent the money on a ‘fellowship hall’.”  </a:t>
            </a:r>
            <a:r>
              <a:rPr lang="en" sz="2000" dirty="0">
                <a:solidFill>
                  <a:srgbClr val="00FFFF"/>
                </a:solidFill>
              </a:rPr>
              <a:t>Did we see the Lord’s church do this in scripture?</a:t>
            </a:r>
            <a:endParaRPr sz="2000" dirty="0">
              <a:solidFill>
                <a:srgbClr val="00FFFF"/>
              </a:solidFill>
            </a:endParaRPr>
          </a:p>
          <a:p>
            <a:pPr marL="457200" lvl="0" indent="-355600" algn="l" rtl="0">
              <a:spcBef>
                <a:spcPts val="0"/>
              </a:spcBef>
              <a:spcAft>
                <a:spcPts val="0"/>
              </a:spcAft>
              <a:buClr>
                <a:schemeClr val="dk1"/>
              </a:buClr>
              <a:buSzPts val="2000"/>
              <a:buChar char="●"/>
            </a:pPr>
            <a:r>
              <a:rPr lang="en" sz="2000" dirty="0">
                <a:solidFill>
                  <a:schemeClr val="dk1"/>
                </a:solidFill>
              </a:rPr>
              <a:t>"We find playing sports together very edifying, so we built a gymnasium, baseball field, basketball court, etc.”  </a:t>
            </a:r>
            <a:r>
              <a:rPr lang="en" sz="2000" dirty="0">
                <a:solidFill>
                  <a:srgbClr val="00FFFF"/>
                </a:solidFill>
              </a:rPr>
              <a:t>Did we see the Lord’s church do this?</a:t>
            </a:r>
            <a:endParaRPr sz="2000" dirty="0">
              <a:solidFill>
                <a:srgbClr val="00FFFF"/>
              </a:solidFill>
            </a:endParaRPr>
          </a:p>
          <a:p>
            <a:pPr marL="457200" lvl="0" indent="-355600" algn="l" rtl="0">
              <a:spcBef>
                <a:spcPts val="0"/>
              </a:spcBef>
              <a:spcAft>
                <a:spcPts val="0"/>
              </a:spcAft>
              <a:buClr>
                <a:schemeClr val="dk1"/>
              </a:buClr>
              <a:buSzPts val="2000"/>
              <a:buChar char="●"/>
            </a:pPr>
            <a:r>
              <a:rPr lang="en" sz="2000" dirty="0">
                <a:solidFill>
                  <a:schemeClr val="dk1"/>
                </a:solidFill>
              </a:rPr>
              <a:t>“We find re-enactments of bible events very edifying, so we put on passion plays, christmas plays, bible story musicals, and the celebration of many other holidays too.”  </a:t>
            </a:r>
            <a:r>
              <a:rPr lang="en" sz="2000" dirty="0">
                <a:solidFill>
                  <a:srgbClr val="00FFFF"/>
                </a:solidFill>
              </a:rPr>
              <a:t>Did we see the Lord’s church do this?</a:t>
            </a:r>
            <a:endParaRPr sz="2000" dirty="0">
              <a:solidFill>
                <a:srgbClr val="00FFFF"/>
              </a:solidFill>
            </a:endParaRPr>
          </a:p>
          <a:p>
            <a:pPr marL="457200" lvl="0" indent="-355600" algn="l" rtl="0">
              <a:spcBef>
                <a:spcPts val="0"/>
              </a:spcBef>
              <a:spcAft>
                <a:spcPts val="0"/>
              </a:spcAft>
              <a:buClr>
                <a:schemeClr val="dk1"/>
              </a:buClr>
              <a:buSzPts val="2000"/>
              <a:buChar char="●"/>
            </a:pPr>
            <a:r>
              <a:rPr lang="en" sz="2000" dirty="0">
                <a:solidFill>
                  <a:schemeClr val="dk1"/>
                </a:solidFill>
              </a:rPr>
              <a:t>“Weddings and funerals can be edifying, so let’s do those with the collection money.”  </a:t>
            </a:r>
            <a:r>
              <a:rPr lang="en" sz="2000" dirty="0">
                <a:solidFill>
                  <a:srgbClr val="00FFFF"/>
                </a:solidFill>
              </a:rPr>
              <a:t>Where is the command or example for this?  And on and on …</a:t>
            </a:r>
            <a:endParaRPr sz="2000" dirty="0">
              <a:solidFill>
                <a:srgbClr val="00FFFF"/>
              </a:solidFill>
            </a:endParaRPr>
          </a:p>
          <a:p>
            <a:pPr marL="0" lvl="0" indent="0" algn="ctr" rtl="0">
              <a:spcBef>
                <a:spcPts val="0"/>
              </a:spcBef>
              <a:spcAft>
                <a:spcPts val="0"/>
              </a:spcAft>
              <a:buNone/>
            </a:pPr>
            <a:endParaRPr sz="27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“EXPEDIENTS”</a:t>
            </a:r>
            <a:endParaRPr sz="5000" b="1">
              <a:solidFill>
                <a:srgbClr val="00FFFF"/>
              </a:solidFill>
            </a:endParaRPr>
          </a:p>
        </p:txBody>
      </p:sp>
      <p:sp>
        <p:nvSpPr>
          <p:cNvPr id="115" name="Google Shape;115;p23"/>
          <p:cNvSpPr txBox="1">
            <a:spLocks noGrp="1"/>
          </p:cNvSpPr>
          <p:nvPr>
            <p:ph type="subTitle" idx="1"/>
          </p:nvPr>
        </p:nvSpPr>
        <p:spPr>
          <a:xfrm>
            <a:off x="-112375" y="420050"/>
            <a:ext cx="9290400" cy="4723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If you remember in our lesson about “What is the bible?”, we talked about “expedients”.  Expedients are liberties, “tools” that are allowed, but not required, in the furtherance of following an existing command or example.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For example, this laptop, projector and microphone are “tools” in furtherance of our command to teach the gospel.</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Song books are a “tool” to assist us in following the command to sing.  Bibles are a “tool” to assist us in learning and teaching the word of God.</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Since we must not forsake the assembling of ourselves together, this building, these pews, these overhead lights are “tools” to assist us in following that command (similar to “synagogues” in the New Testament).</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When we advertise, be it on Facebook, our website, printing flyers, having a billboard, our sign, these are “tools” in furtherance of teaching the gospel.</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Understand that if an expenditure is not a “tool” in furtherance of following a specific command, example, or inference, it is NOT an expedient.</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Congregations will differ GREATLY on what expenditures are “liberties”.</a:t>
            </a:r>
            <a:endParaRPr sz="2000">
              <a:solidFill>
                <a:srgbClr val="FFFF00"/>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WHEN, HOW?</a:t>
            </a:r>
            <a:endParaRPr sz="5000" b="1">
              <a:solidFill>
                <a:srgbClr val="00FFFF"/>
              </a:solidFill>
            </a:endParaRPr>
          </a:p>
        </p:txBody>
      </p:sp>
      <p:sp>
        <p:nvSpPr>
          <p:cNvPr id="121" name="Google Shape;121;p24"/>
          <p:cNvSpPr txBox="1">
            <a:spLocks noGrp="1"/>
          </p:cNvSpPr>
          <p:nvPr>
            <p:ph type="subTitle" idx="1"/>
          </p:nvPr>
        </p:nvSpPr>
        <p:spPr>
          <a:xfrm>
            <a:off x="-112375" y="420050"/>
            <a:ext cx="9290400" cy="4723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WHO contributed?  Local members (Christians) within their local congregations.  This is why we never ask our visitors to contribute.  Visiting Christians have obligations to their own congregations, and non-Christians were never asked to contribute to the work of the Lord’s church.  This, incidentally, rules out such “fundraisers” as church bake sales, yard sales, etc.  If Christians want to do that at home or elsewhere, fine.  But in the New Testament the only money requested was from Christians.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WHEN did they contribute?  Every first day of every week (the Lord’s Day), as Paul said he had given instruction to all the churches, in 1 Cor.16:2.  It was “stored up” so that no sudden collections had to be taken.  A church that is asking/allowing saints to give money the work of the church on other days of the week is not following the pattern given.</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HOW did they contribute?  We are not told, exactly.  It could be done during the assemblies, as we do now.  It could have been a collection box, or a member receiving the collections.  We have more liberty here.</a:t>
            </a:r>
            <a:endParaRPr sz="2000">
              <a:solidFill>
                <a:srgbClr val="00FFFF"/>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MUCH DO I GIVE?</a:t>
            </a:r>
            <a:endParaRPr sz="5000" b="1">
              <a:solidFill>
                <a:srgbClr val="00FFFF"/>
              </a:solidFill>
            </a:endParaRPr>
          </a:p>
        </p:txBody>
      </p:sp>
      <p:sp>
        <p:nvSpPr>
          <p:cNvPr id="127" name="Google Shape;127;p25"/>
          <p:cNvSpPr txBox="1">
            <a:spLocks noGrp="1"/>
          </p:cNvSpPr>
          <p:nvPr>
            <p:ph type="subTitle" idx="1"/>
          </p:nvPr>
        </p:nvSpPr>
        <p:spPr>
          <a:xfrm>
            <a:off x="-112375" y="420050"/>
            <a:ext cx="9323700" cy="47235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2 Cor.9:7</a:t>
            </a:r>
            <a:r>
              <a:rPr lang="en" sz="1900">
                <a:solidFill>
                  <a:schemeClr val="dk1"/>
                </a:solidFill>
              </a:rPr>
              <a:t> </a:t>
            </a:r>
            <a:r>
              <a:rPr lang="en" sz="1900" i="1">
                <a:solidFill>
                  <a:schemeClr val="dk1"/>
                </a:solidFill>
              </a:rPr>
              <a:t>“Each one must do just </a:t>
            </a:r>
            <a:r>
              <a:rPr lang="en" sz="1900" i="1" u="sng">
                <a:solidFill>
                  <a:schemeClr val="dk1"/>
                </a:solidFill>
              </a:rPr>
              <a:t>as he has purposed in his heart</a:t>
            </a:r>
            <a:r>
              <a:rPr lang="en" sz="1900" i="1">
                <a:solidFill>
                  <a:schemeClr val="dk1"/>
                </a:solidFill>
              </a:rPr>
              <a:t>, not grudgingly or under compulsion, for </a:t>
            </a:r>
            <a:r>
              <a:rPr lang="en" sz="1900" i="1" u="sng">
                <a:solidFill>
                  <a:schemeClr val="dk1"/>
                </a:solidFill>
              </a:rPr>
              <a:t>God loves a cheerful giver</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2 Cor.9:12</a:t>
            </a:r>
            <a:r>
              <a:rPr lang="en" sz="1900">
                <a:solidFill>
                  <a:schemeClr val="dk1"/>
                </a:solidFill>
              </a:rPr>
              <a:t> </a:t>
            </a:r>
            <a:r>
              <a:rPr lang="en" sz="1900" i="1">
                <a:solidFill>
                  <a:schemeClr val="dk1"/>
                </a:solidFill>
              </a:rPr>
              <a:t>“For the ministry of this service is not only </a:t>
            </a:r>
            <a:r>
              <a:rPr lang="en" sz="1900" i="1" u="sng">
                <a:solidFill>
                  <a:schemeClr val="dk1"/>
                </a:solidFill>
              </a:rPr>
              <a:t>fully supplying the needs of the saints</a:t>
            </a:r>
            <a:r>
              <a:rPr lang="en" sz="1900" i="1">
                <a:solidFill>
                  <a:schemeClr val="dk1"/>
                </a:solidFill>
              </a:rPr>
              <a:t>, but is also overflowing through many thanksgivings to God.”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1 Cor.16:2</a:t>
            </a:r>
            <a:r>
              <a:rPr lang="en" sz="1900">
                <a:solidFill>
                  <a:schemeClr val="dk1"/>
                </a:solidFill>
              </a:rPr>
              <a:t> </a:t>
            </a:r>
            <a:r>
              <a:rPr lang="en" sz="1900" i="1">
                <a:solidFill>
                  <a:schemeClr val="dk1"/>
                </a:solidFill>
              </a:rPr>
              <a:t>“On the first day of every week each one of you is to put aside and save, </a:t>
            </a:r>
            <a:r>
              <a:rPr lang="en" sz="1900" i="1" u="sng">
                <a:solidFill>
                  <a:schemeClr val="dk1"/>
                </a:solidFill>
              </a:rPr>
              <a:t>as he may prosper</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Phil.4:18</a:t>
            </a:r>
            <a:r>
              <a:rPr lang="en" sz="1900">
                <a:solidFill>
                  <a:schemeClr val="dk1"/>
                </a:solidFill>
              </a:rPr>
              <a:t> </a:t>
            </a:r>
            <a:r>
              <a:rPr lang="en" sz="1900" i="1">
                <a:solidFill>
                  <a:schemeClr val="dk1"/>
                </a:solidFill>
              </a:rPr>
              <a:t>“...I am amply supplied, having received from Epaphroditus what you have sent, a fragrant aroma, </a:t>
            </a:r>
            <a:r>
              <a:rPr lang="en" sz="1900" i="1" u="sng">
                <a:solidFill>
                  <a:schemeClr val="dk1"/>
                </a:solidFill>
              </a:rPr>
              <a:t>an acceptable sacrifice</a:t>
            </a:r>
            <a:r>
              <a:rPr lang="en" sz="1900" i="1">
                <a:solidFill>
                  <a:schemeClr val="dk1"/>
                </a:solidFill>
              </a:rPr>
              <a:t>, well-pleasing to God.”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Eph.4:28</a:t>
            </a:r>
            <a:r>
              <a:rPr lang="en" sz="1900">
                <a:solidFill>
                  <a:schemeClr val="dk1"/>
                </a:solidFill>
              </a:rPr>
              <a:t> </a:t>
            </a:r>
            <a:r>
              <a:rPr lang="en" sz="1900" i="1">
                <a:solidFill>
                  <a:schemeClr val="dk1"/>
                </a:solidFill>
              </a:rPr>
              <a:t>“He who steals must steal no longer; but rather he must labor, performing with his own hands what is good, </a:t>
            </a:r>
            <a:r>
              <a:rPr lang="en" sz="1900" i="1" u="sng">
                <a:solidFill>
                  <a:schemeClr val="dk1"/>
                </a:solidFill>
              </a:rPr>
              <a:t>so that he will have something to share with one who has need</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We give 1) What we have purposed, 2) What we can give cheerfully, 3) What will meet the need, 4) As we have prospered, 5) What is a “sacrifice”, and 6) Such that we will still have something to give to non-Christians.  There is no specified amount!  God knows that we have other obligations - taxes and debts </a:t>
            </a:r>
            <a:r>
              <a:rPr lang="en" sz="1900">
                <a:solidFill>
                  <a:srgbClr val="FFFF00"/>
                </a:solidFill>
              </a:rPr>
              <a:t>(</a:t>
            </a:r>
            <a:r>
              <a:rPr lang="en" sz="1900" u="sng">
                <a:solidFill>
                  <a:srgbClr val="FFFF00"/>
                </a:solidFill>
              </a:rPr>
              <a:t>Rom.13:6-8</a:t>
            </a:r>
            <a:r>
              <a:rPr lang="en" sz="1900">
                <a:solidFill>
                  <a:srgbClr val="FFFF00"/>
                </a:solidFill>
              </a:rPr>
              <a:t>)</a:t>
            </a:r>
            <a:r>
              <a:rPr lang="en" sz="1900">
                <a:solidFill>
                  <a:srgbClr val="00FFFF"/>
                </a:solidFill>
              </a:rPr>
              <a:t>, supporting families </a:t>
            </a:r>
            <a:r>
              <a:rPr lang="en" sz="1900">
                <a:solidFill>
                  <a:srgbClr val="FFFF00"/>
                </a:solidFill>
              </a:rPr>
              <a:t>(</a:t>
            </a:r>
            <a:r>
              <a:rPr lang="en" sz="1900" u="sng">
                <a:solidFill>
                  <a:srgbClr val="FFFF00"/>
                </a:solidFill>
              </a:rPr>
              <a:t>1 Tim.5:8</a:t>
            </a:r>
            <a:r>
              <a:rPr lang="en" sz="1900">
                <a:solidFill>
                  <a:srgbClr val="FFFF00"/>
                </a:solidFill>
              </a:rPr>
              <a:t>)</a:t>
            </a:r>
            <a:r>
              <a:rPr lang="en" sz="1900">
                <a:solidFill>
                  <a:srgbClr val="00FFFF"/>
                </a:solidFill>
              </a:rPr>
              <a:t>, and being kind to others </a:t>
            </a:r>
            <a:r>
              <a:rPr lang="en" sz="1900">
                <a:solidFill>
                  <a:srgbClr val="FFFF00"/>
                </a:solidFill>
              </a:rPr>
              <a:t>(</a:t>
            </a:r>
            <a:r>
              <a:rPr lang="en" sz="1900" u="sng">
                <a:solidFill>
                  <a:srgbClr val="FFFF00"/>
                </a:solidFill>
              </a:rPr>
              <a:t>Matt.25</a:t>
            </a:r>
            <a:r>
              <a:rPr lang="en" sz="1900">
                <a:solidFill>
                  <a:srgbClr val="FFFF00"/>
                </a:solidFill>
              </a:rPr>
              <a:t>)</a:t>
            </a:r>
            <a:r>
              <a:rPr lang="en" sz="1900">
                <a:solidFill>
                  <a:srgbClr val="00FFFF"/>
                </a:solidFill>
              </a:rPr>
              <a:t>.</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ARE </a:t>
            </a:r>
            <a:r>
              <a:rPr lang="en" sz="5000" b="1" u="sng">
                <a:solidFill>
                  <a:srgbClr val="00FFFF"/>
                </a:solidFill>
              </a:rPr>
              <a:t>NOT</a:t>
            </a:r>
            <a:r>
              <a:rPr lang="en" sz="5000" b="1">
                <a:solidFill>
                  <a:srgbClr val="00FFFF"/>
                </a:solidFill>
              </a:rPr>
              <a:t> TITHING!</a:t>
            </a:r>
            <a:endParaRPr sz="5000" b="1">
              <a:solidFill>
                <a:srgbClr val="00FFFF"/>
              </a:solidFill>
            </a:endParaRPr>
          </a:p>
        </p:txBody>
      </p:sp>
      <p:sp>
        <p:nvSpPr>
          <p:cNvPr id="133" name="Google Shape;133;p26"/>
          <p:cNvSpPr txBox="1">
            <a:spLocks noGrp="1"/>
          </p:cNvSpPr>
          <p:nvPr>
            <p:ph type="subTitle" idx="1"/>
          </p:nvPr>
        </p:nvSpPr>
        <p:spPr>
          <a:xfrm>
            <a:off x="-112375" y="441450"/>
            <a:ext cx="9323700" cy="4702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Denominations today sometimes call their offerings “tithes”, which means “a tenth” (10%), but that is from the Law of Moses, which we are NOT under!  (</a:t>
            </a:r>
            <a:r>
              <a:rPr lang="en" sz="2500" u="sng">
                <a:solidFill>
                  <a:srgbClr val="FFFF00"/>
                </a:solidFill>
              </a:rPr>
              <a:t>Col.2:14</a:t>
            </a:r>
            <a:r>
              <a:rPr lang="en" sz="2500">
                <a:solidFill>
                  <a:srgbClr val="FFFF00"/>
                </a:solidFill>
              </a:rPr>
              <a:t>)</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Num.8:21</a:t>
            </a:r>
            <a:r>
              <a:rPr lang="en" sz="2500">
                <a:solidFill>
                  <a:srgbClr val="FFFF00"/>
                </a:solidFill>
              </a:rPr>
              <a:t> </a:t>
            </a:r>
            <a:r>
              <a:rPr lang="en" sz="2500" i="1">
                <a:solidFill>
                  <a:schemeClr val="dk1"/>
                </a:solidFill>
              </a:rPr>
              <a:t>“</a:t>
            </a:r>
            <a:r>
              <a:rPr lang="en" sz="2500" i="1" u="sng">
                <a:solidFill>
                  <a:schemeClr val="dk1"/>
                </a:solidFill>
              </a:rPr>
              <a:t>To the sons of Levi</a:t>
            </a:r>
            <a:r>
              <a:rPr lang="en" sz="2500" i="1">
                <a:solidFill>
                  <a:schemeClr val="dk1"/>
                </a:solidFill>
              </a:rPr>
              <a:t>, behold, I have given all the tithe in Israel for an inheritance, in return for their service which they perform, the service of the tent of meeting.”</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Heb.7:5</a:t>
            </a:r>
            <a:r>
              <a:rPr lang="en" sz="2500">
                <a:solidFill>
                  <a:srgbClr val="FFFF00"/>
                </a:solidFill>
              </a:rPr>
              <a:t> </a:t>
            </a:r>
            <a:r>
              <a:rPr lang="en" sz="2500" i="1">
                <a:solidFill>
                  <a:schemeClr val="dk1"/>
                </a:solidFill>
              </a:rPr>
              <a:t>“And those indeed </a:t>
            </a:r>
            <a:r>
              <a:rPr lang="en" sz="2500" i="1" u="sng">
                <a:solidFill>
                  <a:schemeClr val="dk1"/>
                </a:solidFill>
              </a:rPr>
              <a:t>of the sons of Levi</a:t>
            </a:r>
            <a:r>
              <a:rPr lang="en" sz="2500" i="1">
                <a:solidFill>
                  <a:schemeClr val="dk1"/>
                </a:solidFill>
              </a:rPr>
              <a:t> who receive the priest’s office </a:t>
            </a:r>
            <a:r>
              <a:rPr lang="en" sz="2500" i="1" u="sng">
                <a:solidFill>
                  <a:schemeClr val="dk1"/>
                </a:solidFill>
              </a:rPr>
              <a:t>have commandment in the Law to collect a tenth from the people</a:t>
            </a:r>
            <a:r>
              <a:rPr lang="en" sz="2500" i="1">
                <a:solidFill>
                  <a:schemeClr val="dk1"/>
                </a:solidFill>
              </a:rPr>
              <a:t>, that is, from their brethren, although these are descended from Abraham.”</a:t>
            </a:r>
            <a:endParaRPr sz="2500" i="1">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If we don’t have “Levites” today (and we don’t) then we can’t have “tithes”!</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12375" y="0"/>
            <a:ext cx="9357300" cy="48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“COUNT YOUR BLESSINGS!”</a:t>
            </a:r>
            <a:endParaRPr sz="5000" b="1">
              <a:solidFill>
                <a:srgbClr val="00FFFF"/>
              </a:solidFill>
            </a:endParaRPr>
          </a:p>
        </p:txBody>
      </p:sp>
      <p:sp>
        <p:nvSpPr>
          <p:cNvPr id="139" name="Google Shape;139;p27"/>
          <p:cNvSpPr txBox="1">
            <a:spLocks noGrp="1"/>
          </p:cNvSpPr>
          <p:nvPr>
            <p:ph type="subTitle" idx="1"/>
          </p:nvPr>
        </p:nvSpPr>
        <p:spPr>
          <a:xfrm>
            <a:off x="-112375" y="337100"/>
            <a:ext cx="9323700" cy="4806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1 Tim.6:9-10</a:t>
            </a:r>
            <a:r>
              <a:rPr lang="en" sz="2000">
                <a:solidFill>
                  <a:srgbClr val="00FFFF"/>
                </a:solidFill>
              </a:rPr>
              <a:t> </a:t>
            </a:r>
            <a:r>
              <a:rPr lang="en" sz="2000" i="1">
                <a:solidFill>
                  <a:schemeClr val="dk1"/>
                </a:solidFill>
              </a:rPr>
              <a:t>“But those who want to get rich fall into temptation and a snare and many foolish and harmful desires which plunge men into ruin and destruction. 10 For </a:t>
            </a:r>
            <a:r>
              <a:rPr lang="en" sz="2000" i="1" u="sng">
                <a:solidFill>
                  <a:schemeClr val="dk1"/>
                </a:solidFill>
              </a:rPr>
              <a:t>the love of money is a root of all sorts of evil</a:t>
            </a:r>
            <a:r>
              <a:rPr lang="en" sz="2000" i="1">
                <a:solidFill>
                  <a:schemeClr val="dk1"/>
                </a:solidFill>
              </a:rPr>
              <a:t>, </a:t>
            </a:r>
            <a:r>
              <a:rPr lang="en" sz="2000" i="1" u="sng">
                <a:solidFill>
                  <a:schemeClr val="dk1"/>
                </a:solidFill>
              </a:rPr>
              <a:t>and some by longing for it have wandered away from the faith</a:t>
            </a:r>
            <a:r>
              <a:rPr lang="en" sz="2000" i="1">
                <a:solidFill>
                  <a:schemeClr val="dk1"/>
                </a:solidFill>
              </a:rPr>
              <a:t> and pierced themselves with many griefs.”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Tim.6:17-19</a:t>
            </a:r>
            <a:r>
              <a:rPr lang="en" sz="2000">
                <a:solidFill>
                  <a:srgbClr val="00FFFF"/>
                </a:solidFill>
              </a:rPr>
              <a:t> </a:t>
            </a:r>
            <a:r>
              <a:rPr lang="en" sz="2000" i="1">
                <a:solidFill>
                  <a:schemeClr val="dk1"/>
                </a:solidFill>
              </a:rPr>
              <a:t>“Instruct those who are rich in this present world </a:t>
            </a:r>
            <a:r>
              <a:rPr lang="en" sz="2000" i="1" u="sng">
                <a:solidFill>
                  <a:schemeClr val="dk1"/>
                </a:solidFill>
              </a:rPr>
              <a:t>not to be conceited or to fix their hope on the uncertainty of riches, but on God, who richly supplies us with all things to enjoy</a:t>
            </a:r>
            <a:r>
              <a:rPr lang="en" sz="2000" i="1">
                <a:solidFill>
                  <a:schemeClr val="dk1"/>
                </a:solidFill>
              </a:rPr>
              <a:t>. 18 Instruct them to do good, to be rich in good works, </a:t>
            </a:r>
            <a:r>
              <a:rPr lang="en" sz="2000" i="1" u="sng">
                <a:solidFill>
                  <a:schemeClr val="dk1"/>
                </a:solidFill>
              </a:rPr>
              <a:t>to be generous and ready to share</a:t>
            </a:r>
            <a:r>
              <a:rPr lang="en" sz="2000" i="1">
                <a:solidFill>
                  <a:schemeClr val="dk1"/>
                </a:solidFill>
              </a:rPr>
              <a:t>, 19 storing up for themselves the treasure of a good foundation for the future, so that they may take hold of that which is life indeed.”</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Brothers and sisters, we in this country are so ABUNDANTLY blessed with almost every physical thing our heart could desire.  Most of us are “rich” compared to every other society that exists now and that has preceded us.  If we find that we cannot part with this world’s goods, we have a heart problem!</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12375" y="0"/>
            <a:ext cx="9357300" cy="48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IS YOUR HEART?</a:t>
            </a:r>
            <a:endParaRPr sz="5000" b="1">
              <a:solidFill>
                <a:srgbClr val="00FFFF"/>
              </a:solidFill>
            </a:endParaRPr>
          </a:p>
        </p:txBody>
      </p:sp>
      <p:sp>
        <p:nvSpPr>
          <p:cNvPr id="145" name="Google Shape;145;p28"/>
          <p:cNvSpPr txBox="1">
            <a:spLocks noGrp="1"/>
          </p:cNvSpPr>
          <p:nvPr>
            <p:ph type="subTitle" idx="1"/>
          </p:nvPr>
        </p:nvSpPr>
        <p:spPr>
          <a:xfrm>
            <a:off x="-179250" y="337100"/>
            <a:ext cx="9390300" cy="4806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Matt.6:19-21</a:t>
            </a:r>
            <a:r>
              <a:rPr lang="en" sz="2000">
                <a:solidFill>
                  <a:srgbClr val="FFFF00"/>
                </a:solidFill>
              </a:rPr>
              <a:t> </a:t>
            </a:r>
            <a:r>
              <a:rPr lang="en" sz="2000" i="1">
                <a:solidFill>
                  <a:schemeClr val="dk1"/>
                </a:solidFill>
              </a:rPr>
              <a:t>“</a:t>
            </a:r>
            <a:r>
              <a:rPr lang="en" sz="2000" i="1" u="sng">
                <a:solidFill>
                  <a:schemeClr val="dk1"/>
                </a:solidFill>
              </a:rPr>
              <a:t>Do not store up for yourselves treasures on earth</a:t>
            </a:r>
            <a:r>
              <a:rPr lang="en" sz="2000" i="1">
                <a:solidFill>
                  <a:schemeClr val="dk1"/>
                </a:solidFill>
              </a:rPr>
              <a:t>, where moth and rust destroy, and where thieves break in and steal. 20 But store up for yourselves treasures in heaven, where neither moth nor rust destroys, and where thieves do not break in or steal; 21 for </a:t>
            </a:r>
            <a:r>
              <a:rPr lang="en" sz="2000" i="1" u="sng">
                <a:solidFill>
                  <a:schemeClr val="dk1"/>
                </a:solidFill>
              </a:rPr>
              <a:t>where your treasure is, there your heart will be also</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Luke 12:18-21</a:t>
            </a:r>
            <a:r>
              <a:rPr lang="en" sz="2000">
                <a:solidFill>
                  <a:schemeClr val="dk1"/>
                </a:solidFill>
              </a:rPr>
              <a:t> </a:t>
            </a:r>
            <a:r>
              <a:rPr lang="en" sz="2000" i="1">
                <a:solidFill>
                  <a:schemeClr val="dk1"/>
                </a:solidFill>
              </a:rPr>
              <a:t>“‘This is what I will do: I will tear down my barns and build larger ones, and there I will store all my grain and my goods. 19 And I will say to my soul, ‘</a:t>
            </a:r>
            <a:r>
              <a:rPr lang="en" sz="2000" i="1" u="sng">
                <a:solidFill>
                  <a:schemeClr val="dk1"/>
                </a:solidFill>
              </a:rPr>
              <a:t>Soul, you have many goods laid up for many years to come; take your ease, eat, drink and be merry</a:t>
            </a:r>
            <a:r>
              <a:rPr lang="en" sz="2000" i="1">
                <a:solidFill>
                  <a:schemeClr val="dk1"/>
                </a:solidFill>
              </a:rPr>
              <a:t>.’ 20 But God said to him, ‘You fool! </a:t>
            </a:r>
            <a:r>
              <a:rPr lang="en" sz="2000" i="1" u="sng">
                <a:solidFill>
                  <a:schemeClr val="dk1"/>
                </a:solidFill>
              </a:rPr>
              <a:t>This very night your soul is required of you; and now who will own what you have prepared</a:t>
            </a:r>
            <a:r>
              <a:rPr lang="en" sz="2000" i="1">
                <a:solidFill>
                  <a:schemeClr val="dk1"/>
                </a:solidFill>
              </a:rPr>
              <a:t>?’ 21 So is the man who stores up treasure for himself, and is not rich toward God.”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2 Cor.8:9</a:t>
            </a:r>
            <a:r>
              <a:rPr lang="en" sz="2000" i="1">
                <a:solidFill>
                  <a:schemeClr val="dk1"/>
                </a:solidFill>
              </a:rPr>
              <a:t> “For you know </a:t>
            </a:r>
            <a:r>
              <a:rPr lang="en" sz="2000" i="1" u="sng">
                <a:solidFill>
                  <a:schemeClr val="dk1"/>
                </a:solidFill>
              </a:rPr>
              <a:t>the grace of our Lord Jesus Christ</a:t>
            </a:r>
            <a:r>
              <a:rPr lang="en" sz="2000" i="1">
                <a:solidFill>
                  <a:schemeClr val="dk1"/>
                </a:solidFill>
              </a:rPr>
              <a:t>, that though He was rich, yet </a:t>
            </a:r>
            <a:r>
              <a:rPr lang="en" sz="2000" i="1" u="sng">
                <a:solidFill>
                  <a:schemeClr val="dk1"/>
                </a:solidFill>
              </a:rPr>
              <a:t>for your sake He became poor</a:t>
            </a:r>
            <a:r>
              <a:rPr lang="en" sz="2000" i="1">
                <a:solidFill>
                  <a:schemeClr val="dk1"/>
                </a:solidFill>
              </a:rPr>
              <a:t>, so that you </a:t>
            </a:r>
            <a:r>
              <a:rPr lang="en" sz="2000" i="1" u="sng">
                <a:solidFill>
                  <a:schemeClr val="dk1"/>
                </a:solidFill>
              </a:rPr>
              <a:t>through His poverty might become rich</a:t>
            </a:r>
            <a:r>
              <a:rPr lang="en" sz="2000" i="1">
                <a:solidFill>
                  <a:schemeClr val="dk1"/>
                </a:solidFill>
              </a:rPr>
              <a:t>.” </a:t>
            </a:r>
            <a:r>
              <a:rPr lang="en" sz="2000">
                <a:solidFill>
                  <a:srgbClr val="00FFFF"/>
                </a:solidFill>
              </a:rPr>
              <a:t>Will you give up this world’s treasures for an eternal one?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12375" y="0"/>
            <a:ext cx="9357300" cy="59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300" b="1">
                <a:solidFill>
                  <a:srgbClr val="00FFFF"/>
                </a:solidFill>
              </a:rPr>
              <a:t>“BACK TO BASICS” SERIES</a:t>
            </a:r>
            <a:endParaRPr sz="5300" b="1">
              <a:solidFill>
                <a:srgbClr val="00FFFF"/>
              </a:solidFill>
            </a:endParaRPr>
          </a:p>
        </p:txBody>
      </p:sp>
      <p:sp>
        <p:nvSpPr>
          <p:cNvPr id="61" name="Google Shape;61;p14"/>
          <p:cNvSpPr txBox="1">
            <a:spLocks noGrp="1"/>
          </p:cNvSpPr>
          <p:nvPr>
            <p:ph type="subTitle" idx="1"/>
          </p:nvPr>
        </p:nvSpPr>
        <p:spPr>
          <a:xfrm>
            <a:off x="0" y="725050"/>
            <a:ext cx="9144000" cy="4418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b="1">
                <a:solidFill>
                  <a:srgbClr val="FFFF00"/>
                </a:solidFill>
              </a:rPr>
              <a:t>WHAT IS THE BIBLE? (2 LESSONS)</a:t>
            </a:r>
            <a:endParaRPr sz="2000" b="1">
              <a:solidFill>
                <a:srgbClr val="FFFF00"/>
              </a:solidFill>
            </a:endParaRPr>
          </a:p>
          <a:p>
            <a:pPr marL="457200" lvl="0" indent="-355600" algn="l" rtl="0">
              <a:spcBef>
                <a:spcPts val="0"/>
              </a:spcBef>
              <a:spcAft>
                <a:spcPts val="0"/>
              </a:spcAft>
              <a:buClr>
                <a:schemeClr val="dk1"/>
              </a:buClr>
              <a:buSzPts val="2000"/>
              <a:buChar char="●"/>
            </a:pPr>
            <a:r>
              <a:rPr lang="en" sz="2000" b="1">
                <a:solidFill>
                  <a:schemeClr val="dk1"/>
                </a:solidFill>
              </a:rPr>
              <a:t>WHAT IS SIN?</a:t>
            </a:r>
            <a:endParaRPr sz="2000" b="1">
              <a:solidFill>
                <a:schemeClr val="dk1"/>
              </a:solidFill>
            </a:endParaRPr>
          </a:p>
          <a:p>
            <a:pPr marL="457200" lvl="0" indent="-355600" algn="l" rtl="0">
              <a:spcBef>
                <a:spcPts val="0"/>
              </a:spcBef>
              <a:spcAft>
                <a:spcPts val="0"/>
              </a:spcAft>
              <a:buClr>
                <a:srgbClr val="00FFFF"/>
              </a:buClr>
              <a:buSzPts val="2000"/>
              <a:buChar char="●"/>
            </a:pPr>
            <a:r>
              <a:rPr lang="en" sz="2000" b="1">
                <a:solidFill>
                  <a:srgbClr val="00FFFF"/>
                </a:solidFill>
              </a:rPr>
              <a:t>WHAT IS THE GOSPEL?</a:t>
            </a:r>
            <a:endParaRPr sz="2000" b="1">
              <a:solidFill>
                <a:srgbClr val="00FFFF"/>
              </a:solidFill>
            </a:endParaRPr>
          </a:p>
          <a:p>
            <a:pPr marL="457200" lvl="0" indent="-355600" algn="l" rtl="0">
              <a:spcBef>
                <a:spcPts val="0"/>
              </a:spcBef>
              <a:spcAft>
                <a:spcPts val="0"/>
              </a:spcAft>
              <a:buClr>
                <a:srgbClr val="FFFF00"/>
              </a:buClr>
              <a:buSzPts val="2000"/>
              <a:buChar char="●"/>
            </a:pPr>
            <a:r>
              <a:rPr lang="en" sz="2000" b="1">
                <a:solidFill>
                  <a:srgbClr val="FFFF00"/>
                </a:solidFill>
              </a:rPr>
              <a:t>WHAT IS FAITH? (2 LESSONS)</a:t>
            </a:r>
            <a:endParaRPr sz="2000" b="1">
              <a:solidFill>
                <a:srgbClr val="FFFF00"/>
              </a:solidFill>
            </a:endParaRPr>
          </a:p>
          <a:p>
            <a:pPr marL="457200" lvl="0" indent="-355600" algn="l" rtl="0">
              <a:spcBef>
                <a:spcPts val="0"/>
              </a:spcBef>
              <a:spcAft>
                <a:spcPts val="0"/>
              </a:spcAft>
              <a:buClr>
                <a:schemeClr val="dk1"/>
              </a:buClr>
              <a:buSzPts val="2000"/>
              <a:buChar char="●"/>
            </a:pPr>
            <a:r>
              <a:rPr lang="en" sz="2000" b="1">
                <a:solidFill>
                  <a:schemeClr val="dk1"/>
                </a:solidFill>
              </a:rPr>
              <a:t>WHAT IS REPENTANCE?</a:t>
            </a:r>
            <a:endParaRPr sz="2000" b="1">
              <a:solidFill>
                <a:schemeClr val="dk1"/>
              </a:solidFill>
            </a:endParaRPr>
          </a:p>
          <a:p>
            <a:pPr marL="457200" lvl="0" indent="-355600" algn="l" rtl="0">
              <a:spcBef>
                <a:spcPts val="0"/>
              </a:spcBef>
              <a:spcAft>
                <a:spcPts val="0"/>
              </a:spcAft>
              <a:buClr>
                <a:srgbClr val="00FFFF"/>
              </a:buClr>
              <a:buSzPts val="2000"/>
              <a:buChar char="●"/>
            </a:pPr>
            <a:r>
              <a:rPr lang="en" sz="2000" b="1">
                <a:solidFill>
                  <a:srgbClr val="00FFFF"/>
                </a:solidFill>
              </a:rPr>
              <a:t>WHAT IS CONFESSION?</a:t>
            </a:r>
            <a:endParaRPr sz="2000" b="1">
              <a:solidFill>
                <a:srgbClr val="00FFFF"/>
              </a:solidFill>
            </a:endParaRPr>
          </a:p>
          <a:p>
            <a:pPr marL="457200" lvl="0" indent="-355600" algn="l" rtl="0">
              <a:spcBef>
                <a:spcPts val="0"/>
              </a:spcBef>
              <a:spcAft>
                <a:spcPts val="0"/>
              </a:spcAft>
              <a:buClr>
                <a:srgbClr val="FFFF00"/>
              </a:buClr>
              <a:buSzPts val="2000"/>
              <a:buChar char="●"/>
            </a:pPr>
            <a:r>
              <a:rPr lang="en" sz="2000" b="1">
                <a:solidFill>
                  <a:srgbClr val="FFFF00"/>
                </a:solidFill>
              </a:rPr>
              <a:t>WHAT IS BAPTISM?</a:t>
            </a:r>
            <a:endParaRPr sz="2000" b="1">
              <a:solidFill>
                <a:srgbClr val="FFFF00"/>
              </a:solidFill>
            </a:endParaRPr>
          </a:p>
          <a:p>
            <a:pPr marL="457200" lvl="0" indent="-355600" algn="l" rtl="0">
              <a:spcBef>
                <a:spcPts val="0"/>
              </a:spcBef>
              <a:spcAft>
                <a:spcPts val="0"/>
              </a:spcAft>
              <a:buClr>
                <a:schemeClr val="dk1"/>
              </a:buClr>
              <a:buSzPts val="2000"/>
              <a:buChar char="●"/>
            </a:pPr>
            <a:r>
              <a:rPr lang="en" sz="2000" b="1">
                <a:solidFill>
                  <a:schemeClr val="dk1"/>
                </a:solidFill>
              </a:rPr>
              <a:t>WHAT IS THE CHURCH? (2 LESSONS)</a:t>
            </a:r>
            <a:endParaRPr sz="2000" b="1">
              <a:solidFill>
                <a:schemeClr val="dk1"/>
              </a:solidFill>
            </a:endParaRPr>
          </a:p>
          <a:p>
            <a:pPr marL="457200" lvl="0" indent="-355600" algn="l" rtl="0">
              <a:spcBef>
                <a:spcPts val="0"/>
              </a:spcBef>
              <a:spcAft>
                <a:spcPts val="0"/>
              </a:spcAft>
              <a:buClr>
                <a:srgbClr val="00FFFF"/>
              </a:buClr>
              <a:buSzPts val="2000"/>
              <a:buChar char="●"/>
            </a:pPr>
            <a:r>
              <a:rPr lang="en" sz="2000" b="1">
                <a:solidFill>
                  <a:srgbClr val="00FFFF"/>
                </a:solidFill>
              </a:rPr>
              <a:t>WHAT IS SINGING?</a:t>
            </a:r>
            <a:endParaRPr sz="2000" b="1">
              <a:solidFill>
                <a:srgbClr val="00FFFF"/>
              </a:solidFill>
            </a:endParaRPr>
          </a:p>
          <a:p>
            <a:pPr marL="457200" lvl="0" indent="-355600" algn="l" rtl="0">
              <a:spcBef>
                <a:spcPts val="0"/>
              </a:spcBef>
              <a:spcAft>
                <a:spcPts val="0"/>
              </a:spcAft>
              <a:buClr>
                <a:srgbClr val="FFFF00"/>
              </a:buClr>
              <a:buSzPts val="2000"/>
              <a:buChar char="●"/>
            </a:pPr>
            <a:r>
              <a:rPr lang="en" sz="2000" b="1">
                <a:solidFill>
                  <a:srgbClr val="FFFF00"/>
                </a:solidFill>
              </a:rPr>
              <a:t>WHAT IS PRAYER?</a:t>
            </a:r>
            <a:endParaRPr sz="2000" b="1">
              <a:solidFill>
                <a:srgbClr val="FFFF00"/>
              </a:solidFill>
            </a:endParaRPr>
          </a:p>
          <a:p>
            <a:pPr marL="457200" lvl="0" indent="-355600" algn="l" rtl="0">
              <a:spcBef>
                <a:spcPts val="0"/>
              </a:spcBef>
              <a:spcAft>
                <a:spcPts val="0"/>
              </a:spcAft>
              <a:buClr>
                <a:schemeClr val="dk1"/>
              </a:buClr>
              <a:buSzPts val="2000"/>
              <a:buChar char="●"/>
            </a:pPr>
            <a:r>
              <a:rPr lang="en" sz="2000" b="1">
                <a:solidFill>
                  <a:schemeClr val="dk1"/>
                </a:solidFill>
              </a:rPr>
              <a:t>WHAT IS THE COLLECTION? (TODAY’S LESSON)</a:t>
            </a:r>
            <a:endParaRPr sz="2000" b="1">
              <a:solidFill>
                <a:schemeClr val="dk1"/>
              </a:solidFill>
            </a:endParaRPr>
          </a:p>
          <a:p>
            <a:pPr marL="457200" lvl="0" indent="-355600" algn="l" rtl="0">
              <a:spcBef>
                <a:spcPts val="0"/>
              </a:spcBef>
              <a:spcAft>
                <a:spcPts val="0"/>
              </a:spcAft>
              <a:buClr>
                <a:srgbClr val="00FFFF"/>
              </a:buClr>
              <a:buSzPts val="2000"/>
              <a:buChar char="●"/>
            </a:pPr>
            <a:r>
              <a:rPr lang="en" sz="2000" b="1">
                <a:solidFill>
                  <a:srgbClr val="00FFFF"/>
                </a:solidFill>
              </a:rPr>
              <a:t>WHAT IS THE LORD’S SUPPER?</a:t>
            </a:r>
            <a:endParaRPr sz="2000" b="1">
              <a:solidFill>
                <a:srgbClr val="00FFFF"/>
              </a:solidFill>
            </a:endParaRPr>
          </a:p>
          <a:p>
            <a:pPr marL="457200" lvl="0" indent="-355600" algn="l" rtl="0">
              <a:spcBef>
                <a:spcPts val="0"/>
              </a:spcBef>
              <a:spcAft>
                <a:spcPts val="0"/>
              </a:spcAft>
              <a:buClr>
                <a:srgbClr val="FFFF00"/>
              </a:buClr>
              <a:buSzPts val="2000"/>
              <a:buChar char="●"/>
            </a:pPr>
            <a:r>
              <a:rPr lang="en" sz="2000" b="1">
                <a:solidFill>
                  <a:srgbClr val="FFFF00"/>
                </a:solidFill>
              </a:rPr>
              <a:t>WHAT SHOULD CHRISTIANS BE DOING WHEN </a:t>
            </a:r>
            <a:r>
              <a:rPr lang="en" sz="2000" b="1" u="sng">
                <a:solidFill>
                  <a:srgbClr val="FFFF00"/>
                </a:solidFill>
              </a:rPr>
              <a:t>NOT</a:t>
            </a:r>
            <a:r>
              <a:rPr lang="en" sz="2000" b="1">
                <a:solidFill>
                  <a:srgbClr val="FFFF00"/>
                </a:solidFill>
              </a:rPr>
              <a:t> ASSEMBLED TOGETHER?</a:t>
            </a:r>
            <a:endParaRPr sz="2000" b="1">
              <a:solidFill>
                <a:srgbClr val="FFFF00"/>
              </a:solidFill>
            </a:endParaRPr>
          </a:p>
          <a:p>
            <a:pPr marL="0" lvl="0" indent="0" algn="ctr" rtl="0">
              <a:spcBef>
                <a:spcPts val="0"/>
              </a:spcBef>
              <a:spcAft>
                <a:spcPts val="0"/>
              </a:spcAft>
              <a:buNone/>
            </a:pPr>
            <a:endParaRPr sz="3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12375" y="0"/>
            <a:ext cx="9357300" cy="59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“WHY DOES GOD NEED MONEY?”</a:t>
            </a:r>
            <a:endParaRPr sz="4300" b="1">
              <a:solidFill>
                <a:srgbClr val="00FFFF"/>
              </a:solidFill>
            </a:endParaRPr>
          </a:p>
        </p:txBody>
      </p:sp>
      <p:sp>
        <p:nvSpPr>
          <p:cNvPr id="67" name="Google Shape;67;p15"/>
          <p:cNvSpPr txBox="1">
            <a:spLocks noGrp="1"/>
          </p:cNvSpPr>
          <p:nvPr>
            <p:ph type="subTitle" idx="1"/>
          </p:nvPr>
        </p:nvSpPr>
        <p:spPr>
          <a:xfrm>
            <a:off x="-112375" y="404000"/>
            <a:ext cx="9357300" cy="4739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He DOESN’T!  We as parents have gotten into the habit of telling our children on Sunday “We are giving our money to God.”, but that can give the wrong impression.</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1 Chron.29:11-14</a:t>
            </a:r>
            <a:r>
              <a:rPr lang="en" sz="2200">
                <a:solidFill>
                  <a:srgbClr val="FFFF00"/>
                </a:solidFill>
              </a:rPr>
              <a:t> </a:t>
            </a:r>
            <a:r>
              <a:rPr lang="en" sz="2200">
                <a:solidFill>
                  <a:srgbClr val="00FFFF"/>
                </a:solidFill>
              </a:rPr>
              <a:t>(King David speaking)</a:t>
            </a:r>
            <a:r>
              <a:rPr lang="en" sz="2200">
                <a:solidFill>
                  <a:srgbClr val="FFFF00"/>
                </a:solidFill>
              </a:rPr>
              <a:t> </a:t>
            </a:r>
            <a:r>
              <a:rPr lang="en" sz="2200" i="1">
                <a:solidFill>
                  <a:schemeClr val="dk1"/>
                </a:solidFill>
              </a:rPr>
              <a:t>“Yours, O Lord, is the greatness and the power and the glory and the victory and the majesty, </a:t>
            </a:r>
            <a:r>
              <a:rPr lang="en" sz="2200" i="1" u="sng">
                <a:solidFill>
                  <a:schemeClr val="dk1"/>
                </a:solidFill>
              </a:rPr>
              <a:t>indeed everything that is in the heavens and the earth</a:t>
            </a:r>
            <a:r>
              <a:rPr lang="en" sz="2200" i="1">
                <a:solidFill>
                  <a:schemeClr val="dk1"/>
                </a:solidFill>
              </a:rPr>
              <a:t>; Yours is the dominion, O Lord, and You exalt Yourself as head over all. 12 Both riches and honor come from You, and You rule over all, and in Your hand is power and might; and it lies in Your hand to make great and to strengthen everyone. 13 Now therefore, our God, we thank You, and praise Your glorious name.14 But who am I and who are my people that we should be able to offer as generously as this? </a:t>
            </a:r>
            <a:r>
              <a:rPr lang="en" sz="2200" i="1" u="sng">
                <a:solidFill>
                  <a:schemeClr val="dk1"/>
                </a:solidFill>
              </a:rPr>
              <a:t>For all things come from You, and from Your hand we have given You</a:t>
            </a:r>
            <a:r>
              <a:rPr lang="en" sz="2200" i="1">
                <a:solidFill>
                  <a:schemeClr val="dk1"/>
                </a:solidFill>
              </a:rPr>
              <a:t>.”</a:t>
            </a:r>
            <a:endParaRPr sz="2200" i="1">
              <a:solidFill>
                <a:schemeClr val="dk1"/>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12375" y="0"/>
            <a:ext cx="9357300" cy="59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BETTER UNDERSTANDING</a:t>
            </a:r>
            <a:endParaRPr sz="5000" b="1">
              <a:solidFill>
                <a:srgbClr val="00FFFF"/>
              </a:solidFill>
            </a:endParaRPr>
          </a:p>
        </p:txBody>
      </p:sp>
      <p:sp>
        <p:nvSpPr>
          <p:cNvPr id="73" name="Google Shape;73;p16"/>
          <p:cNvSpPr txBox="1">
            <a:spLocks noGrp="1"/>
          </p:cNvSpPr>
          <p:nvPr>
            <p:ph type="subTitle" idx="1"/>
          </p:nvPr>
        </p:nvSpPr>
        <p:spPr>
          <a:xfrm>
            <a:off x="-112375" y="404000"/>
            <a:ext cx="9357300" cy="47394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Clr>
                <a:srgbClr val="FFFF00"/>
              </a:buClr>
              <a:buSzPts val="2800"/>
              <a:buChar char="●"/>
            </a:pPr>
            <a:r>
              <a:rPr lang="en" u="sng">
                <a:solidFill>
                  <a:srgbClr val="FFFF00"/>
                </a:solidFill>
              </a:rPr>
              <a:t>Acts 17:24-25</a:t>
            </a:r>
            <a:r>
              <a:rPr lang="en">
                <a:solidFill>
                  <a:srgbClr val="FFFF00"/>
                </a:solidFill>
              </a:rPr>
              <a:t> </a:t>
            </a:r>
            <a:r>
              <a:rPr lang="en" i="1">
                <a:solidFill>
                  <a:schemeClr val="dk1"/>
                </a:solidFill>
              </a:rPr>
              <a:t>“The God who made the world and all things in it, since He is Lord of heaven and earth, does not dwell in temples made with hands; 25 </a:t>
            </a:r>
            <a:r>
              <a:rPr lang="en" i="1" u="sng">
                <a:solidFill>
                  <a:schemeClr val="dk1"/>
                </a:solidFill>
              </a:rPr>
              <a:t>nor is He served by human hands, as though He needed anything, since He Himself gives to all people life and breath and all things</a:t>
            </a:r>
            <a:r>
              <a:rPr lang="en" i="1">
                <a:solidFill>
                  <a:schemeClr val="dk1"/>
                </a:solidFill>
              </a:rPr>
              <a:t>;”</a:t>
            </a:r>
            <a:endParaRPr i="1">
              <a:solidFill>
                <a:schemeClr val="dk1"/>
              </a:solidFill>
            </a:endParaRPr>
          </a:p>
          <a:p>
            <a:pPr marL="457200" lvl="0" indent="-406400" algn="l" rtl="0">
              <a:spcBef>
                <a:spcPts val="0"/>
              </a:spcBef>
              <a:spcAft>
                <a:spcPts val="0"/>
              </a:spcAft>
              <a:buClr>
                <a:srgbClr val="FFFF00"/>
              </a:buClr>
              <a:buSzPts val="2800"/>
              <a:buChar char="●"/>
            </a:pPr>
            <a:r>
              <a:rPr lang="en">
                <a:solidFill>
                  <a:srgbClr val="FFFF00"/>
                </a:solidFill>
              </a:rPr>
              <a:t>God does not need money or possessions, but Christians do!  I hope we will see in this lesson that when we give of our means, we are giving to support the important work and needs of specific Christians, both here and abroad as needed.</a:t>
            </a:r>
            <a:endParaRPr>
              <a:solidFill>
                <a:srgbClr val="FFFF00"/>
              </a:solidFill>
            </a:endParaRPr>
          </a:p>
          <a:p>
            <a:pPr marL="457200" lvl="0" indent="0" algn="l" rtl="0">
              <a:spcBef>
                <a:spcPts val="0"/>
              </a:spcBef>
              <a:spcAft>
                <a:spcPts val="0"/>
              </a:spcAft>
              <a:buNone/>
            </a:pPr>
            <a:endParaRPr sz="2200">
              <a:solidFill>
                <a:srgbClr val="FFFF00"/>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TEACHERS OF THE GOSPEL</a:t>
            </a:r>
            <a:endParaRPr sz="5000" b="1">
              <a:solidFill>
                <a:srgbClr val="00FFFF"/>
              </a:solidFill>
            </a:endParaRPr>
          </a:p>
        </p:txBody>
      </p:sp>
      <p:sp>
        <p:nvSpPr>
          <p:cNvPr id="79" name="Google Shape;79;p17"/>
          <p:cNvSpPr txBox="1">
            <a:spLocks noGrp="1"/>
          </p:cNvSpPr>
          <p:nvPr>
            <p:ph type="subTitle" idx="1"/>
          </p:nvPr>
        </p:nvSpPr>
        <p:spPr>
          <a:xfrm>
            <a:off x="-112375" y="341125"/>
            <a:ext cx="9290400" cy="4802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have clear “authority” in scripture, both by command and example, to contribute financially to support those preaching the gospel.</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Cor.9:8-14</a:t>
            </a:r>
            <a:r>
              <a:rPr lang="en" sz="2000">
                <a:solidFill>
                  <a:srgbClr val="FFFF00"/>
                </a:solidFill>
              </a:rPr>
              <a:t> </a:t>
            </a:r>
            <a:r>
              <a:rPr lang="en" sz="2000" i="1">
                <a:solidFill>
                  <a:schemeClr val="dk1"/>
                </a:solidFill>
              </a:rPr>
              <a:t>“I am not speaking these things according to human judgment, am I? Or does not the Law also say these things? 9 For it is written in the Law of Moses, “You shall not muzzle the ox while he is threshing.” God is not concerned about oxen, is He? 10 Or is He speaking altogether for our sake? </a:t>
            </a:r>
            <a:r>
              <a:rPr lang="en" sz="2000" i="1" u="sng">
                <a:solidFill>
                  <a:schemeClr val="dk1"/>
                </a:solidFill>
              </a:rPr>
              <a:t>Yes, for our sake it was written, because the plowman ought to plow in hope, and the thresher to thresh in hope of sharing the crops</a:t>
            </a:r>
            <a:r>
              <a:rPr lang="en" sz="2000" i="1">
                <a:solidFill>
                  <a:schemeClr val="dk1"/>
                </a:solidFill>
              </a:rPr>
              <a:t>. 11 If we sowed spiritual things in you, is it too much if we reap material things from you? 12 If others share the right over you, do we not more? Nevertheless, we did not use this right, but we endure all things so that we will cause no hindrance to the gospel of Christ. 13 </a:t>
            </a:r>
            <a:r>
              <a:rPr lang="en" sz="2000" i="1" u="sng">
                <a:solidFill>
                  <a:schemeClr val="dk1"/>
                </a:solidFill>
              </a:rPr>
              <a:t>Do you not know that those who perform sacred services eat the food of the temple, and those who attend regularly to the altar have their share from the altar? 14 So also the Lord directed those who proclaim the gospel to get their living from the gospel</a:t>
            </a:r>
            <a:r>
              <a:rPr lang="en" sz="2000" i="1">
                <a:solidFill>
                  <a:schemeClr val="dk1"/>
                </a:solidFill>
              </a:rPr>
              <a:t>.”</a:t>
            </a:r>
            <a:endParaRPr sz="2000" i="1">
              <a:solidFill>
                <a:schemeClr val="dk1"/>
              </a:solidFill>
            </a:endParaRPr>
          </a:p>
          <a:p>
            <a:pPr marL="457200" lvl="0" indent="0" algn="l" rtl="0">
              <a:spcBef>
                <a:spcPts val="0"/>
              </a:spcBef>
              <a:spcAft>
                <a:spcPts val="0"/>
              </a:spcAft>
              <a:buNone/>
            </a:pPr>
            <a:endParaRPr sz="2200">
              <a:solidFill>
                <a:srgbClr val="FFFF00"/>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TEACHERS OF THE GOSPEL - 2</a:t>
            </a:r>
            <a:endParaRPr sz="4700" b="1">
              <a:solidFill>
                <a:srgbClr val="00FFFF"/>
              </a:solidFill>
            </a:endParaRPr>
          </a:p>
        </p:txBody>
      </p:sp>
      <p:sp>
        <p:nvSpPr>
          <p:cNvPr id="85" name="Google Shape;85;p18"/>
          <p:cNvSpPr txBox="1">
            <a:spLocks noGrp="1"/>
          </p:cNvSpPr>
          <p:nvPr>
            <p:ph type="subTitle" idx="1"/>
          </p:nvPr>
        </p:nvSpPr>
        <p:spPr>
          <a:xfrm>
            <a:off x="-112375" y="341125"/>
            <a:ext cx="9290400" cy="4802400"/>
          </a:xfrm>
          <a:prstGeom prst="rect">
            <a:avLst/>
          </a:prstGeom>
        </p:spPr>
        <p:txBody>
          <a:bodyPr spcFirstLastPara="1" wrap="square" lIns="91425" tIns="91425" rIns="91425" bIns="91425" anchor="t" anchorCtr="0">
            <a:noAutofit/>
          </a:bodyPr>
          <a:lstStyle/>
          <a:p>
            <a:pPr marL="457200" lvl="0" indent="-352425" algn="l" rtl="0">
              <a:spcBef>
                <a:spcPts val="0"/>
              </a:spcBef>
              <a:spcAft>
                <a:spcPts val="0"/>
              </a:spcAft>
              <a:buClr>
                <a:srgbClr val="FFFF00"/>
              </a:buClr>
              <a:buSzPts val="1950"/>
              <a:buChar char="●"/>
            </a:pPr>
            <a:r>
              <a:rPr lang="en" sz="1950" u="sng">
                <a:solidFill>
                  <a:srgbClr val="FFFF00"/>
                </a:solidFill>
              </a:rPr>
              <a:t>Matt.10:9-10</a:t>
            </a:r>
            <a:r>
              <a:rPr lang="en" sz="1950">
                <a:solidFill>
                  <a:srgbClr val="FFFF00"/>
                </a:solidFill>
              </a:rPr>
              <a:t> </a:t>
            </a:r>
            <a:r>
              <a:rPr lang="en" sz="1950">
                <a:solidFill>
                  <a:srgbClr val="00FFFF"/>
                </a:solidFill>
              </a:rPr>
              <a:t>(Jesus to the apostles)</a:t>
            </a:r>
            <a:r>
              <a:rPr lang="en" sz="1950" i="1">
                <a:solidFill>
                  <a:schemeClr val="dk1"/>
                </a:solidFill>
              </a:rPr>
              <a:t>“Do not acquire gold, or silver, or copper for your money belts, 10 or a bag for your journey, or even two coats, or sandals, or a staff; for </a:t>
            </a:r>
            <a:r>
              <a:rPr lang="en" sz="1950" i="1" u="sng">
                <a:solidFill>
                  <a:schemeClr val="dk1"/>
                </a:solidFill>
              </a:rPr>
              <a:t>the worker is worthy of his support</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Phil.4:16</a:t>
            </a:r>
            <a:r>
              <a:rPr lang="en" sz="1950">
                <a:solidFill>
                  <a:srgbClr val="FFFF00"/>
                </a:solidFill>
              </a:rPr>
              <a:t> </a:t>
            </a:r>
            <a:r>
              <a:rPr lang="en" sz="1950" i="1">
                <a:solidFill>
                  <a:schemeClr val="dk1"/>
                </a:solidFill>
              </a:rPr>
              <a:t>“for even in Thessalonica </a:t>
            </a:r>
            <a:r>
              <a:rPr lang="en" sz="1950" i="1" u="sng">
                <a:solidFill>
                  <a:schemeClr val="dk1"/>
                </a:solidFill>
              </a:rPr>
              <a:t>you sent a gift more than once for my needs</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Gal.6:6</a:t>
            </a:r>
            <a:r>
              <a:rPr lang="en" sz="1950">
                <a:solidFill>
                  <a:srgbClr val="FFFF00"/>
                </a:solidFill>
              </a:rPr>
              <a:t> </a:t>
            </a:r>
            <a:r>
              <a:rPr lang="en" sz="1950" i="1">
                <a:solidFill>
                  <a:schemeClr val="dk1"/>
                </a:solidFill>
              </a:rPr>
              <a:t>“</a:t>
            </a:r>
            <a:r>
              <a:rPr lang="en" sz="1950" i="1" u="sng">
                <a:solidFill>
                  <a:schemeClr val="dk1"/>
                </a:solidFill>
              </a:rPr>
              <a:t>The one who is taught the word is to share all good things with the one who teaches him</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3 Jn.6-8</a:t>
            </a:r>
            <a:r>
              <a:rPr lang="en" sz="1950">
                <a:solidFill>
                  <a:srgbClr val="FFFF00"/>
                </a:solidFill>
              </a:rPr>
              <a:t> </a:t>
            </a:r>
            <a:r>
              <a:rPr lang="en" sz="1950" i="1">
                <a:solidFill>
                  <a:schemeClr val="dk1"/>
                </a:solidFill>
              </a:rPr>
              <a:t>“and they have testified to your love before the church. </a:t>
            </a:r>
            <a:r>
              <a:rPr lang="en" sz="1950" i="1" u="sng">
                <a:solidFill>
                  <a:schemeClr val="dk1"/>
                </a:solidFill>
              </a:rPr>
              <a:t>You will do well to send them on their way in a manner worthy of God</a:t>
            </a:r>
            <a:r>
              <a:rPr lang="en" sz="1950" i="1">
                <a:solidFill>
                  <a:schemeClr val="dk1"/>
                </a:solidFill>
              </a:rPr>
              <a:t>. 7 For they went out for the sake of the Name, </a:t>
            </a:r>
            <a:r>
              <a:rPr lang="en" sz="1950" i="1" u="sng">
                <a:solidFill>
                  <a:schemeClr val="dk1"/>
                </a:solidFill>
              </a:rPr>
              <a:t>accepting nothing from the Gentiles</a:t>
            </a:r>
            <a:r>
              <a:rPr lang="en" sz="1950" i="1">
                <a:solidFill>
                  <a:schemeClr val="dk1"/>
                </a:solidFill>
              </a:rPr>
              <a:t>. 8 </a:t>
            </a:r>
            <a:r>
              <a:rPr lang="en" sz="1950" i="1" u="sng">
                <a:solidFill>
                  <a:schemeClr val="dk1"/>
                </a:solidFill>
              </a:rPr>
              <a:t>Therefore we ought to support such men, so that we may be fellow workers with the truth</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1 Tim.5:17-18</a:t>
            </a:r>
            <a:r>
              <a:rPr lang="en" sz="1950">
                <a:solidFill>
                  <a:srgbClr val="FFFF00"/>
                </a:solidFill>
              </a:rPr>
              <a:t> </a:t>
            </a:r>
            <a:r>
              <a:rPr lang="en" sz="1950" i="1">
                <a:solidFill>
                  <a:schemeClr val="dk1"/>
                </a:solidFill>
              </a:rPr>
              <a:t>“The elders who rule well are to be considered worthy of </a:t>
            </a:r>
            <a:r>
              <a:rPr lang="en" sz="1950" i="1" u="sng">
                <a:solidFill>
                  <a:schemeClr val="dk1"/>
                </a:solidFill>
              </a:rPr>
              <a:t>double honor, especially those who work hard at preaching and teaching</a:t>
            </a:r>
            <a:r>
              <a:rPr lang="en" sz="1950" i="1">
                <a:solidFill>
                  <a:schemeClr val="dk1"/>
                </a:solidFill>
              </a:rPr>
              <a:t>. 18 For the Scripture says, “</a:t>
            </a:r>
            <a:r>
              <a:rPr lang="en" sz="1950" i="1" u="sng">
                <a:solidFill>
                  <a:schemeClr val="dk1"/>
                </a:solidFill>
              </a:rPr>
              <a:t>You shall not muzzle the ox while he is threshing</a:t>
            </a:r>
            <a:r>
              <a:rPr lang="en" sz="1950" i="1">
                <a:solidFill>
                  <a:schemeClr val="dk1"/>
                </a:solidFill>
              </a:rPr>
              <a:t>,” and “</a:t>
            </a:r>
            <a:r>
              <a:rPr lang="en" sz="1950" i="1" u="sng">
                <a:solidFill>
                  <a:schemeClr val="dk1"/>
                </a:solidFill>
              </a:rPr>
              <a:t>The laborer is worthy of his wages</a:t>
            </a:r>
            <a:r>
              <a:rPr lang="en" sz="1950" i="1">
                <a:solidFill>
                  <a:schemeClr val="dk1"/>
                </a:solidFill>
              </a:rPr>
              <a:t>.”</a:t>
            </a:r>
            <a:endParaRPr sz="1950" i="1">
              <a:solidFill>
                <a:schemeClr val="dk1"/>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12375" y="0"/>
            <a:ext cx="93573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NEEDS OF THE SAINTS</a:t>
            </a:r>
            <a:endParaRPr sz="5000" b="1">
              <a:solidFill>
                <a:srgbClr val="00FFFF"/>
              </a:solidFill>
            </a:endParaRPr>
          </a:p>
        </p:txBody>
      </p:sp>
      <p:sp>
        <p:nvSpPr>
          <p:cNvPr id="91" name="Google Shape;91;p19"/>
          <p:cNvSpPr txBox="1">
            <a:spLocks noGrp="1"/>
          </p:cNvSpPr>
          <p:nvPr>
            <p:ph type="subTitle" idx="1"/>
          </p:nvPr>
        </p:nvSpPr>
        <p:spPr>
          <a:xfrm>
            <a:off x="-112375" y="341125"/>
            <a:ext cx="9290400" cy="4802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Acts 2:44-45</a:t>
            </a:r>
            <a:r>
              <a:rPr lang="en" sz="2000">
                <a:solidFill>
                  <a:schemeClr val="dk1"/>
                </a:solidFill>
              </a:rPr>
              <a:t> </a:t>
            </a:r>
            <a:r>
              <a:rPr lang="en" sz="2000" i="1">
                <a:solidFill>
                  <a:schemeClr val="dk1"/>
                </a:solidFill>
              </a:rPr>
              <a:t>“And </a:t>
            </a:r>
            <a:r>
              <a:rPr lang="en" sz="2000" i="1" u="sng">
                <a:solidFill>
                  <a:schemeClr val="dk1"/>
                </a:solidFill>
              </a:rPr>
              <a:t>all those who had believed were together and had all things in common</a:t>
            </a:r>
            <a:r>
              <a:rPr lang="en" sz="2000" i="1">
                <a:solidFill>
                  <a:schemeClr val="dk1"/>
                </a:solidFill>
              </a:rPr>
              <a:t>; 45 and they began selling their property and possessions and were sharing them with all, </a:t>
            </a:r>
            <a:r>
              <a:rPr lang="en" sz="2000" i="1" u="sng">
                <a:solidFill>
                  <a:schemeClr val="dk1"/>
                </a:solidFill>
              </a:rPr>
              <a:t>as anyone might have need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4:34-35</a:t>
            </a:r>
            <a:r>
              <a:rPr lang="en" sz="2000">
                <a:solidFill>
                  <a:schemeClr val="dk1"/>
                </a:solidFill>
              </a:rPr>
              <a:t> </a:t>
            </a:r>
            <a:r>
              <a:rPr lang="en" sz="2000" i="1">
                <a:solidFill>
                  <a:schemeClr val="dk1"/>
                </a:solidFill>
              </a:rPr>
              <a:t>“For </a:t>
            </a:r>
            <a:r>
              <a:rPr lang="en" sz="2000" i="1" u="sng">
                <a:solidFill>
                  <a:schemeClr val="dk1"/>
                </a:solidFill>
              </a:rPr>
              <a:t>there was not a needy person among them, for all who were owners of land or houses would sell them and bring the proceeds of the sales 35 and lay them at the apostles’ feet, and they would be distributed to each as any had need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6:1</a:t>
            </a:r>
            <a:r>
              <a:rPr lang="en" sz="2000">
                <a:solidFill>
                  <a:schemeClr val="dk1"/>
                </a:solidFill>
              </a:rPr>
              <a:t> </a:t>
            </a:r>
            <a:r>
              <a:rPr lang="en" sz="2000" i="1">
                <a:solidFill>
                  <a:schemeClr val="dk1"/>
                </a:solidFill>
              </a:rPr>
              <a:t>“Now at this time while the disciples were increasing in number, a complaint arose on the part of the Hellenistic Jews against the native Hebrews, because </a:t>
            </a:r>
            <a:r>
              <a:rPr lang="en" sz="2000" i="1" u="sng">
                <a:solidFill>
                  <a:schemeClr val="dk1"/>
                </a:solidFill>
              </a:rPr>
              <a:t>their widows were being overlooked in the daily serving of food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11:29-30</a:t>
            </a:r>
            <a:r>
              <a:rPr lang="en" sz="2000">
                <a:solidFill>
                  <a:schemeClr val="dk1"/>
                </a:solidFill>
              </a:rPr>
              <a:t> </a:t>
            </a:r>
            <a:r>
              <a:rPr lang="en" sz="2000" i="1">
                <a:solidFill>
                  <a:schemeClr val="dk1"/>
                </a:solidFill>
              </a:rPr>
              <a:t>“And in the proportion that any of the disciples had means, each of them determined to send a contribution </a:t>
            </a:r>
            <a:r>
              <a:rPr lang="en" sz="2000" i="1" u="sng">
                <a:solidFill>
                  <a:schemeClr val="dk1"/>
                </a:solidFill>
              </a:rPr>
              <a:t>for the relief of the brethren living in Judea</a:t>
            </a:r>
            <a:r>
              <a:rPr lang="en" sz="2000" i="1">
                <a:solidFill>
                  <a:schemeClr val="dk1"/>
                </a:solidFill>
              </a:rPr>
              <a:t>. 30 And this they did, sending it in charge of Barnabas and Saul to the elders.”</a:t>
            </a:r>
            <a:endParaRPr sz="2100" i="1">
              <a:solidFill>
                <a:schemeClr val="dk1"/>
              </a:solidFill>
            </a:endParaRPr>
          </a:p>
          <a:p>
            <a:pPr marL="0" lvl="0" indent="0" algn="ctr" rtl="0">
              <a:spcBef>
                <a:spcPts val="0"/>
              </a:spcBef>
              <a:spcAft>
                <a:spcPts val="0"/>
              </a:spcAft>
              <a:buNone/>
            </a:pPr>
            <a:endParaRPr sz="2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12375" y="0"/>
            <a:ext cx="93573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THE NEEDS OF THE SAINTS - 2</a:t>
            </a:r>
            <a:endParaRPr sz="4700" b="1">
              <a:solidFill>
                <a:srgbClr val="00FFFF"/>
              </a:solidFill>
            </a:endParaRPr>
          </a:p>
        </p:txBody>
      </p:sp>
      <p:sp>
        <p:nvSpPr>
          <p:cNvPr id="97" name="Google Shape;97;p20"/>
          <p:cNvSpPr txBox="1">
            <a:spLocks noGrp="1"/>
          </p:cNvSpPr>
          <p:nvPr>
            <p:ph type="subTitle" idx="1"/>
          </p:nvPr>
        </p:nvSpPr>
        <p:spPr>
          <a:xfrm>
            <a:off x="-192625" y="314400"/>
            <a:ext cx="9504300" cy="4829100"/>
          </a:xfrm>
          <a:prstGeom prst="rect">
            <a:avLst/>
          </a:prstGeom>
        </p:spPr>
        <p:txBody>
          <a:bodyPr spcFirstLastPara="1" wrap="square" lIns="91425" tIns="91425" rIns="91425" bIns="91425" anchor="t" anchorCtr="0">
            <a:noAutofit/>
          </a:bodyPr>
          <a:lstStyle/>
          <a:p>
            <a:pPr marL="457200" lvl="0" indent="-352425" algn="l" rtl="0">
              <a:spcBef>
                <a:spcPts val="0"/>
              </a:spcBef>
              <a:spcAft>
                <a:spcPts val="0"/>
              </a:spcAft>
              <a:buClr>
                <a:srgbClr val="FFFF00"/>
              </a:buClr>
              <a:buSzPts val="1950"/>
              <a:buChar char="●"/>
            </a:pPr>
            <a:r>
              <a:rPr lang="en" sz="1950" u="sng">
                <a:solidFill>
                  <a:srgbClr val="FFFF00"/>
                </a:solidFill>
              </a:rPr>
              <a:t>2 Cor.9:5,12</a:t>
            </a:r>
            <a:r>
              <a:rPr lang="en" sz="1950">
                <a:solidFill>
                  <a:schemeClr val="dk1"/>
                </a:solidFill>
              </a:rPr>
              <a:t> </a:t>
            </a:r>
            <a:r>
              <a:rPr lang="en" sz="1950" i="1">
                <a:solidFill>
                  <a:schemeClr val="dk1"/>
                </a:solidFill>
              </a:rPr>
              <a:t>“So I thought it necessary to urge the brethren that they would go on ahead to you and </a:t>
            </a:r>
            <a:r>
              <a:rPr lang="en" sz="1950" i="1" u="sng">
                <a:solidFill>
                  <a:schemeClr val="dk1"/>
                </a:solidFill>
              </a:rPr>
              <a:t>arrange beforehand your previously promised bountiful gift</a:t>
            </a:r>
            <a:r>
              <a:rPr lang="en" sz="1950" i="1">
                <a:solidFill>
                  <a:schemeClr val="dk1"/>
                </a:solidFill>
              </a:rPr>
              <a:t>, so that the same would be ready as a bountiful gift and not affected by covetousness….12 </a:t>
            </a:r>
            <a:r>
              <a:rPr lang="en" sz="1950" i="1" u="sng">
                <a:solidFill>
                  <a:schemeClr val="dk1"/>
                </a:solidFill>
              </a:rPr>
              <a:t>For the ministry of this service is not only fully supplying the needs of the saints, but is also overflowing through many thanksgivings to God</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1 Cor.16:1</a:t>
            </a:r>
            <a:r>
              <a:rPr lang="en" sz="1950" i="1">
                <a:solidFill>
                  <a:schemeClr val="dk1"/>
                </a:solidFill>
              </a:rPr>
              <a:t> “the collection </a:t>
            </a:r>
            <a:r>
              <a:rPr lang="en" sz="1950" i="1" u="sng">
                <a:solidFill>
                  <a:schemeClr val="dk1"/>
                </a:solidFill>
              </a:rPr>
              <a:t>for the saints</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2 Cor.8:3-4</a:t>
            </a:r>
            <a:r>
              <a:rPr lang="en" sz="1950" i="1">
                <a:solidFill>
                  <a:schemeClr val="dk1"/>
                </a:solidFill>
              </a:rPr>
              <a:t> “For I testify that according to their ability, and beyond their ability, they gave of their own accord, 4 begging us with much urging for the favor of participation </a:t>
            </a:r>
            <a:r>
              <a:rPr lang="en" sz="1950" i="1" u="sng">
                <a:solidFill>
                  <a:schemeClr val="dk1"/>
                </a:solidFill>
              </a:rPr>
              <a:t>in the support of the saints</a:t>
            </a:r>
            <a:r>
              <a:rPr lang="en" sz="1950" i="1">
                <a:solidFill>
                  <a:schemeClr val="dk1"/>
                </a:solidFill>
              </a:rPr>
              <a:t>,”</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Rom.15:26</a:t>
            </a:r>
            <a:r>
              <a:rPr lang="en" sz="1950" i="1">
                <a:solidFill>
                  <a:schemeClr val="dk1"/>
                </a:solidFill>
              </a:rPr>
              <a:t> “For Macedonia and Achaia have been pleased to make a contribution </a:t>
            </a:r>
            <a:r>
              <a:rPr lang="en" sz="1950" i="1" u="sng">
                <a:solidFill>
                  <a:schemeClr val="dk1"/>
                </a:solidFill>
              </a:rPr>
              <a:t>for the poor among the saints</a:t>
            </a:r>
            <a:r>
              <a:rPr lang="en" sz="1950" i="1">
                <a:solidFill>
                  <a:schemeClr val="dk1"/>
                </a:solidFill>
              </a:rPr>
              <a:t> in Jerusalem.”</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Rom.12:13</a:t>
            </a:r>
            <a:r>
              <a:rPr lang="en" sz="1950" i="1">
                <a:solidFill>
                  <a:schemeClr val="dk1"/>
                </a:solidFill>
              </a:rPr>
              <a:t> “contributing to </a:t>
            </a:r>
            <a:r>
              <a:rPr lang="en" sz="1950" i="1" u="sng">
                <a:solidFill>
                  <a:schemeClr val="dk1"/>
                </a:solidFill>
              </a:rPr>
              <a:t>the needs of the saints</a:t>
            </a:r>
            <a:r>
              <a:rPr lang="en" sz="1950" i="1">
                <a:solidFill>
                  <a:schemeClr val="dk1"/>
                </a:solidFill>
              </a:rPr>
              <a:t>, practicing hospitality.”</a:t>
            </a:r>
            <a:endParaRPr sz="1950" i="1">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1 Tim.5:16</a:t>
            </a:r>
            <a:r>
              <a:rPr lang="en" sz="1950" i="1">
                <a:solidFill>
                  <a:schemeClr val="dk1"/>
                </a:solidFill>
              </a:rPr>
              <a:t> “If any woman who is a believer has dependent widows, she must assist them and the church must not be burdened, </a:t>
            </a:r>
            <a:r>
              <a:rPr lang="en" sz="1950" i="1" u="sng">
                <a:solidFill>
                  <a:schemeClr val="dk1"/>
                </a:solidFill>
              </a:rPr>
              <a:t>so that it may assist those who are widows indeed</a:t>
            </a:r>
            <a:r>
              <a:rPr lang="en" sz="1950" i="1">
                <a:solidFill>
                  <a:schemeClr val="dk1"/>
                </a:solidFill>
              </a:rPr>
              <a:t>.”</a:t>
            </a:r>
            <a:endParaRPr sz="26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12375" y="0"/>
            <a:ext cx="93573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JUST “SAINTS”?</a:t>
            </a:r>
            <a:endParaRPr sz="5000" b="1">
              <a:solidFill>
                <a:srgbClr val="00FFFF"/>
              </a:solidFill>
            </a:endParaRPr>
          </a:p>
        </p:txBody>
      </p:sp>
      <p:sp>
        <p:nvSpPr>
          <p:cNvPr id="103" name="Google Shape;103;p21"/>
          <p:cNvSpPr txBox="1">
            <a:spLocks noGrp="1"/>
          </p:cNvSpPr>
          <p:nvPr>
            <p:ph type="subTitle" idx="1"/>
          </p:nvPr>
        </p:nvSpPr>
        <p:spPr>
          <a:xfrm>
            <a:off x="-179275" y="341100"/>
            <a:ext cx="9357300" cy="4802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Matt.26:11</a:t>
            </a:r>
            <a:r>
              <a:rPr lang="en" sz="2000">
                <a:solidFill>
                  <a:schemeClr val="dk1"/>
                </a:solidFill>
              </a:rPr>
              <a:t> </a:t>
            </a:r>
            <a:r>
              <a:rPr lang="en" sz="2000" i="1">
                <a:solidFill>
                  <a:schemeClr val="dk1"/>
                </a:solidFill>
              </a:rPr>
              <a:t>“For you always have the poor with you; but you do not always have Me.”</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Did Jesus eliminate poverty when He was here on the earth?  Did He have the power to do so if He wanted to?  Why didn’t He?</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Christians are most definitely to be charitable to the poor, on an individual basis (more on this later).</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But there is a temptation for well-intentioned Christians to believe the mission of the church is to solve, or at least treat, this world’s PHYSICAL problems.  And so churches take the money collected on the first day of the week and create food banks and homeless shelters and hospitals and orphanages and on and on.  But we have neither command nor example of this in the New Testament.  God is interested in saving SOULS - not lives.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Just as in the Old Testament 1/10 of Israel’s wealth went to support the tribe of Levi, the priests who were making those animal sacrifices and teaching them the word of God, so it is today.  The collection takes care of HIS people.</a:t>
            </a:r>
            <a:r>
              <a:rPr lang="en" sz="2000">
                <a:solidFill>
                  <a:schemeClr val="dk1"/>
                </a:solidFill>
              </a:rPr>
              <a:t>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3141</Words>
  <Application>Microsoft Office PowerPoint</Application>
  <PresentationFormat>On-screen Show (16:9)</PresentationFormat>
  <Paragraphs>87</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WHAT IS THE COLLECTION?</vt:lpstr>
      <vt:lpstr>“BACK TO BASICS” SERIES</vt:lpstr>
      <vt:lpstr>“WHY DOES GOD NEED MONEY?”</vt:lpstr>
      <vt:lpstr>A BETTER UNDERSTANDING</vt:lpstr>
      <vt:lpstr>TEACHERS OF THE GOSPEL</vt:lpstr>
      <vt:lpstr>TEACHERS OF THE GOSPEL - 2</vt:lpstr>
      <vt:lpstr>THE NEEDS OF THE SAINTS</vt:lpstr>
      <vt:lpstr>THE NEEDS OF THE SAINTS - 2</vt:lpstr>
      <vt:lpstr>WHY JUST “SAINTS”?</vt:lpstr>
      <vt:lpstr>EDIFICATION?</vt:lpstr>
      <vt:lpstr>“EXPEDIENTS”</vt:lpstr>
      <vt:lpstr>WHO, WHEN, HOW?</vt:lpstr>
      <vt:lpstr>HOW MUCH DO I GIVE?</vt:lpstr>
      <vt:lpstr>WE ARE NOT TITHING!</vt:lpstr>
      <vt:lpstr>“COUNT YOUR BLESSINGS!”</vt:lpstr>
      <vt:lpstr>WHERE IS YOUR HEART?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COLLECTION?</dc:title>
  <dc:creator>Eric Bridge</dc:creator>
  <cp:lastModifiedBy>Eric Bridge</cp:lastModifiedBy>
  <cp:revision>1</cp:revision>
  <dcterms:modified xsi:type="dcterms:W3CDTF">2023-10-29T02:27:18Z</dcterms:modified>
</cp:coreProperties>
</file>