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7099300" cy="93853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9930" y="4458018"/>
            <a:ext cx="5679440" cy="4223385"/>
          </a:xfrm>
          <a:prstGeom prst="rect">
            <a:avLst/>
          </a:prstGeom>
          <a:noFill/>
          <a:ln>
            <a:noFill/>
          </a:ln>
        </p:spPr>
        <p:txBody>
          <a:bodyPr spcFirstLastPara="1" wrap="square" lIns="94177" tIns="94177" rIns="94177" bIns="94177"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85ba652811_0_8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85ba652811_0_8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85ba652811_0_9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85ba652811_0_9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85ba652811_0_9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85ba652811_0_9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85ba652811_0_10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85ba652811_0_10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860fbc3562_0_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860fbc3562_0_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85ba652811_0_4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85ba652811_0_4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85ba652811_0_5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85ba652811_0_5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85ba652811_0_5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85ba652811_0_5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85ba652811_0_6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85ba652811_0_6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85ba652811_0_6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85ba652811_0_6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85ba652811_0_7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85ba652811_0_7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85ba652811_0_7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85ba652811_0_7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85ba652811_0_8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85ba652811_0_8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65550" y="0"/>
            <a:ext cx="9270300" cy="651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WHAT IS PRAYER?</a:t>
            </a:r>
            <a:endParaRPr sz="6000" b="1">
              <a:solidFill>
                <a:srgbClr val="00FFFF"/>
              </a:solidFill>
            </a:endParaRPr>
          </a:p>
        </p:txBody>
      </p:sp>
      <p:sp>
        <p:nvSpPr>
          <p:cNvPr id="55" name="Google Shape;55;p13"/>
          <p:cNvSpPr txBox="1">
            <a:spLocks noGrp="1"/>
          </p:cNvSpPr>
          <p:nvPr>
            <p:ph type="subTitle" idx="1"/>
          </p:nvPr>
        </p:nvSpPr>
        <p:spPr>
          <a:xfrm>
            <a:off x="-65550" y="557825"/>
            <a:ext cx="9270300" cy="4585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900" u="sng">
                <a:solidFill>
                  <a:srgbClr val="FFFF00"/>
                </a:solidFill>
              </a:rPr>
              <a:t>Lk.11:1-4</a:t>
            </a:r>
            <a:r>
              <a:rPr lang="en" sz="2900">
                <a:solidFill>
                  <a:schemeClr val="dk1"/>
                </a:solidFill>
              </a:rPr>
              <a:t> </a:t>
            </a:r>
            <a:r>
              <a:rPr lang="en" sz="2900">
                <a:solidFill>
                  <a:srgbClr val="00FFFF"/>
                </a:solidFill>
              </a:rPr>
              <a:t>(NKJV)</a:t>
            </a:r>
            <a:r>
              <a:rPr lang="en" sz="2900">
                <a:solidFill>
                  <a:schemeClr val="dk1"/>
                </a:solidFill>
              </a:rPr>
              <a:t> </a:t>
            </a:r>
            <a:r>
              <a:rPr lang="en" sz="2900" i="1">
                <a:solidFill>
                  <a:schemeClr val="dk1"/>
                </a:solidFill>
              </a:rPr>
              <a:t>“Now it came to pass, as He was praying in a certain place, when He ceased, that one of His disciples said to Him, “Lord, teach us to pray, as John also taught his disciples.”2 So He said to them, “When you pray, say: Our Father in heaven, hallowed be Your name. Your kingdom come. Your will be done on earth as it is in heaven.3 Give us day by day our daily bread.4 And forgive us our sins, for we also forgive everyone who is indebted to us. And do not lead us into temptation, but deliver us from the evil one.”</a:t>
            </a:r>
            <a:endParaRPr sz="290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65550" y="0"/>
            <a:ext cx="9270300" cy="503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PUBLIC PRAYER ADVICE</a:t>
            </a:r>
            <a:endParaRPr sz="5000" b="1">
              <a:solidFill>
                <a:srgbClr val="00FFFF"/>
              </a:solidFill>
            </a:endParaRPr>
          </a:p>
        </p:txBody>
      </p:sp>
      <p:sp>
        <p:nvSpPr>
          <p:cNvPr id="109" name="Google Shape;109;p22"/>
          <p:cNvSpPr txBox="1">
            <a:spLocks noGrp="1"/>
          </p:cNvSpPr>
          <p:nvPr>
            <p:ph type="subTitle" idx="1"/>
          </p:nvPr>
        </p:nvSpPr>
        <p:spPr>
          <a:xfrm>
            <a:off x="-165875" y="354500"/>
            <a:ext cx="9370800" cy="47889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I hope that we don’t have public prayer in our assemblies together just to check off a box of requirements.  Yes, we are following example and command in scripture, but God told us to pray together FOR A REASON!  We grow closer to each other and strengthen each other when we pray together!</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And brethren, please appreciate the great courage that our men show by leading us in prayer.  It is not easy at all to speak before a crowd, and that fear is compounded because of the seriousness of the subject matter.  Please encourage these men.</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Men, BE HEARD.  Speak up!  Use the microphone if needed.  We cannot say “Amen” (“I agree” or “So be it”) if we have not heard the words.</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THINK about your words.  Some phrases are so oft repeated they lose meaning.  Make a list if needed.  Writing it down is just fine too.</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Pray a GROUP PRAYER.  Words like “we, us, our”.  There is a separate time for private matters.  Pray for those matters we all agree on.</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Pray FOR YOUR BRETHREN!  It warms their hearts to know that you care.</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65550" y="0"/>
            <a:ext cx="9270300" cy="503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WHAT SHOULD I PRAY FOR?</a:t>
            </a:r>
            <a:endParaRPr sz="5000" b="1">
              <a:solidFill>
                <a:srgbClr val="00FFFF"/>
              </a:solidFill>
            </a:endParaRPr>
          </a:p>
        </p:txBody>
      </p:sp>
      <p:sp>
        <p:nvSpPr>
          <p:cNvPr id="115" name="Google Shape;115;p23"/>
          <p:cNvSpPr txBox="1">
            <a:spLocks noGrp="1"/>
          </p:cNvSpPr>
          <p:nvPr>
            <p:ph type="subTitle" idx="1"/>
          </p:nvPr>
        </p:nvSpPr>
        <p:spPr>
          <a:xfrm>
            <a:off x="-165875" y="354500"/>
            <a:ext cx="9370800" cy="47889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rgbClr val="FFFF00"/>
              </a:buClr>
              <a:buSzPts val="2100"/>
              <a:buChar char="●"/>
            </a:pPr>
            <a:r>
              <a:rPr lang="en" sz="2100">
                <a:solidFill>
                  <a:srgbClr val="FFFF00"/>
                </a:solidFill>
              </a:rPr>
              <a:t>A LOT!  There is so much scripture on this that we cannot read them all, but please read the next slide’s passages on your own.</a:t>
            </a:r>
            <a:endParaRPr sz="2100">
              <a:solidFill>
                <a:srgbClr val="FFFF00"/>
              </a:solidFill>
            </a:endParaRPr>
          </a:p>
          <a:p>
            <a:pPr marL="457200" lvl="0" indent="-361950" algn="l" rtl="0">
              <a:spcBef>
                <a:spcPts val="0"/>
              </a:spcBef>
              <a:spcAft>
                <a:spcPts val="0"/>
              </a:spcAft>
              <a:buClr>
                <a:schemeClr val="dk1"/>
              </a:buClr>
              <a:buSzPts val="2100"/>
              <a:buChar char="●"/>
            </a:pPr>
            <a:r>
              <a:rPr lang="en" sz="2100">
                <a:solidFill>
                  <a:schemeClr val="dk1"/>
                </a:solidFill>
              </a:rPr>
              <a:t>Someone once came up with the acronym</a:t>
            </a:r>
            <a:r>
              <a:rPr lang="en" sz="2100">
                <a:solidFill>
                  <a:srgbClr val="FFFF00"/>
                </a:solidFill>
              </a:rPr>
              <a:t> </a:t>
            </a:r>
            <a:r>
              <a:rPr lang="en" sz="2100">
                <a:solidFill>
                  <a:srgbClr val="00FFFF"/>
                </a:solidFill>
              </a:rPr>
              <a:t>“A.C.T.S”</a:t>
            </a:r>
            <a:r>
              <a:rPr lang="en" sz="2100">
                <a:solidFill>
                  <a:srgbClr val="FFFF00"/>
                </a:solidFill>
              </a:rPr>
              <a:t> </a:t>
            </a:r>
            <a:r>
              <a:rPr lang="en" sz="2100">
                <a:solidFill>
                  <a:schemeClr val="dk1"/>
                </a:solidFill>
              </a:rPr>
              <a:t>to classify what we</a:t>
            </a:r>
            <a:r>
              <a:rPr lang="en" sz="2100">
                <a:solidFill>
                  <a:srgbClr val="FFFF00"/>
                </a:solidFill>
              </a:rPr>
              <a:t> </a:t>
            </a:r>
            <a:r>
              <a:rPr lang="en" sz="2100">
                <a:solidFill>
                  <a:schemeClr val="dk1"/>
                </a:solidFill>
              </a:rPr>
              <a:t>pray for into 4 categories.  All four are found repeatedly in scripture.</a:t>
            </a:r>
            <a:r>
              <a:rPr lang="en" sz="2100">
                <a:solidFill>
                  <a:srgbClr val="FFFF00"/>
                </a:solidFill>
              </a:rPr>
              <a:t>  </a:t>
            </a:r>
            <a:endParaRPr sz="2100">
              <a:solidFill>
                <a:srgbClr val="FFFF00"/>
              </a:solidFill>
            </a:endParaRPr>
          </a:p>
          <a:p>
            <a:pPr marL="457200" lvl="0" indent="-361950" algn="l" rtl="0">
              <a:spcBef>
                <a:spcPts val="0"/>
              </a:spcBef>
              <a:spcAft>
                <a:spcPts val="0"/>
              </a:spcAft>
              <a:buClr>
                <a:srgbClr val="00FFFF"/>
              </a:buClr>
              <a:buSzPts val="2100"/>
              <a:buChar char="●"/>
            </a:pPr>
            <a:r>
              <a:rPr lang="en" sz="2100" u="sng">
                <a:solidFill>
                  <a:srgbClr val="00FFFF"/>
                </a:solidFill>
              </a:rPr>
              <a:t>ADORATION</a:t>
            </a:r>
            <a:r>
              <a:rPr lang="en" sz="2100">
                <a:solidFill>
                  <a:srgbClr val="FFFF00"/>
                </a:solidFill>
              </a:rPr>
              <a:t> - Praise for God’s greatness (i.e. </a:t>
            </a:r>
            <a:r>
              <a:rPr lang="en" sz="2100" i="1">
                <a:solidFill>
                  <a:schemeClr val="dk1"/>
                </a:solidFill>
              </a:rPr>
              <a:t>“Hallowed be Thy name”</a:t>
            </a:r>
            <a:r>
              <a:rPr lang="en" sz="2100">
                <a:solidFill>
                  <a:srgbClr val="FFFF00"/>
                </a:solidFill>
              </a:rPr>
              <a:t>) </a:t>
            </a:r>
            <a:endParaRPr sz="2100">
              <a:solidFill>
                <a:srgbClr val="FFFF00"/>
              </a:solidFill>
            </a:endParaRPr>
          </a:p>
          <a:p>
            <a:pPr marL="457200" lvl="0" indent="-361950" algn="l" rtl="0">
              <a:spcBef>
                <a:spcPts val="0"/>
              </a:spcBef>
              <a:spcAft>
                <a:spcPts val="0"/>
              </a:spcAft>
              <a:buClr>
                <a:srgbClr val="00FFFF"/>
              </a:buClr>
              <a:buSzPts val="2100"/>
              <a:buChar char="●"/>
            </a:pPr>
            <a:r>
              <a:rPr lang="en" sz="2100" u="sng">
                <a:solidFill>
                  <a:srgbClr val="00FFFF"/>
                </a:solidFill>
              </a:rPr>
              <a:t>CONFESSION</a:t>
            </a:r>
            <a:r>
              <a:rPr lang="en" sz="2100">
                <a:solidFill>
                  <a:srgbClr val="FFFF00"/>
                </a:solidFill>
              </a:rPr>
              <a:t> - Telling God of our sins, our struggles, our weaknesses (i.e. </a:t>
            </a:r>
            <a:r>
              <a:rPr lang="en" sz="2100" i="1">
                <a:solidFill>
                  <a:schemeClr val="dk1"/>
                </a:solidFill>
              </a:rPr>
              <a:t>“Forgive us our sins”</a:t>
            </a:r>
            <a:r>
              <a:rPr lang="en" sz="2100">
                <a:solidFill>
                  <a:srgbClr val="FFFF00"/>
                </a:solidFill>
              </a:rPr>
              <a:t>) </a:t>
            </a:r>
            <a:endParaRPr sz="2100">
              <a:solidFill>
                <a:srgbClr val="FFFF00"/>
              </a:solidFill>
            </a:endParaRPr>
          </a:p>
          <a:p>
            <a:pPr marL="457200" lvl="0" indent="-361950" algn="l" rtl="0">
              <a:spcBef>
                <a:spcPts val="0"/>
              </a:spcBef>
              <a:spcAft>
                <a:spcPts val="0"/>
              </a:spcAft>
              <a:buClr>
                <a:srgbClr val="00FFFF"/>
              </a:buClr>
              <a:buSzPts val="2100"/>
              <a:buChar char="●"/>
            </a:pPr>
            <a:r>
              <a:rPr lang="en" sz="2100" u="sng">
                <a:solidFill>
                  <a:srgbClr val="00FFFF"/>
                </a:solidFill>
              </a:rPr>
              <a:t>THANKSGIVING</a:t>
            </a:r>
            <a:r>
              <a:rPr lang="en" sz="2100">
                <a:solidFill>
                  <a:srgbClr val="FFFF00"/>
                </a:solidFill>
              </a:rPr>
              <a:t> - Thanking God for what He has done for you/us (i.e.</a:t>
            </a:r>
            <a:r>
              <a:rPr lang="en" sz="2100" i="1">
                <a:solidFill>
                  <a:schemeClr val="dk1"/>
                </a:solidFill>
              </a:rPr>
              <a:t>”I thank You, Father, Lord of heaven and earth, that You have hidden these things from the wise and prudent and revealed them to babes.”</a:t>
            </a:r>
            <a:r>
              <a:rPr lang="en" sz="2100">
                <a:solidFill>
                  <a:srgbClr val="FFFF00"/>
                </a:solidFill>
              </a:rPr>
              <a:t>  </a:t>
            </a:r>
            <a:r>
              <a:rPr lang="en" sz="2100" u="sng">
                <a:solidFill>
                  <a:srgbClr val="FFFF00"/>
                </a:solidFill>
              </a:rPr>
              <a:t>Lk.10:21</a:t>
            </a:r>
            <a:r>
              <a:rPr lang="en" sz="2100">
                <a:solidFill>
                  <a:srgbClr val="FFFF00"/>
                </a:solidFill>
              </a:rPr>
              <a:t>)</a:t>
            </a:r>
            <a:endParaRPr sz="2100">
              <a:solidFill>
                <a:srgbClr val="FFFF00"/>
              </a:solidFill>
            </a:endParaRPr>
          </a:p>
          <a:p>
            <a:pPr marL="457200" lvl="0" indent="-361950" algn="l" rtl="0">
              <a:spcBef>
                <a:spcPts val="0"/>
              </a:spcBef>
              <a:spcAft>
                <a:spcPts val="0"/>
              </a:spcAft>
              <a:buClr>
                <a:srgbClr val="00FFFF"/>
              </a:buClr>
              <a:buSzPts val="2100"/>
              <a:buChar char="●"/>
            </a:pPr>
            <a:r>
              <a:rPr lang="en" sz="2100" u="sng">
                <a:solidFill>
                  <a:srgbClr val="00FFFF"/>
                </a:solidFill>
              </a:rPr>
              <a:t>SUPPLICATION</a:t>
            </a:r>
            <a:r>
              <a:rPr lang="en" sz="2100">
                <a:solidFill>
                  <a:srgbClr val="FFFF00"/>
                </a:solidFill>
              </a:rPr>
              <a:t> - Asking God to supply us with what we, or others, most need or desire (within His will) at the time (i.e. </a:t>
            </a:r>
            <a:r>
              <a:rPr lang="en" sz="2100" i="1">
                <a:solidFill>
                  <a:schemeClr val="dk1"/>
                </a:solidFill>
              </a:rPr>
              <a:t>“Give us day by day our daily bread”</a:t>
            </a:r>
            <a:r>
              <a:rPr lang="en" sz="2100">
                <a:solidFill>
                  <a:srgbClr val="FFFF00"/>
                </a:solidFill>
              </a:rPr>
              <a:t> and </a:t>
            </a:r>
            <a:r>
              <a:rPr lang="en" sz="2100" i="1">
                <a:solidFill>
                  <a:schemeClr val="dk1"/>
                </a:solidFill>
              </a:rPr>
              <a:t>“do not lead us into temptation, but deliver us from the evil one.”</a:t>
            </a:r>
            <a:r>
              <a:rPr lang="en" sz="2100">
                <a:solidFill>
                  <a:srgbClr val="FFFF00"/>
                </a:solidFill>
              </a:rPr>
              <a:t>)</a:t>
            </a:r>
            <a:endParaRPr sz="21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65550" y="0"/>
            <a:ext cx="9270300" cy="503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500" b="1">
                <a:solidFill>
                  <a:srgbClr val="00FFFF"/>
                </a:solidFill>
              </a:rPr>
              <a:t>WHAT SHOULD I PRAY FOR? - 2</a:t>
            </a:r>
            <a:endParaRPr sz="4500" b="1">
              <a:solidFill>
                <a:srgbClr val="00FFFF"/>
              </a:solidFill>
            </a:endParaRPr>
          </a:p>
        </p:txBody>
      </p:sp>
      <p:sp>
        <p:nvSpPr>
          <p:cNvPr id="121" name="Google Shape;121;p24"/>
          <p:cNvSpPr txBox="1">
            <a:spLocks noGrp="1"/>
          </p:cNvSpPr>
          <p:nvPr>
            <p:ph type="subTitle" idx="1"/>
          </p:nvPr>
        </p:nvSpPr>
        <p:spPr>
          <a:xfrm>
            <a:off x="-165875" y="354500"/>
            <a:ext cx="9370800" cy="47889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a:solidFill>
                  <a:srgbClr val="FFFF00"/>
                </a:solidFill>
              </a:rPr>
              <a:t>Our enemies and persecutors -  </a:t>
            </a:r>
            <a:r>
              <a:rPr lang="en" sz="1900" u="sng">
                <a:solidFill>
                  <a:srgbClr val="FFFF00"/>
                </a:solidFill>
              </a:rPr>
              <a:t>Matt.5:44</a:t>
            </a:r>
            <a:endParaRPr sz="1900" u="sng">
              <a:solidFill>
                <a:srgbClr val="FFFF00"/>
              </a:solidFill>
            </a:endParaRPr>
          </a:p>
          <a:p>
            <a:pPr marL="457200" lvl="0" indent="-349250" algn="l" rtl="0">
              <a:spcBef>
                <a:spcPts val="0"/>
              </a:spcBef>
              <a:spcAft>
                <a:spcPts val="0"/>
              </a:spcAft>
              <a:buClr>
                <a:schemeClr val="dk1"/>
              </a:buClr>
              <a:buSzPts val="1900"/>
              <a:buChar char="●"/>
            </a:pPr>
            <a:r>
              <a:rPr lang="en" sz="1900">
                <a:solidFill>
                  <a:schemeClr val="dk1"/>
                </a:solidFill>
              </a:rPr>
              <a:t>Our own afflictions - </a:t>
            </a:r>
            <a:r>
              <a:rPr lang="en" sz="1900">
                <a:solidFill>
                  <a:srgbClr val="FFFF00"/>
                </a:solidFill>
              </a:rPr>
              <a:t> </a:t>
            </a:r>
            <a:r>
              <a:rPr lang="en" sz="1900" u="sng">
                <a:solidFill>
                  <a:srgbClr val="FFFF00"/>
                </a:solidFill>
              </a:rPr>
              <a:t>Matt.26:39</a:t>
            </a:r>
            <a:r>
              <a:rPr lang="en" sz="1900">
                <a:solidFill>
                  <a:srgbClr val="FFFF00"/>
                </a:solidFill>
              </a:rPr>
              <a:t>, </a:t>
            </a:r>
            <a:r>
              <a:rPr lang="en" sz="1900" u="sng">
                <a:solidFill>
                  <a:srgbClr val="FFFF00"/>
                </a:solidFill>
              </a:rPr>
              <a:t>Heb.5:7-8</a:t>
            </a:r>
            <a:r>
              <a:rPr lang="en" sz="1900">
                <a:solidFill>
                  <a:srgbClr val="FFFF00"/>
                </a:solidFill>
              </a:rPr>
              <a:t>, </a:t>
            </a:r>
            <a:r>
              <a:rPr lang="en" sz="1900" u="sng">
                <a:solidFill>
                  <a:srgbClr val="FFFF00"/>
                </a:solidFill>
              </a:rPr>
              <a:t>Acts 16:25</a:t>
            </a:r>
            <a:endParaRPr sz="1900" u="sng">
              <a:solidFill>
                <a:srgbClr val="FFFF00"/>
              </a:solidFill>
            </a:endParaRPr>
          </a:p>
          <a:p>
            <a:pPr marL="457200" lvl="0" indent="-349250" algn="l" rtl="0">
              <a:spcBef>
                <a:spcPts val="0"/>
              </a:spcBef>
              <a:spcAft>
                <a:spcPts val="0"/>
              </a:spcAft>
              <a:buClr>
                <a:srgbClr val="00FFFF"/>
              </a:buClr>
              <a:buSzPts val="1900"/>
              <a:buChar char="●"/>
            </a:pPr>
            <a:r>
              <a:rPr lang="en" sz="1900">
                <a:solidFill>
                  <a:srgbClr val="00FFFF"/>
                </a:solidFill>
              </a:rPr>
              <a:t>Wisdom, especially before important decisions -</a:t>
            </a:r>
            <a:r>
              <a:rPr lang="en" sz="1900">
                <a:solidFill>
                  <a:srgbClr val="FFFF00"/>
                </a:solidFill>
              </a:rPr>
              <a:t> </a:t>
            </a:r>
            <a:r>
              <a:rPr lang="en" sz="1900" u="sng">
                <a:solidFill>
                  <a:srgbClr val="FFFF00"/>
                </a:solidFill>
              </a:rPr>
              <a:t>Lk.6:12</a:t>
            </a:r>
            <a:r>
              <a:rPr lang="en" sz="1900">
                <a:solidFill>
                  <a:srgbClr val="FFFF00"/>
                </a:solidFill>
              </a:rPr>
              <a:t>, </a:t>
            </a:r>
            <a:r>
              <a:rPr lang="en" sz="1900" u="sng">
                <a:solidFill>
                  <a:srgbClr val="FFFF00"/>
                </a:solidFill>
              </a:rPr>
              <a:t>Acts 1:24</a:t>
            </a:r>
            <a:r>
              <a:rPr lang="en" sz="1900">
                <a:solidFill>
                  <a:srgbClr val="FFFF00"/>
                </a:solidFill>
              </a:rPr>
              <a:t>, </a:t>
            </a:r>
            <a:r>
              <a:rPr lang="en" sz="1900" u="sng">
                <a:solidFill>
                  <a:srgbClr val="FFFF00"/>
                </a:solidFill>
              </a:rPr>
              <a:t>Js.1:5</a:t>
            </a:r>
            <a:endParaRPr sz="1900" u="sng">
              <a:solidFill>
                <a:srgbClr val="FFFF00"/>
              </a:solidFill>
            </a:endParaRPr>
          </a:p>
          <a:p>
            <a:pPr marL="457200" lvl="0" indent="-349250" algn="l" rtl="0">
              <a:spcBef>
                <a:spcPts val="0"/>
              </a:spcBef>
              <a:spcAft>
                <a:spcPts val="0"/>
              </a:spcAft>
              <a:buClr>
                <a:srgbClr val="FFFF00"/>
              </a:buClr>
              <a:buSzPts val="1900"/>
              <a:buChar char="●"/>
            </a:pPr>
            <a:r>
              <a:rPr lang="en" sz="1900">
                <a:solidFill>
                  <a:srgbClr val="FFFF00"/>
                </a:solidFill>
              </a:rPr>
              <a:t>Mercy and forgiveness (IF you are already a Christian!) - </a:t>
            </a:r>
            <a:r>
              <a:rPr lang="en" sz="1900" u="sng">
                <a:solidFill>
                  <a:srgbClr val="FFFF00"/>
                </a:solidFill>
              </a:rPr>
              <a:t>1 Jn.1:9</a:t>
            </a:r>
            <a:r>
              <a:rPr lang="en" sz="1900">
                <a:solidFill>
                  <a:srgbClr val="FFFF00"/>
                </a:solidFill>
              </a:rPr>
              <a:t>, </a:t>
            </a:r>
            <a:r>
              <a:rPr lang="en" sz="1900" u="sng">
                <a:solidFill>
                  <a:srgbClr val="FFFF00"/>
                </a:solidFill>
              </a:rPr>
              <a:t>Acts 8:22-23</a:t>
            </a:r>
            <a:endParaRPr sz="1900" u="sng">
              <a:solidFill>
                <a:srgbClr val="FFFF00"/>
              </a:solidFill>
            </a:endParaRPr>
          </a:p>
          <a:p>
            <a:pPr marL="457200" lvl="0" indent="-349250" algn="l" rtl="0">
              <a:spcBef>
                <a:spcPts val="0"/>
              </a:spcBef>
              <a:spcAft>
                <a:spcPts val="0"/>
              </a:spcAft>
              <a:buClr>
                <a:schemeClr val="dk1"/>
              </a:buClr>
              <a:buSzPts val="1900"/>
              <a:buChar char="●"/>
            </a:pPr>
            <a:r>
              <a:rPr lang="en" sz="1900">
                <a:solidFill>
                  <a:schemeClr val="dk1"/>
                </a:solidFill>
              </a:rPr>
              <a:t>Men being appointed/sent to a spiritual office or new work -</a:t>
            </a:r>
            <a:r>
              <a:rPr lang="en" sz="1900">
                <a:solidFill>
                  <a:srgbClr val="FFFF00"/>
                </a:solidFill>
              </a:rPr>
              <a:t> </a:t>
            </a:r>
            <a:r>
              <a:rPr lang="en" sz="1900" u="sng">
                <a:solidFill>
                  <a:srgbClr val="FFFF00"/>
                </a:solidFill>
              </a:rPr>
              <a:t>Acts 6:6,13:3,14:23</a:t>
            </a:r>
            <a:endParaRPr sz="1900" u="sng">
              <a:solidFill>
                <a:srgbClr val="FFFF00"/>
              </a:solidFill>
            </a:endParaRPr>
          </a:p>
          <a:p>
            <a:pPr marL="457200" lvl="0" indent="-349250" algn="l" rtl="0">
              <a:spcBef>
                <a:spcPts val="0"/>
              </a:spcBef>
              <a:spcAft>
                <a:spcPts val="0"/>
              </a:spcAft>
              <a:buClr>
                <a:srgbClr val="00FFFF"/>
              </a:buClr>
              <a:buSzPts val="1900"/>
              <a:buChar char="●"/>
            </a:pPr>
            <a:r>
              <a:rPr lang="en" sz="1900">
                <a:solidFill>
                  <a:srgbClr val="00FFFF"/>
                </a:solidFill>
              </a:rPr>
              <a:t>Those preaching the gospel and that it will reach the lost -</a:t>
            </a:r>
            <a:r>
              <a:rPr lang="en" sz="1900">
                <a:solidFill>
                  <a:srgbClr val="FFFF00"/>
                </a:solidFill>
              </a:rPr>
              <a:t> </a:t>
            </a:r>
            <a:r>
              <a:rPr lang="en" sz="1900" u="sng">
                <a:solidFill>
                  <a:srgbClr val="FFFF00"/>
                </a:solidFill>
              </a:rPr>
              <a:t>Matt.9:38</a:t>
            </a:r>
            <a:r>
              <a:rPr lang="en" sz="1900">
                <a:solidFill>
                  <a:srgbClr val="FFFF00"/>
                </a:solidFill>
              </a:rPr>
              <a:t>, </a:t>
            </a:r>
            <a:r>
              <a:rPr lang="en" sz="1900" u="sng">
                <a:solidFill>
                  <a:srgbClr val="FFFF00"/>
                </a:solidFill>
              </a:rPr>
              <a:t>Rom.10:1</a:t>
            </a:r>
            <a:r>
              <a:rPr lang="en" sz="1900">
                <a:solidFill>
                  <a:srgbClr val="FFFF00"/>
                </a:solidFill>
              </a:rPr>
              <a:t>, </a:t>
            </a:r>
            <a:r>
              <a:rPr lang="en" sz="1900" u="sng">
                <a:solidFill>
                  <a:srgbClr val="FFFF00"/>
                </a:solidFill>
              </a:rPr>
              <a:t>Rom.15:30-31</a:t>
            </a:r>
            <a:r>
              <a:rPr lang="en" sz="1900">
                <a:solidFill>
                  <a:srgbClr val="FFFF00"/>
                </a:solidFill>
              </a:rPr>
              <a:t>, </a:t>
            </a:r>
            <a:r>
              <a:rPr lang="en" sz="1900" u="sng">
                <a:solidFill>
                  <a:srgbClr val="FFFF00"/>
                </a:solidFill>
              </a:rPr>
              <a:t>Eph.6:19</a:t>
            </a:r>
            <a:r>
              <a:rPr lang="en" sz="1900">
                <a:solidFill>
                  <a:srgbClr val="FFFF00"/>
                </a:solidFill>
              </a:rPr>
              <a:t>, </a:t>
            </a:r>
            <a:r>
              <a:rPr lang="en" sz="1900" u="sng">
                <a:solidFill>
                  <a:srgbClr val="FFFF00"/>
                </a:solidFill>
              </a:rPr>
              <a:t>Col.4:3-4</a:t>
            </a:r>
            <a:r>
              <a:rPr lang="en" sz="1900">
                <a:solidFill>
                  <a:srgbClr val="FFFF00"/>
                </a:solidFill>
              </a:rPr>
              <a:t>, </a:t>
            </a:r>
            <a:r>
              <a:rPr lang="en" sz="1900" u="sng">
                <a:solidFill>
                  <a:srgbClr val="FFFF00"/>
                </a:solidFill>
              </a:rPr>
              <a:t>2 Thess.3:1</a:t>
            </a:r>
            <a:r>
              <a:rPr lang="en" sz="1900">
                <a:solidFill>
                  <a:srgbClr val="FFFF00"/>
                </a:solidFill>
              </a:rPr>
              <a:t> </a:t>
            </a:r>
            <a:endParaRPr sz="1900">
              <a:solidFill>
                <a:srgbClr val="FFFF00"/>
              </a:solidFill>
            </a:endParaRPr>
          </a:p>
          <a:p>
            <a:pPr marL="457200" lvl="0" indent="-349250" algn="l" rtl="0">
              <a:spcBef>
                <a:spcPts val="0"/>
              </a:spcBef>
              <a:spcAft>
                <a:spcPts val="0"/>
              </a:spcAft>
              <a:buClr>
                <a:srgbClr val="FFFF00"/>
              </a:buClr>
              <a:buSzPts val="1900"/>
              <a:buChar char="●"/>
            </a:pPr>
            <a:r>
              <a:rPr lang="en" sz="1900">
                <a:solidFill>
                  <a:srgbClr val="FFFF00"/>
                </a:solidFill>
              </a:rPr>
              <a:t>Our persecuted, weak and suffering brethren - </a:t>
            </a:r>
            <a:r>
              <a:rPr lang="en" sz="1900" u="sng">
                <a:solidFill>
                  <a:srgbClr val="FFFF00"/>
                </a:solidFill>
              </a:rPr>
              <a:t>Acts 12:5</a:t>
            </a:r>
            <a:r>
              <a:rPr lang="en" sz="1900">
                <a:solidFill>
                  <a:srgbClr val="FFFF00"/>
                </a:solidFill>
              </a:rPr>
              <a:t>, </a:t>
            </a:r>
            <a:r>
              <a:rPr lang="en" sz="1900" u="sng">
                <a:solidFill>
                  <a:srgbClr val="FFFF00"/>
                </a:solidFill>
              </a:rPr>
              <a:t>2 Cor.13:9</a:t>
            </a:r>
            <a:r>
              <a:rPr lang="en" sz="1900">
                <a:solidFill>
                  <a:srgbClr val="FFFF00"/>
                </a:solidFill>
              </a:rPr>
              <a:t>, </a:t>
            </a:r>
            <a:r>
              <a:rPr lang="en" sz="1900" u="sng">
                <a:solidFill>
                  <a:srgbClr val="FFFF00"/>
                </a:solidFill>
              </a:rPr>
              <a:t>Heb.13:3</a:t>
            </a:r>
            <a:endParaRPr sz="1900" u="sng">
              <a:solidFill>
                <a:srgbClr val="FFFF00"/>
              </a:solidFill>
            </a:endParaRPr>
          </a:p>
          <a:p>
            <a:pPr marL="457200" lvl="0" indent="-349250" algn="l" rtl="0">
              <a:spcBef>
                <a:spcPts val="0"/>
              </a:spcBef>
              <a:spcAft>
                <a:spcPts val="0"/>
              </a:spcAft>
              <a:buClr>
                <a:schemeClr val="dk1"/>
              </a:buClr>
              <a:buSzPts val="1900"/>
              <a:buChar char="●"/>
            </a:pPr>
            <a:r>
              <a:rPr lang="en" sz="1900">
                <a:solidFill>
                  <a:schemeClr val="dk1"/>
                </a:solidFill>
              </a:rPr>
              <a:t>Brethren in sin -</a:t>
            </a:r>
            <a:r>
              <a:rPr lang="en" sz="1900">
                <a:solidFill>
                  <a:srgbClr val="FFFF00"/>
                </a:solidFill>
              </a:rPr>
              <a:t> </a:t>
            </a:r>
            <a:r>
              <a:rPr lang="en" sz="1900" u="sng">
                <a:solidFill>
                  <a:srgbClr val="FFFF00"/>
                </a:solidFill>
              </a:rPr>
              <a:t>1 Jn.5:16</a:t>
            </a:r>
            <a:endParaRPr sz="1900" u="sng">
              <a:solidFill>
                <a:srgbClr val="FFFF00"/>
              </a:solidFill>
            </a:endParaRPr>
          </a:p>
          <a:p>
            <a:pPr marL="457200" lvl="0" indent="-349250" algn="l" rtl="0">
              <a:spcBef>
                <a:spcPts val="0"/>
              </a:spcBef>
              <a:spcAft>
                <a:spcPts val="0"/>
              </a:spcAft>
              <a:buClr>
                <a:srgbClr val="00FFFF"/>
              </a:buClr>
              <a:buSzPts val="1900"/>
              <a:buChar char="●"/>
            </a:pPr>
            <a:r>
              <a:rPr lang="en" sz="1900">
                <a:solidFill>
                  <a:srgbClr val="00FFFF"/>
                </a:solidFill>
              </a:rPr>
              <a:t>Our civil leaders -</a:t>
            </a:r>
            <a:r>
              <a:rPr lang="en" sz="1900">
                <a:solidFill>
                  <a:srgbClr val="FFFF00"/>
                </a:solidFill>
              </a:rPr>
              <a:t> </a:t>
            </a:r>
            <a:r>
              <a:rPr lang="en" sz="1900" u="sng">
                <a:solidFill>
                  <a:srgbClr val="FFFF00"/>
                </a:solidFill>
              </a:rPr>
              <a:t>1 Tim.2:1-2</a:t>
            </a:r>
            <a:endParaRPr sz="1900" u="sng">
              <a:solidFill>
                <a:srgbClr val="FFFF00"/>
              </a:solidFill>
            </a:endParaRPr>
          </a:p>
          <a:p>
            <a:pPr marL="457200" lvl="0" indent="-349250" algn="l" rtl="0">
              <a:spcBef>
                <a:spcPts val="0"/>
              </a:spcBef>
              <a:spcAft>
                <a:spcPts val="0"/>
              </a:spcAft>
              <a:buClr>
                <a:srgbClr val="FFFF00"/>
              </a:buClr>
              <a:buSzPts val="1900"/>
              <a:buChar char="●"/>
            </a:pPr>
            <a:r>
              <a:rPr lang="en" sz="1900">
                <a:solidFill>
                  <a:srgbClr val="FFFF00"/>
                </a:solidFill>
              </a:rPr>
              <a:t>Boldness to speak the word to others - </a:t>
            </a:r>
            <a:r>
              <a:rPr lang="en" sz="1900" u="sng">
                <a:solidFill>
                  <a:srgbClr val="FFFF00"/>
                </a:solidFill>
              </a:rPr>
              <a:t>Lk.17:5</a:t>
            </a:r>
            <a:r>
              <a:rPr lang="en" sz="1900">
                <a:solidFill>
                  <a:srgbClr val="FFFF00"/>
                </a:solidFill>
              </a:rPr>
              <a:t>, </a:t>
            </a:r>
            <a:r>
              <a:rPr lang="en" sz="1900" u="sng">
                <a:solidFill>
                  <a:srgbClr val="FFFF00"/>
                </a:solidFill>
              </a:rPr>
              <a:t>Acts 4:29-30</a:t>
            </a:r>
            <a:endParaRPr sz="1900" u="sng">
              <a:solidFill>
                <a:srgbClr val="FFFF00"/>
              </a:solidFill>
            </a:endParaRPr>
          </a:p>
          <a:p>
            <a:pPr marL="457200" lvl="0" indent="-349250" algn="l" rtl="0">
              <a:spcBef>
                <a:spcPts val="0"/>
              </a:spcBef>
              <a:spcAft>
                <a:spcPts val="0"/>
              </a:spcAft>
              <a:buClr>
                <a:schemeClr val="dk1"/>
              </a:buClr>
              <a:buSzPts val="1900"/>
              <a:buChar char="●"/>
            </a:pPr>
            <a:r>
              <a:rPr lang="en" sz="1900">
                <a:solidFill>
                  <a:schemeClr val="dk1"/>
                </a:solidFill>
              </a:rPr>
              <a:t>The sick and afflicted - </a:t>
            </a:r>
            <a:r>
              <a:rPr lang="en" sz="1900" u="sng">
                <a:solidFill>
                  <a:srgbClr val="FFFF00"/>
                </a:solidFill>
              </a:rPr>
              <a:t>3 Jn.2</a:t>
            </a:r>
            <a:r>
              <a:rPr lang="en" sz="1900">
                <a:solidFill>
                  <a:srgbClr val="FFFF00"/>
                </a:solidFill>
              </a:rPr>
              <a:t>, </a:t>
            </a:r>
            <a:r>
              <a:rPr lang="en" sz="1900" u="sng">
                <a:solidFill>
                  <a:srgbClr val="FFFF00"/>
                </a:solidFill>
              </a:rPr>
              <a:t>Js.5:14</a:t>
            </a:r>
            <a:endParaRPr sz="1900" u="sng">
              <a:solidFill>
                <a:srgbClr val="FFFF00"/>
              </a:solidFill>
            </a:endParaRPr>
          </a:p>
          <a:p>
            <a:pPr marL="457200" lvl="0" indent="-349250" algn="l" rtl="0">
              <a:spcBef>
                <a:spcPts val="0"/>
              </a:spcBef>
              <a:spcAft>
                <a:spcPts val="0"/>
              </a:spcAft>
              <a:buClr>
                <a:srgbClr val="00FFFF"/>
              </a:buClr>
              <a:buSzPts val="1900"/>
              <a:buChar char="●"/>
            </a:pPr>
            <a:r>
              <a:rPr lang="en" sz="1900">
                <a:solidFill>
                  <a:srgbClr val="00FFFF"/>
                </a:solidFill>
              </a:rPr>
              <a:t>(As non-Christians) That you will find the truth -</a:t>
            </a:r>
            <a:r>
              <a:rPr lang="en" sz="1900">
                <a:solidFill>
                  <a:srgbClr val="FFFF00"/>
                </a:solidFill>
              </a:rPr>
              <a:t> </a:t>
            </a:r>
            <a:r>
              <a:rPr lang="en" sz="1900" u="sng">
                <a:solidFill>
                  <a:srgbClr val="FFFF00"/>
                </a:solidFill>
              </a:rPr>
              <a:t>Acts 10:4</a:t>
            </a:r>
            <a:endParaRPr sz="1900" u="sng">
              <a:solidFill>
                <a:srgbClr val="FFFF00"/>
              </a:solidFill>
            </a:endParaRPr>
          </a:p>
          <a:p>
            <a:pPr marL="457200" lvl="0" indent="-349250" algn="l" rtl="0">
              <a:spcBef>
                <a:spcPts val="0"/>
              </a:spcBef>
              <a:spcAft>
                <a:spcPts val="0"/>
              </a:spcAft>
              <a:buClr>
                <a:srgbClr val="FFFF00"/>
              </a:buClr>
              <a:buSzPts val="1900"/>
              <a:buChar char="●"/>
            </a:pPr>
            <a:r>
              <a:rPr lang="en" sz="1900">
                <a:solidFill>
                  <a:srgbClr val="FFFF00"/>
                </a:solidFill>
              </a:rPr>
              <a:t>Our spiritual growth - </a:t>
            </a:r>
            <a:r>
              <a:rPr lang="en" sz="1900" u="sng">
                <a:solidFill>
                  <a:srgbClr val="FFFF00"/>
                </a:solidFill>
              </a:rPr>
              <a:t>2 Pet.3:18</a:t>
            </a:r>
            <a:endParaRPr sz="1900" u="sng">
              <a:solidFill>
                <a:srgbClr val="FFFF00"/>
              </a:solidFill>
            </a:endParaRPr>
          </a:p>
          <a:p>
            <a:pPr marL="457200" lvl="0" indent="-349250" algn="l" rtl="0">
              <a:spcBef>
                <a:spcPts val="0"/>
              </a:spcBef>
              <a:spcAft>
                <a:spcPts val="0"/>
              </a:spcAft>
              <a:buClr>
                <a:schemeClr val="dk1"/>
              </a:buClr>
              <a:buSzPts val="1900"/>
              <a:buChar char="●"/>
            </a:pPr>
            <a:r>
              <a:rPr lang="en" sz="1900">
                <a:solidFill>
                  <a:schemeClr val="dk1"/>
                </a:solidFill>
              </a:rPr>
              <a:t>That Jesus return soon -</a:t>
            </a:r>
            <a:r>
              <a:rPr lang="en" sz="1900">
                <a:solidFill>
                  <a:srgbClr val="FFFF00"/>
                </a:solidFill>
              </a:rPr>
              <a:t> </a:t>
            </a:r>
            <a:r>
              <a:rPr lang="en" sz="1900" u="sng">
                <a:solidFill>
                  <a:srgbClr val="FFFF00"/>
                </a:solidFill>
              </a:rPr>
              <a:t>1 Pet.4:7</a:t>
            </a:r>
            <a:r>
              <a:rPr lang="en" sz="1900">
                <a:solidFill>
                  <a:srgbClr val="FFFF00"/>
                </a:solidFill>
              </a:rPr>
              <a:t>, </a:t>
            </a:r>
            <a:r>
              <a:rPr lang="en" sz="1900" u="sng">
                <a:solidFill>
                  <a:srgbClr val="FFFF00"/>
                </a:solidFill>
              </a:rPr>
              <a:t>2 Pet.3:12</a:t>
            </a:r>
            <a:r>
              <a:rPr lang="en" sz="1900">
                <a:solidFill>
                  <a:srgbClr val="FFFF00"/>
                </a:solidFill>
              </a:rPr>
              <a:t>, </a:t>
            </a:r>
            <a:r>
              <a:rPr lang="en" sz="1900" u="sng">
                <a:solidFill>
                  <a:srgbClr val="FFFF00"/>
                </a:solidFill>
              </a:rPr>
              <a:t>Rev.22:20</a:t>
            </a:r>
            <a:endParaRPr sz="1900" u="sng">
              <a:solidFill>
                <a:srgbClr val="FFFF00"/>
              </a:solidFill>
            </a:endParaRPr>
          </a:p>
          <a:p>
            <a:pPr marL="457200" lvl="0" indent="-349250" algn="l" rtl="0">
              <a:spcBef>
                <a:spcPts val="0"/>
              </a:spcBef>
              <a:spcAft>
                <a:spcPts val="0"/>
              </a:spcAft>
              <a:buClr>
                <a:srgbClr val="00FFFF"/>
              </a:buClr>
              <a:buSzPts val="1900"/>
              <a:buChar char="●"/>
            </a:pPr>
            <a:r>
              <a:rPr lang="en" sz="1900">
                <a:solidFill>
                  <a:srgbClr val="00FFFF"/>
                </a:solidFill>
              </a:rPr>
              <a:t>That God’s will be done and His name be glorified -</a:t>
            </a:r>
            <a:r>
              <a:rPr lang="en" sz="1900">
                <a:solidFill>
                  <a:srgbClr val="FFFF00"/>
                </a:solidFill>
              </a:rPr>
              <a:t> </a:t>
            </a:r>
            <a:r>
              <a:rPr lang="en" sz="1900" u="sng">
                <a:solidFill>
                  <a:srgbClr val="FFFF00"/>
                </a:solidFill>
              </a:rPr>
              <a:t>Matt.26:39</a:t>
            </a:r>
            <a:r>
              <a:rPr lang="en" sz="1900">
                <a:solidFill>
                  <a:srgbClr val="FFFF00"/>
                </a:solidFill>
              </a:rPr>
              <a:t>,</a:t>
            </a:r>
            <a:r>
              <a:rPr lang="en" sz="1900" u="sng">
                <a:solidFill>
                  <a:srgbClr val="FFFF00"/>
                </a:solidFill>
              </a:rPr>
              <a:t>Acts 21:14</a:t>
            </a:r>
            <a:r>
              <a:rPr lang="en" sz="1900">
                <a:solidFill>
                  <a:srgbClr val="FFFF00"/>
                </a:solidFill>
              </a:rPr>
              <a:t>,</a:t>
            </a:r>
            <a:r>
              <a:rPr lang="en" sz="1900" u="sng">
                <a:solidFill>
                  <a:srgbClr val="FFFF00"/>
                </a:solidFill>
              </a:rPr>
              <a:t>Js.4:15</a:t>
            </a:r>
            <a:endParaRPr sz="1900" u="sng">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1">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21">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21">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21">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21">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21">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21">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65550" y="0"/>
            <a:ext cx="9270300" cy="503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600" b="1">
                <a:solidFill>
                  <a:srgbClr val="00FFFF"/>
                </a:solidFill>
              </a:rPr>
              <a:t>WRONG IDEAS ABOUT PRAYER</a:t>
            </a:r>
            <a:endParaRPr sz="4600" b="1">
              <a:solidFill>
                <a:srgbClr val="00FFFF"/>
              </a:solidFill>
            </a:endParaRPr>
          </a:p>
        </p:txBody>
      </p:sp>
      <p:sp>
        <p:nvSpPr>
          <p:cNvPr id="127" name="Google Shape;127;p25"/>
          <p:cNvSpPr txBox="1">
            <a:spLocks noGrp="1"/>
          </p:cNvSpPr>
          <p:nvPr>
            <p:ph type="subTitle" idx="1"/>
          </p:nvPr>
        </p:nvSpPr>
        <p:spPr>
          <a:xfrm>
            <a:off x="-139125" y="354500"/>
            <a:ext cx="9344100" cy="47889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00FFFF"/>
              </a:buClr>
              <a:buSzPts val="2000"/>
              <a:buChar char="●"/>
            </a:pPr>
            <a:r>
              <a:rPr lang="en" sz="2000" u="sng">
                <a:solidFill>
                  <a:srgbClr val="00FFFF"/>
                </a:solidFill>
              </a:rPr>
              <a:t>Prayer is NOT a “conversation” with God or Christ</a:t>
            </a:r>
            <a:r>
              <a:rPr lang="en" sz="2000">
                <a:solidFill>
                  <a:srgbClr val="00FFFF"/>
                </a:solidFill>
              </a:rPr>
              <a:t>.  It is dangerous to believe that God speaks to us directly in our prayers.  We are not inspired and do not hear the voice of God in this way.  We hear His voice in His word.  It is closer to sending an email or sending a letter.</a:t>
            </a:r>
            <a:r>
              <a:rPr lang="en" sz="2000">
                <a:solidFill>
                  <a:srgbClr val="FFFF00"/>
                </a:solidFill>
              </a:rPr>
              <a:t>  </a:t>
            </a:r>
            <a:r>
              <a:rPr lang="en" sz="2000" u="sng">
                <a:solidFill>
                  <a:srgbClr val="FFFF00"/>
                </a:solidFill>
              </a:rPr>
              <a:t>1 Pet.5:7</a:t>
            </a:r>
            <a:r>
              <a:rPr lang="en" sz="2000">
                <a:solidFill>
                  <a:srgbClr val="FFFF00"/>
                </a:solidFill>
              </a:rPr>
              <a:t> </a:t>
            </a:r>
            <a:r>
              <a:rPr lang="en" sz="2000" i="1">
                <a:solidFill>
                  <a:schemeClr val="dk1"/>
                </a:solidFill>
              </a:rPr>
              <a:t>“casting all your care upon Him, for He cares for you.”</a:t>
            </a:r>
            <a:endParaRPr sz="2000" i="1">
              <a:solidFill>
                <a:schemeClr val="dk1"/>
              </a:solidFill>
            </a:endParaRPr>
          </a:p>
          <a:p>
            <a:pPr marL="457200" lvl="0" indent="-355600" algn="l" rtl="0">
              <a:spcBef>
                <a:spcPts val="0"/>
              </a:spcBef>
              <a:spcAft>
                <a:spcPts val="0"/>
              </a:spcAft>
              <a:buClr>
                <a:srgbClr val="00FFFF"/>
              </a:buClr>
              <a:buSzPts val="2000"/>
              <a:buChar char="●"/>
            </a:pPr>
            <a:r>
              <a:rPr lang="en" sz="2000" u="sng">
                <a:solidFill>
                  <a:srgbClr val="00FFFF"/>
                </a:solidFill>
              </a:rPr>
              <a:t>Prayer is NOT a guarantee that we will receive what we ask</a:t>
            </a:r>
            <a:r>
              <a:rPr lang="en" sz="2000">
                <a:solidFill>
                  <a:srgbClr val="00FFFF"/>
                </a:solidFill>
              </a:rPr>
              <a:t>.</a:t>
            </a:r>
            <a:r>
              <a:rPr lang="en" sz="2000">
                <a:solidFill>
                  <a:srgbClr val="FFFF00"/>
                </a:solidFill>
              </a:rPr>
              <a:t>  </a:t>
            </a:r>
            <a:r>
              <a:rPr lang="en" sz="2000" u="sng">
                <a:solidFill>
                  <a:srgbClr val="FFFF00"/>
                </a:solidFill>
              </a:rPr>
              <a:t>2 Cor.12:8</a:t>
            </a:r>
            <a:r>
              <a:rPr lang="en" sz="2000">
                <a:solidFill>
                  <a:srgbClr val="FFFF00"/>
                </a:solidFill>
              </a:rPr>
              <a:t> </a:t>
            </a:r>
            <a:r>
              <a:rPr lang="en" sz="2000" i="1">
                <a:solidFill>
                  <a:schemeClr val="dk1"/>
                </a:solidFill>
              </a:rPr>
              <a:t>“Concerning this thing I pleaded with the Lord three times that it might depart from me.”</a:t>
            </a:r>
            <a:r>
              <a:rPr lang="en" sz="2000">
                <a:solidFill>
                  <a:srgbClr val="FFFF00"/>
                </a:solidFill>
              </a:rPr>
              <a:t>  </a:t>
            </a:r>
            <a:r>
              <a:rPr lang="en" sz="2000">
                <a:solidFill>
                  <a:srgbClr val="00FFFF"/>
                </a:solidFill>
              </a:rPr>
              <a:t>Sometimes God’s answer is “No”, or it may be “Not right now.”  We need to be prepared to serve Him even if that is His answer.</a:t>
            </a:r>
            <a:endParaRPr sz="2000">
              <a:solidFill>
                <a:srgbClr val="00FFFF"/>
              </a:solidFill>
            </a:endParaRPr>
          </a:p>
          <a:p>
            <a:pPr marL="457200" lvl="0" indent="-355600" algn="l" rtl="0">
              <a:spcBef>
                <a:spcPts val="0"/>
              </a:spcBef>
              <a:spcAft>
                <a:spcPts val="0"/>
              </a:spcAft>
              <a:buClr>
                <a:srgbClr val="00FFFF"/>
              </a:buClr>
              <a:buSzPts val="2000"/>
              <a:buChar char="●"/>
            </a:pPr>
            <a:r>
              <a:rPr lang="en" sz="2000" u="sng">
                <a:solidFill>
                  <a:srgbClr val="00FFFF"/>
                </a:solidFill>
              </a:rPr>
              <a:t>Prayer will NOT override a person’s free will</a:t>
            </a:r>
            <a:r>
              <a:rPr lang="en" sz="2000">
                <a:solidFill>
                  <a:srgbClr val="00FFFF"/>
                </a:solidFill>
              </a:rPr>
              <a:t>. </a:t>
            </a:r>
            <a:r>
              <a:rPr lang="en" sz="2000">
                <a:solidFill>
                  <a:srgbClr val="FFFF00"/>
                </a:solidFill>
              </a:rPr>
              <a:t> </a:t>
            </a:r>
            <a:r>
              <a:rPr lang="en" sz="2000" u="sng">
                <a:solidFill>
                  <a:srgbClr val="FFFF00"/>
                </a:solidFill>
              </a:rPr>
              <a:t>Jer.7:16</a:t>
            </a:r>
            <a:r>
              <a:rPr lang="en" sz="2000">
                <a:solidFill>
                  <a:srgbClr val="FFFF00"/>
                </a:solidFill>
              </a:rPr>
              <a:t> </a:t>
            </a:r>
            <a:r>
              <a:rPr lang="en" sz="2000" i="1">
                <a:solidFill>
                  <a:schemeClr val="dk1"/>
                </a:solidFill>
              </a:rPr>
              <a:t>“Therefore do not pray for this people, nor lift up a cry or prayer for them, nor make intercession to Me; for I will not hear you.”</a:t>
            </a:r>
            <a:r>
              <a:rPr lang="en" sz="2000">
                <a:solidFill>
                  <a:srgbClr val="FFFF00"/>
                </a:solidFill>
              </a:rPr>
              <a:t>  </a:t>
            </a:r>
            <a:r>
              <a:rPr lang="en" sz="2000">
                <a:solidFill>
                  <a:srgbClr val="00FFFF"/>
                </a:solidFill>
              </a:rPr>
              <a:t>People still have the choice to resist God’s will.</a:t>
            </a:r>
            <a:endParaRPr sz="2000">
              <a:solidFill>
                <a:srgbClr val="00FFFF"/>
              </a:solidFill>
            </a:endParaRPr>
          </a:p>
          <a:p>
            <a:pPr marL="457200" lvl="0" indent="-355600" algn="l" rtl="0">
              <a:spcBef>
                <a:spcPts val="0"/>
              </a:spcBef>
              <a:spcAft>
                <a:spcPts val="0"/>
              </a:spcAft>
              <a:buClr>
                <a:srgbClr val="00FFFF"/>
              </a:buClr>
              <a:buSzPts val="2000"/>
              <a:buChar char="●"/>
            </a:pPr>
            <a:r>
              <a:rPr lang="en" sz="2000" u="sng">
                <a:solidFill>
                  <a:srgbClr val="00FFFF"/>
                </a:solidFill>
              </a:rPr>
              <a:t>Prayer alone will NOT save you</a:t>
            </a:r>
            <a:r>
              <a:rPr lang="en" sz="2000">
                <a:solidFill>
                  <a:srgbClr val="00FFFF"/>
                </a:solidFill>
              </a:rPr>
              <a:t>.</a:t>
            </a:r>
            <a:r>
              <a:rPr lang="en" sz="2000">
                <a:solidFill>
                  <a:srgbClr val="FFFF00"/>
                </a:solidFill>
              </a:rPr>
              <a:t>  </a:t>
            </a:r>
            <a:r>
              <a:rPr lang="en" sz="2000" u="sng">
                <a:solidFill>
                  <a:srgbClr val="FFFF00"/>
                </a:solidFill>
              </a:rPr>
              <a:t>Acts 9:11</a:t>
            </a:r>
            <a:r>
              <a:rPr lang="en" sz="2000">
                <a:solidFill>
                  <a:srgbClr val="FFFF00"/>
                </a:solidFill>
              </a:rPr>
              <a:t> </a:t>
            </a:r>
            <a:r>
              <a:rPr lang="en" sz="2000" i="1">
                <a:solidFill>
                  <a:schemeClr val="dk1"/>
                </a:solidFill>
              </a:rPr>
              <a:t>“So the Lord said to him, “Arise and go to the street called Straight, and inquire at the house of Judas for one called Saul of Tarsus, for behold, he is praying.”</a:t>
            </a:r>
            <a:r>
              <a:rPr lang="en" sz="2000">
                <a:solidFill>
                  <a:srgbClr val="FFFF00"/>
                </a:solidFill>
              </a:rPr>
              <a:t>  </a:t>
            </a:r>
            <a:r>
              <a:rPr lang="en" sz="2000">
                <a:solidFill>
                  <a:srgbClr val="00FFFF"/>
                </a:solidFill>
              </a:rPr>
              <a:t>Saul needed to do more!</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65550" y="0"/>
            <a:ext cx="9270300" cy="503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CONCLUSIONS</a:t>
            </a:r>
            <a:endParaRPr sz="5000" b="1">
              <a:solidFill>
                <a:srgbClr val="00FFFF"/>
              </a:solidFill>
            </a:endParaRPr>
          </a:p>
        </p:txBody>
      </p:sp>
      <p:sp>
        <p:nvSpPr>
          <p:cNvPr id="133" name="Google Shape;133;p26"/>
          <p:cNvSpPr txBox="1">
            <a:spLocks noGrp="1"/>
          </p:cNvSpPr>
          <p:nvPr>
            <p:ph type="subTitle" idx="1"/>
          </p:nvPr>
        </p:nvSpPr>
        <p:spPr>
          <a:xfrm>
            <a:off x="-139125" y="337100"/>
            <a:ext cx="9344100" cy="48063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a:solidFill>
                  <a:srgbClr val="FFFF00"/>
                </a:solidFill>
              </a:rPr>
              <a:t>Never limit the power of our God, and the power of praying to Him.</a:t>
            </a:r>
            <a:endParaRPr sz="2200">
              <a:solidFill>
                <a:srgbClr val="FFFF00"/>
              </a:solidFill>
            </a:endParaRPr>
          </a:p>
          <a:p>
            <a:pPr marL="457200" lvl="0" indent="-368300" algn="l" rtl="0">
              <a:spcBef>
                <a:spcPts val="0"/>
              </a:spcBef>
              <a:spcAft>
                <a:spcPts val="0"/>
              </a:spcAft>
              <a:buClr>
                <a:srgbClr val="FFFF00"/>
              </a:buClr>
              <a:buSzPts val="2200"/>
              <a:buChar char="●"/>
            </a:pPr>
            <a:r>
              <a:rPr lang="en" sz="2200" u="sng">
                <a:solidFill>
                  <a:srgbClr val="FFFF00"/>
                </a:solidFill>
              </a:rPr>
              <a:t>Eph.3:20-21</a:t>
            </a:r>
            <a:r>
              <a:rPr lang="en" sz="2200">
                <a:solidFill>
                  <a:srgbClr val="00FFFF"/>
                </a:solidFill>
              </a:rPr>
              <a:t> </a:t>
            </a:r>
            <a:r>
              <a:rPr lang="en" sz="2200" i="1">
                <a:solidFill>
                  <a:schemeClr val="dk1"/>
                </a:solidFill>
              </a:rPr>
              <a:t>“Now to </a:t>
            </a:r>
            <a:r>
              <a:rPr lang="en" sz="2200" i="1" u="sng">
                <a:solidFill>
                  <a:schemeClr val="dk1"/>
                </a:solidFill>
              </a:rPr>
              <a:t>Him who is able to do exceedingly abundantly above all that we ask or think</a:t>
            </a:r>
            <a:r>
              <a:rPr lang="en" sz="2200" i="1">
                <a:solidFill>
                  <a:schemeClr val="dk1"/>
                </a:solidFill>
              </a:rPr>
              <a:t>, according to the power that works in us, 21 to Him be glory in the church by Christ Jesus to all generations, forever and ever. Amen.”</a:t>
            </a:r>
            <a:endParaRPr sz="2200" i="1">
              <a:solidFill>
                <a:schemeClr val="dk1"/>
              </a:solidFill>
            </a:endParaRPr>
          </a:p>
          <a:p>
            <a:pPr marL="457200" lvl="0" indent="-368300" algn="l" rtl="0">
              <a:spcBef>
                <a:spcPts val="0"/>
              </a:spcBef>
              <a:spcAft>
                <a:spcPts val="0"/>
              </a:spcAft>
              <a:buClr>
                <a:srgbClr val="00FFFF"/>
              </a:buClr>
              <a:buSzPts val="2200"/>
              <a:buChar char="●"/>
            </a:pPr>
            <a:r>
              <a:rPr lang="en" sz="2200">
                <a:solidFill>
                  <a:srgbClr val="00FFFF"/>
                </a:solidFill>
              </a:rPr>
              <a:t>If you are not a Christian, I hope that you are praying to learn the truth, as Cornelius was.  Until you are a Christian you should not expect your other requests to be granted, you don’t have the Holy Spirit helping you in your prayers, and you may even be offending your Creator by praying to a God whom you will not obey.</a:t>
            </a:r>
            <a:endParaRPr sz="2200">
              <a:solidFill>
                <a:srgbClr val="00FFFF"/>
              </a:solidFill>
            </a:endParaRPr>
          </a:p>
          <a:p>
            <a:pPr marL="457200" lvl="0" indent="-368300" algn="l" rtl="0">
              <a:spcBef>
                <a:spcPts val="0"/>
              </a:spcBef>
              <a:spcAft>
                <a:spcPts val="0"/>
              </a:spcAft>
              <a:buClr>
                <a:srgbClr val="FFFF00"/>
              </a:buClr>
              <a:buSzPts val="2200"/>
              <a:buChar char="●"/>
            </a:pPr>
            <a:r>
              <a:rPr lang="en" sz="2200">
                <a:solidFill>
                  <a:srgbClr val="FFFF00"/>
                </a:solidFill>
              </a:rPr>
              <a:t>But if you ARE a faithful Christian, what a blessing you have, that your God is EAGER to hear from you and to bless you!</a:t>
            </a:r>
            <a:endParaRPr sz="2200">
              <a:solidFill>
                <a:srgbClr val="FFFF00"/>
              </a:solidFill>
            </a:endParaRPr>
          </a:p>
          <a:p>
            <a:pPr marL="457200" lvl="0" indent="-368300" algn="l" rtl="0">
              <a:spcBef>
                <a:spcPts val="0"/>
              </a:spcBef>
              <a:spcAft>
                <a:spcPts val="0"/>
              </a:spcAft>
              <a:buClr>
                <a:srgbClr val="FFFF00"/>
              </a:buClr>
              <a:buSzPts val="2200"/>
              <a:buChar char="●"/>
            </a:pPr>
            <a:r>
              <a:rPr lang="en" sz="2200" u="sng">
                <a:solidFill>
                  <a:srgbClr val="FFFF00"/>
                </a:solidFill>
              </a:rPr>
              <a:t>Heb.4:16</a:t>
            </a:r>
            <a:r>
              <a:rPr lang="en" sz="2200">
                <a:solidFill>
                  <a:srgbClr val="00FFFF"/>
                </a:solidFill>
              </a:rPr>
              <a:t> </a:t>
            </a:r>
            <a:r>
              <a:rPr lang="en" sz="2200" i="1">
                <a:solidFill>
                  <a:schemeClr val="dk1"/>
                </a:solidFill>
              </a:rPr>
              <a:t>“Let us therefore come </a:t>
            </a:r>
            <a:r>
              <a:rPr lang="en" sz="2200" i="1" u="sng">
                <a:solidFill>
                  <a:schemeClr val="dk1"/>
                </a:solidFill>
              </a:rPr>
              <a:t>boldly</a:t>
            </a:r>
            <a:r>
              <a:rPr lang="en" sz="2200" i="1">
                <a:solidFill>
                  <a:schemeClr val="dk1"/>
                </a:solidFill>
              </a:rPr>
              <a:t> to the throne of grace, that we may obtain mercy and find grace to help in time of need.”</a:t>
            </a:r>
            <a:endParaRPr sz="22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65550" y="0"/>
            <a:ext cx="9270300" cy="651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DEFINITIONS</a:t>
            </a:r>
            <a:endParaRPr sz="6000" b="1">
              <a:solidFill>
                <a:srgbClr val="00FFFF"/>
              </a:solidFill>
            </a:endParaRPr>
          </a:p>
        </p:txBody>
      </p:sp>
      <p:sp>
        <p:nvSpPr>
          <p:cNvPr id="61" name="Google Shape;61;p14"/>
          <p:cNvSpPr txBox="1">
            <a:spLocks noGrp="1"/>
          </p:cNvSpPr>
          <p:nvPr>
            <p:ph type="subTitle" idx="1"/>
          </p:nvPr>
        </p:nvSpPr>
        <p:spPr>
          <a:xfrm>
            <a:off x="-152500" y="450800"/>
            <a:ext cx="9357300" cy="46926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a:solidFill>
                  <a:srgbClr val="FFFF00"/>
                </a:solidFill>
              </a:rPr>
              <a:t>Prayer is mentioned 161 times in the New Testament! 20% of those times are in ONE book, about the early church - Acts!</a:t>
            </a:r>
            <a:endParaRPr sz="2500">
              <a:solidFill>
                <a:srgbClr val="FFFF00"/>
              </a:solidFill>
            </a:endParaRPr>
          </a:p>
          <a:p>
            <a:pPr marL="457200" lvl="0" indent="-387350" algn="l" rtl="0">
              <a:spcBef>
                <a:spcPts val="0"/>
              </a:spcBef>
              <a:spcAft>
                <a:spcPts val="0"/>
              </a:spcAft>
              <a:buClr>
                <a:srgbClr val="00FFFF"/>
              </a:buClr>
              <a:buSzPts val="2500"/>
              <a:buChar char="●"/>
            </a:pPr>
            <a:r>
              <a:rPr lang="en" sz="2500">
                <a:solidFill>
                  <a:srgbClr val="00FFFF"/>
                </a:solidFill>
              </a:rPr>
              <a:t>Greek - “Proseuche” (127 times) - to pray or vow, “Alteo” - to ask, “Deomai” - to beg, “Deesis” - to exclaim to God, “Euchomai” - to wish, vow, or boast.</a:t>
            </a:r>
            <a:endParaRPr sz="2500">
              <a:solidFill>
                <a:srgbClr val="00FFFF"/>
              </a:solidFill>
            </a:endParaRPr>
          </a:p>
          <a:p>
            <a:pPr marL="457200" lvl="0" indent="-387350" algn="l" rtl="0">
              <a:spcBef>
                <a:spcPts val="0"/>
              </a:spcBef>
              <a:spcAft>
                <a:spcPts val="0"/>
              </a:spcAft>
              <a:buClr>
                <a:schemeClr val="dk1"/>
              </a:buClr>
              <a:buSzPts val="2500"/>
              <a:buChar char="●"/>
            </a:pPr>
            <a:r>
              <a:rPr lang="en" sz="2500">
                <a:solidFill>
                  <a:schemeClr val="dk1"/>
                </a:solidFill>
              </a:rPr>
              <a:t>Appears to have begun in </a:t>
            </a:r>
            <a:r>
              <a:rPr lang="en" sz="2500" u="sng">
                <a:solidFill>
                  <a:srgbClr val="FFFF00"/>
                </a:solidFill>
              </a:rPr>
              <a:t>Gen.4:26</a:t>
            </a:r>
            <a:r>
              <a:rPr lang="en" sz="2500">
                <a:solidFill>
                  <a:schemeClr val="dk1"/>
                </a:solidFill>
              </a:rPr>
              <a:t> </a:t>
            </a:r>
            <a:r>
              <a:rPr lang="en" sz="2500" i="1">
                <a:solidFill>
                  <a:schemeClr val="dk1"/>
                </a:solidFill>
              </a:rPr>
              <a:t>“And as for Seth, to him also a son was born; and he named him Enosh. Then men began to call on the name of the Lord.”</a:t>
            </a:r>
            <a:endParaRPr sz="2500" i="1">
              <a:solidFill>
                <a:schemeClr val="dk1"/>
              </a:solidFill>
            </a:endParaRPr>
          </a:p>
          <a:p>
            <a:pPr marL="457200" lvl="0" indent="-387350" algn="l" rtl="0">
              <a:spcBef>
                <a:spcPts val="0"/>
              </a:spcBef>
              <a:spcAft>
                <a:spcPts val="0"/>
              </a:spcAft>
              <a:buClr>
                <a:srgbClr val="FFFF00"/>
              </a:buClr>
              <a:buSzPts val="2500"/>
              <a:buChar char="●"/>
            </a:pPr>
            <a:r>
              <a:rPr lang="en" sz="2500">
                <a:solidFill>
                  <a:srgbClr val="FFFF00"/>
                </a:solidFill>
              </a:rPr>
              <a:t>Remember that man has been cast out of the garden of Eden at this point, and God no longer walks on the earth with man.  So men began seeing their need to express their thoughts to God.  Even the most pagan societies prayed to their “gods”.</a:t>
            </a:r>
            <a:endParaRPr sz="25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65550" y="0"/>
            <a:ext cx="9270300" cy="651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EXAMPLES</a:t>
            </a:r>
            <a:endParaRPr sz="6000" b="1">
              <a:solidFill>
                <a:srgbClr val="00FFFF"/>
              </a:solidFill>
            </a:endParaRPr>
          </a:p>
        </p:txBody>
      </p:sp>
      <p:sp>
        <p:nvSpPr>
          <p:cNvPr id="67" name="Google Shape;67;p15"/>
          <p:cNvSpPr txBox="1">
            <a:spLocks noGrp="1"/>
          </p:cNvSpPr>
          <p:nvPr>
            <p:ph type="subTitle" idx="1"/>
          </p:nvPr>
        </p:nvSpPr>
        <p:spPr>
          <a:xfrm>
            <a:off x="-152500" y="604650"/>
            <a:ext cx="9357300" cy="45387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a:solidFill>
                  <a:srgbClr val="FFFF00"/>
                </a:solidFill>
              </a:rPr>
              <a:t>It is estimated that there are 650 prayers in scripture, when you include those in Psalms and the prophets, so we can’t possibly look at all of them.  In the bible you will find the most righteous men and women praying to God, and sometimes even wicked persons.</a:t>
            </a:r>
            <a:endParaRPr sz="2200">
              <a:solidFill>
                <a:srgbClr val="FFFF00"/>
              </a:solidFill>
            </a:endParaRPr>
          </a:p>
          <a:p>
            <a:pPr marL="457200" lvl="0" indent="-368300" algn="l" rtl="0">
              <a:spcBef>
                <a:spcPts val="0"/>
              </a:spcBef>
              <a:spcAft>
                <a:spcPts val="0"/>
              </a:spcAft>
              <a:buClr>
                <a:schemeClr val="dk1"/>
              </a:buClr>
              <a:buSzPts val="2200"/>
              <a:buChar char="●"/>
            </a:pPr>
            <a:r>
              <a:rPr lang="en" sz="2200">
                <a:solidFill>
                  <a:schemeClr val="dk1"/>
                </a:solidFill>
              </a:rPr>
              <a:t>The Levites’ prayer in </a:t>
            </a:r>
            <a:r>
              <a:rPr lang="en" sz="2200">
                <a:solidFill>
                  <a:srgbClr val="FFFF00"/>
                </a:solidFill>
              </a:rPr>
              <a:t>Nehemiah 9</a:t>
            </a:r>
            <a:r>
              <a:rPr lang="en" sz="2200">
                <a:solidFill>
                  <a:schemeClr val="dk1"/>
                </a:solidFill>
              </a:rPr>
              <a:t> is the longest, followed by Solomon’s in </a:t>
            </a:r>
            <a:r>
              <a:rPr lang="en" sz="2200">
                <a:solidFill>
                  <a:srgbClr val="FFFF00"/>
                </a:solidFill>
              </a:rPr>
              <a:t>1 Kings 8</a:t>
            </a:r>
            <a:r>
              <a:rPr lang="en" sz="2200">
                <a:solidFill>
                  <a:schemeClr val="dk1"/>
                </a:solidFill>
              </a:rPr>
              <a:t>, then Jesus’ in </a:t>
            </a:r>
            <a:r>
              <a:rPr lang="en" sz="2200">
                <a:solidFill>
                  <a:srgbClr val="FFFF00"/>
                </a:solidFill>
              </a:rPr>
              <a:t>John 17</a:t>
            </a:r>
            <a:r>
              <a:rPr lang="en" sz="2200">
                <a:solidFill>
                  <a:schemeClr val="dk1"/>
                </a:solidFill>
              </a:rPr>
              <a:t>.  Interestingly, all 3 of these prayers were “public”, meaning they were spoken aloud in the presence of others.  (</a:t>
            </a:r>
            <a:r>
              <a:rPr lang="en" sz="2200" u="sng">
                <a:solidFill>
                  <a:srgbClr val="FFFF00"/>
                </a:solidFill>
              </a:rPr>
              <a:t>Psalm 119</a:t>
            </a:r>
            <a:r>
              <a:rPr lang="en" sz="2200">
                <a:solidFill>
                  <a:schemeClr val="dk1"/>
                </a:solidFill>
              </a:rPr>
              <a:t>’s 176 verses could also be a prayer!)</a:t>
            </a:r>
            <a:endParaRPr sz="2200">
              <a:solidFill>
                <a:schemeClr val="dk1"/>
              </a:solidFill>
            </a:endParaRPr>
          </a:p>
          <a:p>
            <a:pPr marL="457200" lvl="0" indent="-368300" algn="l" rtl="0">
              <a:spcBef>
                <a:spcPts val="0"/>
              </a:spcBef>
              <a:spcAft>
                <a:spcPts val="0"/>
              </a:spcAft>
              <a:buClr>
                <a:srgbClr val="00FFFF"/>
              </a:buClr>
              <a:buSzPts val="2200"/>
              <a:buChar char="●"/>
            </a:pPr>
            <a:r>
              <a:rPr lang="en" sz="2200">
                <a:solidFill>
                  <a:srgbClr val="00FFFF"/>
                </a:solidFill>
              </a:rPr>
              <a:t>Our Lord, our perfect example, was a VERY prayerful person, even though He had no deficiencies of His own to pray for!  </a:t>
            </a:r>
            <a:r>
              <a:rPr lang="en" sz="2200" u="sng">
                <a:solidFill>
                  <a:srgbClr val="FFFF00"/>
                </a:solidFill>
              </a:rPr>
              <a:t>Mk.1:35</a:t>
            </a:r>
            <a:r>
              <a:rPr lang="en" sz="2200">
                <a:solidFill>
                  <a:srgbClr val="FFFF00"/>
                </a:solidFill>
              </a:rPr>
              <a:t> </a:t>
            </a:r>
            <a:r>
              <a:rPr lang="en" sz="2200" i="1">
                <a:solidFill>
                  <a:schemeClr val="dk1"/>
                </a:solidFill>
              </a:rPr>
              <a:t>“Now in the morning, having risen a long while before daylight, He went out and departed to a solitary place; and there He prayed.”</a:t>
            </a:r>
            <a:r>
              <a:rPr lang="en" sz="2200">
                <a:solidFill>
                  <a:srgbClr val="FFFF00"/>
                </a:solidFill>
              </a:rPr>
              <a:t>  </a:t>
            </a:r>
            <a:r>
              <a:rPr lang="en" sz="2200" u="sng">
                <a:solidFill>
                  <a:srgbClr val="FFFF00"/>
                </a:solidFill>
              </a:rPr>
              <a:t>Mk.6:46</a:t>
            </a:r>
            <a:r>
              <a:rPr lang="en" sz="2200">
                <a:solidFill>
                  <a:srgbClr val="FFFF00"/>
                </a:solidFill>
              </a:rPr>
              <a:t> </a:t>
            </a:r>
            <a:r>
              <a:rPr lang="en" sz="2200" i="1">
                <a:solidFill>
                  <a:schemeClr val="dk1"/>
                </a:solidFill>
              </a:rPr>
              <a:t>“And when He had sent them away, He departed to the mountain to pray.”</a:t>
            </a:r>
            <a:endParaRPr sz="22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65550" y="0"/>
            <a:ext cx="9270300" cy="608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6000" b="1">
                <a:solidFill>
                  <a:srgbClr val="00FFFF"/>
                </a:solidFill>
              </a:rPr>
              <a:t>THE FIRST BELIEVERS</a:t>
            </a:r>
            <a:endParaRPr sz="6000" b="1">
              <a:solidFill>
                <a:srgbClr val="00FFFF"/>
              </a:solidFill>
            </a:endParaRPr>
          </a:p>
        </p:txBody>
      </p:sp>
      <p:sp>
        <p:nvSpPr>
          <p:cNvPr id="73" name="Google Shape;73;p16"/>
          <p:cNvSpPr txBox="1">
            <a:spLocks noGrp="1"/>
          </p:cNvSpPr>
          <p:nvPr>
            <p:ph type="subTitle" idx="1"/>
          </p:nvPr>
        </p:nvSpPr>
        <p:spPr>
          <a:xfrm>
            <a:off x="-152500" y="457500"/>
            <a:ext cx="9357300" cy="46860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00FFFF"/>
              </a:buClr>
              <a:buSzPts val="2000"/>
              <a:buChar char="●"/>
            </a:pPr>
            <a:r>
              <a:rPr lang="en" sz="2000">
                <a:solidFill>
                  <a:srgbClr val="00FFFF"/>
                </a:solidFill>
              </a:rPr>
              <a:t>The disciples before Pentecost.  </a:t>
            </a:r>
            <a:r>
              <a:rPr lang="en" sz="2000" u="sng">
                <a:solidFill>
                  <a:srgbClr val="FFFF00"/>
                </a:solidFill>
              </a:rPr>
              <a:t>Acts 1:14</a:t>
            </a:r>
            <a:r>
              <a:rPr lang="en" sz="2000">
                <a:solidFill>
                  <a:schemeClr val="dk1"/>
                </a:solidFill>
              </a:rPr>
              <a:t> </a:t>
            </a:r>
            <a:r>
              <a:rPr lang="en" sz="2000" i="1">
                <a:solidFill>
                  <a:schemeClr val="dk1"/>
                </a:solidFill>
              </a:rPr>
              <a:t>“These all</a:t>
            </a:r>
            <a:r>
              <a:rPr lang="en" sz="2000">
                <a:solidFill>
                  <a:schemeClr val="dk1"/>
                </a:solidFill>
              </a:rPr>
              <a:t> </a:t>
            </a:r>
            <a:r>
              <a:rPr lang="en" sz="2000">
                <a:solidFill>
                  <a:srgbClr val="FFFF00"/>
                </a:solidFill>
              </a:rPr>
              <a:t>(the apostles)</a:t>
            </a:r>
            <a:r>
              <a:rPr lang="en" sz="2000">
                <a:solidFill>
                  <a:schemeClr val="dk1"/>
                </a:solidFill>
              </a:rPr>
              <a:t> </a:t>
            </a:r>
            <a:r>
              <a:rPr lang="en" sz="2000" i="1">
                <a:solidFill>
                  <a:schemeClr val="dk1"/>
                </a:solidFill>
              </a:rPr>
              <a:t>continued with one accord in prayer and supplication, with the women and Mary the mother of Jesus, and with His brothers.”</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The first church on Pentecost</a:t>
            </a:r>
            <a:r>
              <a:rPr lang="en" sz="2000">
                <a:solidFill>
                  <a:schemeClr val="dk1"/>
                </a:solidFill>
              </a:rPr>
              <a:t> </a:t>
            </a:r>
            <a:r>
              <a:rPr lang="en" sz="2000" u="sng">
                <a:solidFill>
                  <a:srgbClr val="FFFF00"/>
                </a:solidFill>
              </a:rPr>
              <a:t>Acts 2:42</a:t>
            </a:r>
            <a:r>
              <a:rPr lang="en" sz="2000">
                <a:solidFill>
                  <a:schemeClr val="dk1"/>
                </a:solidFill>
              </a:rPr>
              <a:t> </a:t>
            </a:r>
            <a:r>
              <a:rPr lang="en" sz="2000" i="1">
                <a:solidFill>
                  <a:schemeClr val="dk1"/>
                </a:solidFill>
              </a:rPr>
              <a:t>“And they continued steadfastly in the apostles’ doctrine and fellowship, in the breaking of bread, and in prayers.”  </a:t>
            </a:r>
            <a:r>
              <a:rPr lang="en" sz="2000">
                <a:solidFill>
                  <a:srgbClr val="00FFFF"/>
                </a:solidFill>
              </a:rPr>
              <a:t>We still follow this example today!</a:t>
            </a:r>
            <a:endParaRPr sz="2000">
              <a:solidFill>
                <a:srgbClr val="00FFFF"/>
              </a:solidFill>
            </a:endParaRPr>
          </a:p>
          <a:p>
            <a:pPr marL="457200" lvl="0" indent="-355600" algn="l" rtl="0">
              <a:spcBef>
                <a:spcPts val="0"/>
              </a:spcBef>
              <a:spcAft>
                <a:spcPts val="0"/>
              </a:spcAft>
              <a:buClr>
                <a:srgbClr val="00FFFF"/>
              </a:buClr>
              <a:buSzPts val="2000"/>
              <a:buChar char="●"/>
            </a:pPr>
            <a:r>
              <a:rPr lang="en" sz="2000">
                <a:solidFill>
                  <a:srgbClr val="00FFFF"/>
                </a:solidFill>
              </a:rPr>
              <a:t>The apostles’ prayer for boldness in</a:t>
            </a:r>
            <a:r>
              <a:rPr lang="en" sz="2000">
                <a:solidFill>
                  <a:schemeClr val="dk1"/>
                </a:solidFill>
              </a:rPr>
              <a:t> </a:t>
            </a:r>
            <a:r>
              <a:rPr lang="en" sz="2000" u="sng">
                <a:solidFill>
                  <a:srgbClr val="FFFF00"/>
                </a:solidFill>
              </a:rPr>
              <a:t>Acts 4:24-34</a:t>
            </a:r>
            <a:r>
              <a:rPr lang="en" sz="2000">
                <a:solidFill>
                  <a:schemeClr val="dk1"/>
                </a:solidFill>
              </a:rPr>
              <a:t>.</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The church prays for the imprisoned apostle Peter.</a:t>
            </a:r>
            <a:r>
              <a:rPr lang="en" sz="2000">
                <a:solidFill>
                  <a:schemeClr val="dk1"/>
                </a:solidFill>
              </a:rPr>
              <a:t>  </a:t>
            </a:r>
            <a:r>
              <a:rPr lang="en" sz="2000" u="sng">
                <a:solidFill>
                  <a:srgbClr val="FFFF00"/>
                </a:solidFill>
              </a:rPr>
              <a:t>Acts 12:5</a:t>
            </a:r>
            <a:r>
              <a:rPr lang="en" sz="2000">
                <a:solidFill>
                  <a:schemeClr val="dk1"/>
                </a:solidFill>
              </a:rPr>
              <a:t> </a:t>
            </a:r>
            <a:r>
              <a:rPr lang="en" sz="2000" i="1">
                <a:solidFill>
                  <a:schemeClr val="dk1"/>
                </a:solidFill>
              </a:rPr>
              <a:t>“Peter was therefore kept in prison, but constant prayer was offered to God for him by the church.”</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Paul and Silas praying in prison in Acts</a:t>
            </a:r>
            <a:r>
              <a:rPr lang="en" sz="2000">
                <a:solidFill>
                  <a:schemeClr val="dk1"/>
                </a:solidFill>
              </a:rPr>
              <a:t> </a:t>
            </a:r>
            <a:r>
              <a:rPr lang="en" sz="2000" u="sng">
                <a:solidFill>
                  <a:srgbClr val="FFFF00"/>
                </a:solidFill>
              </a:rPr>
              <a:t>16:25</a:t>
            </a:r>
            <a:r>
              <a:rPr lang="en" sz="2000">
                <a:solidFill>
                  <a:schemeClr val="dk1"/>
                </a:solidFill>
              </a:rPr>
              <a:t>.</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And MANY more examples in Acts!</a:t>
            </a:r>
            <a:endParaRPr sz="2000">
              <a:solidFill>
                <a:srgbClr val="00FFFF"/>
              </a:solidFill>
            </a:endParaRPr>
          </a:p>
          <a:p>
            <a:pPr marL="457200" lvl="0" indent="-355600" algn="l" rtl="0">
              <a:spcBef>
                <a:spcPts val="0"/>
              </a:spcBef>
              <a:spcAft>
                <a:spcPts val="0"/>
              </a:spcAft>
              <a:buClr>
                <a:srgbClr val="00FFFF"/>
              </a:buClr>
              <a:buSzPts val="2000"/>
              <a:buChar char="●"/>
            </a:pPr>
            <a:r>
              <a:rPr lang="en" sz="2000">
                <a:solidFill>
                  <a:srgbClr val="00FFFF"/>
                </a:solidFill>
              </a:rPr>
              <a:t>The apostle Paul was also a VERY prayerful person!</a:t>
            </a:r>
            <a:r>
              <a:rPr lang="en" sz="2000">
                <a:solidFill>
                  <a:schemeClr val="dk1"/>
                </a:solidFill>
              </a:rPr>
              <a:t>  </a:t>
            </a:r>
            <a:r>
              <a:rPr lang="en" sz="2000" u="sng">
                <a:solidFill>
                  <a:srgbClr val="FFFF00"/>
                </a:solidFill>
              </a:rPr>
              <a:t>Rom.1:9</a:t>
            </a:r>
            <a:r>
              <a:rPr lang="en" sz="2000">
                <a:solidFill>
                  <a:schemeClr val="dk1"/>
                </a:solidFill>
              </a:rPr>
              <a:t> </a:t>
            </a:r>
            <a:r>
              <a:rPr lang="en" sz="2000" i="1">
                <a:solidFill>
                  <a:schemeClr val="dk1"/>
                </a:solidFill>
              </a:rPr>
              <a:t>“For God is my witness, whom I serve with my spirit in the gospel of His Son, that without ceasing I make mention of you always in my prayers,”</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65550" y="0"/>
            <a:ext cx="9270300" cy="47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HOW </a:t>
            </a:r>
            <a:r>
              <a:rPr lang="en" sz="5000" b="1" u="sng">
                <a:solidFill>
                  <a:srgbClr val="00FFFF"/>
                </a:solidFill>
              </a:rPr>
              <a:t>NOT</a:t>
            </a:r>
            <a:r>
              <a:rPr lang="en" sz="5000" b="1">
                <a:solidFill>
                  <a:srgbClr val="00FFFF"/>
                </a:solidFill>
              </a:rPr>
              <a:t> TO PRAY!</a:t>
            </a:r>
            <a:endParaRPr sz="5000" b="1">
              <a:solidFill>
                <a:srgbClr val="00FFFF"/>
              </a:solidFill>
            </a:endParaRPr>
          </a:p>
        </p:txBody>
      </p:sp>
      <p:sp>
        <p:nvSpPr>
          <p:cNvPr id="79" name="Google Shape;79;p17"/>
          <p:cNvSpPr txBox="1">
            <a:spLocks noGrp="1"/>
          </p:cNvSpPr>
          <p:nvPr>
            <p:ph type="subTitle" idx="1"/>
          </p:nvPr>
        </p:nvSpPr>
        <p:spPr>
          <a:xfrm>
            <a:off x="-192750" y="405325"/>
            <a:ext cx="9397500" cy="47382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u="sng">
                <a:solidFill>
                  <a:srgbClr val="FFFF00"/>
                </a:solidFill>
              </a:rPr>
              <a:t>Matt.6:5-8</a:t>
            </a:r>
            <a:r>
              <a:rPr lang="en" sz="1900">
                <a:solidFill>
                  <a:srgbClr val="00FFFF"/>
                </a:solidFill>
              </a:rPr>
              <a:t> </a:t>
            </a:r>
            <a:r>
              <a:rPr lang="en" sz="1900" i="1">
                <a:solidFill>
                  <a:schemeClr val="dk1"/>
                </a:solidFill>
              </a:rPr>
              <a:t>“And when you pray, you shall not be like the hypocrites. For they love to pray standing in the synagogues and on the corners of the streets, that they may be seen by men. Assuredly, I say to you, they have their reward. 6 But you, when you pray, go into your room, and when you have shut your door, pray to your Father who is in the secret place; and your Father who sees in secret will reward you openly. 7 And when you pray, do not use vain repetitions as the heathen do. For they think that they will be heard for their many words.8 Therefore do not be like them. For your Father knows the things you have need of before you ask Him.”</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Matt.23:14</a:t>
            </a:r>
            <a:r>
              <a:rPr lang="en" sz="1900">
                <a:solidFill>
                  <a:srgbClr val="00FFFF"/>
                </a:solidFill>
              </a:rPr>
              <a:t> </a:t>
            </a:r>
            <a:r>
              <a:rPr lang="en" sz="1900" i="1">
                <a:solidFill>
                  <a:schemeClr val="dk1"/>
                </a:solidFill>
              </a:rPr>
              <a:t>“Woe to you, scribes and Pharisees, hypocrites! For you devour widows’ houses, and for a pretense make long prayers. Therefore you will receive greater condemnation.”</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Mk.11:25-26</a:t>
            </a:r>
            <a:r>
              <a:rPr lang="en" sz="1900" i="1">
                <a:solidFill>
                  <a:schemeClr val="dk1"/>
                </a:solidFill>
              </a:rPr>
              <a:t> “And whenever you stand praying, if you have anything against anyone, forgive him, that your Father in heaven may also forgive you your trespasses. 26 But if you do not forgive, neither will your Father in heaven forgive your trespasses.”</a:t>
            </a:r>
            <a:endParaRPr sz="19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65550" y="0"/>
            <a:ext cx="9270300" cy="58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HOW </a:t>
            </a:r>
            <a:r>
              <a:rPr lang="en" sz="5000" b="1" u="sng">
                <a:solidFill>
                  <a:srgbClr val="00FFFF"/>
                </a:solidFill>
              </a:rPr>
              <a:t>NOT</a:t>
            </a:r>
            <a:r>
              <a:rPr lang="en" sz="5000" b="1">
                <a:solidFill>
                  <a:srgbClr val="00FFFF"/>
                </a:solidFill>
              </a:rPr>
              <a:t> TO PRAY! - 2</a:t>
            </a:r>
            <a:endParaRPr sz="5000" b="1">
              <a:solidFill>
                <a:srgbClr val="00FFFF"/>
              </a:solidFill>
            </a:endParaRPr>
          </a:p>
        </p:txBody>
      </p:sp>
      <p:sp>
        <p:nvSpPr>
          <p:cNvPr id="85" name="Google Shape;85;p18"/>
          <p:cNvSpPr txBox="1">
            <a:spLocks noGrp="1"/>
          </p:cNvSpPr>
          <p:nvPr>
            <p:ph type="subTitle" idx="1"/>
          </p:nvPr>
        </p:nvSpPr>
        <p:spPr>
          <a:xfrm>
            <a:off x="-179250" y="584700"/>
            <a:ext cx="9384000" cy="45588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u="sng">
                <a:solidFill>
                  <a:srgbClr val="FFFF00"/>
                </a:solidFill>
              </a:rPr>
              <a:t>Lk.18:10-12</a:t>
            </a:r>
            <a:r>
              <a:rPr lang="en" sz="1900">
                <a:solidFill>
                  <a:srgbClr val="FFFF00"/>
                </a:solidFill>
              </a:rPr>
              <a:t> </a:t>
            </a:r>
            <a:r>
              <a:rPr lang="en" sz="1900" i="1">
                <a:solidFill>
                  <a:schemeClr val="dk1"/>
                </a:solidFill>
              </a:rPr>
              <a:t>“Two men went up to the temple to pray, one a Pharisee and the other a tax collector. 11 The Pharisee stood and prayed thus with himself, ‘God, I thank You that I am not like other men - extortioners, unjust, adulterers, or even as this tax collector. 12 I fast twice a week; I give tithes of all that I possess.’”</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Js.1:6-7</a:t>
            </a:r>
            <a:r>
              <a:rPr lang="en" sz="1900">
                <a:solidFill>
                  <a:srgbClr val="FFFF00"/>
                </a:solidFill>
              </a:rPr>
              <a:t> </a:t>
            </a:r>
            <a:r>
              <a:rPr lang="en" sz="1900" i="1">
                <a:solidFill>
                  <a:schemeClr val="dk1"/>
                </a:solidFill>
              </a:rPr>
              <a:t>“But let him ask in faith, with no doubting, for he who doubts is like a wave of the sea driven and tossed by the wind. 7 For let not that man suppose that he will receive anything from the Lord;”</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Js.4:2-3</a:t>
            </a:r>
            <a:r>
              <a:rPr lang="en" sz="1900">
                <a:solidFill>
                  <a:srgbClr val="FFFF00"/>
                </a:solidFill>
              </a:rPr>
              <a:t> </a:t>
            </a:r>
            <a:r>
              <a:rPr lang="en" sz="1900" i="1">
                <a:solidFill>
                  <a:schemeClr val="dk1"/>
                </a:solidFill>
              </a:rPr>
              <a:t>“You lust and do not have. You murder and covet and cannot obtain. You fight and war. Yet you do not have because you do not ask. 3 You ask and do not receive, because you ask amiss, that you may spend it on your pleasures.”</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1 Pet.3:7</a:t>
            </a:r>
            <a:r>
              <a:rPr lang="en" sz="1900">
                <a:solidFill>
                  <a:schemeClr val="dk1"/>
                </a:solidFill>
              </a:rPr>
              <a:t> </a:t>
            </a:r>
            <a:r>
              <a:rPr lang="en" sz="1900" i="1">
                <a:solidFill>
                  <a:schemeClr val="dk1"/>
                </a:solidFill>
              </a:rPr>
              <a:t>“Husbands, likewise, dwell with them with understanding, giving honor to the wife, as to the weaker vessel, and as being heirs together of the grace of life, that your prayers may not be hindered.”</a:t>
            </a:r>
            <a:endParaRPr sz="1900" i="1">
              <a:solidFill>
                <a:schemeClr val="dk1"/>
              </a:solidFill>
            </a:endParaRPr>
          </a:p>
          <a:p>
            <a:pPr marL="457200" lvl="0" indent="-349250" algn="l" rtl="0">
              <a:spcBef>
                <a:spcPts val="0"/>
              </a:spcBef>
              <a:spcAft>
                <a:spcPts val="0"/>
              </a:spcAft>
              <a:buClr>
                <a:srgbClr val="FFFF00"/>
              </a:buClr>
              <a:buSzPts val="1900"/>
              <a:buChar char="●"/>
            </a:pPr>
            <a:r>
              <a:rPr lang="en" sz="1900" u="sng">
                <a:solidFill>
                  <a:srgbClr val="FFFF00"/>
                </a:solidFill>
              </a:rPr>
              <a:t>Is.1:15</a:t>
            </a:r>
            <a:r>
              <a:rPr lang="en" sz="1900">
                <a:solidFill>
                  <a:srgbClr val="FFFF00"/>
                </a:solidFill>
              </a:rPr>
              <a:t> </a:t>
            </a:r>
            <a:r>
              <a:rPr lang="en" sz="1900" i="1">
                <a:solidFill>
                  <a:schemeClr val="dk1"/>
                </a:solidFill>
              </a:rPr>
              <a:t>“When you spread out your hands, I will hide My eyes from you; Even though you make many prayers, I will not hear. Your hands are full of blood.”</a:t>
            </a:r>
            <a:endParaRPr sz="19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65550" y="0"/>
            <a:ext cx="9270300" cy="58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TEACHINGS ON PRAYER</a:t>
            </a:r>
            <a:endParaRPr sz="5000" b="1">
              <a:solidFill>
                <a:srgbClr val="00FFFF"/>
              </a:solidFill>
            </a:endParaRPr>
          </a:p>
        </p:txBody>
      </p:sp>
      <p:sp>
        <p:nvSpPr>
          <p:cNvPr id="91" name="Google Shape;91;p19"/>
          <p:cNvSpPr txBox="1">
            <a:spLocks noGrp="1"/>
          </p:cNvSpPr>
          <p:nvPr>
            <p:ph type="subTitle" idx="1"/>
          </p:nvPr>
        </p:nvSpPr>
        <p:spPr>
          <a:xfrm>
            <a:off x="-179250" y="584700"/>
            <a:ext cx="9384000" cy="45588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Matt.7:7-11</a:t>
            </a:r>
            <a:r>
              <a:rPr lang="en" sz="2000">
                <a:solidFill>
                  <a:srgbClr val="FFFF00"/>
                </a:solidFill>
              </a:rPr>
              <a:t> </a:t>
            </a:r>
            <a:r>
              <a:rPr lang="en" sz="2000" i="1">
                <a:solidFill>
                  <a:schemeClr val="dk1"/>
                </a:solidFill>
              </a:rPr>
              <a:t>“Ask, and it will be given to you; seek, and you will find; knock, and it will be opened to you. 8 For everyone who asks receives, and he who seeks finds, and to him who knocks it will be opened. 9 Or what man is there among you who, if his son asks for bread, will give him a stone? 10 Or if he asks for a fish, will he give him a serpent? 11 If you then, being evil, know how to give good gifts to your children, how much more will your Father who is in heaven give good things to those who ask Him!”</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Js.5:13-16</a:t>
            </a:r>
            <a:r>
              <a:rPr lang="en" sz="2000">
                <a:solidFill>
                  <a:srgbClr val="FFFF00"/>
                </a:solidFill>
              </a:rPr>
              <a:t> </a:t>
            </a:r>
            <a:r>
              <a:rPr lang="en" sz="2000" i="1">
                <a:solidFill>
                  <a:schemeClr val="dk1"/>
                </a:solidFill>
              </a:rPr>
              <a:t>“Is anyone among you suffering? Let him pray. Is anyone cheerful? Let him sing psalms. 14 Is anyone among you sick? Let him call for the elders of the church, and let them pray over him, anointing him with oil in the name of the Lord. 15 And the prayer of faith will save the sick, and the Lord will raise him up. And if he has committed sins, he will be forgiven. 16 Confess your trespasses to one another, and pray for one another, that you may be healed. The effective, fervent prayer of a righteous man avails much.”</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65550" y="0"/>
            <a:ext cx="9270300" cy="58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TEACHINGS ON PRAYER - 2</a:t>
            </a:r>
            <a:endParaRPr sz="5000" b="1">
              <a:solidFill>
                <a:srgbClr val="00FFFF"/>
              </a:solidFill>
            </a:endParaRPr>
          </a:p>
        </p:txBody>
      </p:sp>
      <p:sp>
        <p:nvSpPr>
          <p:cNvPr id="97" name="Google Shape;97;p20"/>
          <p:cNvSpPr txBox="1">
            <a:spLocks noGrp="1"/>
          </p:cNvSpPr>
          <p:nvPr>
            <p:ph type="subTitle" idx="1"/>
          </p:nvPr>
        </p:nvSpPr>
        <p:spPr>
          <a:xfrm>
            <a:off x="-179250" y="442775"/>
            <a:ext cx="9384000" cy="4700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00FFFF"/>
              </a:buClr>
              <a:buSzPts val="2000"/>
              <a:buChar char="●"/>
            </a:pPr>
            <a:r>
              <a:rPr lang="en" sz="2000">
                <a:solidFill>
                  <a:srgbClr val="00FFFF"/>
                </a:solidFill>
              </a:rPr>
              <a:t>The Holy Spirit’s assistance.</a:t>
            </a:r>
            <a:r>
              <a:rPr lang="en" sz="2000">
                <a:solidFill>
                  <a:srgbClr val="FFFF00"/>
                </a:solidFill>
              </a:rPr>
              <a:t>  </a:t>
            </a:r>
            <a:r>
              <a:rPr lang="en" sz="2000" u="sng">
                <a:solidFill>
                  <a:srgbClr val="FFFF00"/>
                </a:solidFill>
              </a:rPr>
              <a:t>Rom.8:26-27</a:t>
            </a:r>
            <a:r>
              <a:rPr lang="en" sz="2000">
                <a:solidFill>
                  <a:srgbClr val="FFFF00"/>
                </a:solidFill>
              </a:rPr>
              <a:t> </a:t>
            </a:r>
            <a:r>
              <a:rPr lang="en" sz="2000" i="1">
                <a:solidFill>
                  <a:schemeClr val="dk1"/>
                </a:solidFill>
              </a:rPr>
              <a:t>“Likewise the Spirit also helps in our weaknesses. For we do not know what we should pray for as we ought, but the Spirit Himself makes intercession for us with groanings which cannot be uttered. 27 Now He who searches the hearts knows what the mind of the Spirit is, because He makes intercession for the saints according to the will of God.”</a:t>
            </a:r>
            <a:r>
              <a:rPr lang="en" sz="2000">
                <a:solidFill>
                  <a:srgbClr val="FFFF00"/>
                </a:solidFill>
              </a:rPr>
              <a:t>  (</a:t>
            </a:r>
            <a:r>
              <a:rPr lang="en" sz="2000" u="sng">
                <a:solidFill>
                  <a:srgbClr val="FFFF00"/>
                </a:solidFill>
              </a:rPr>
              <a:t>Eph.6:17-18</a:t>
            </a:r>
            <a:r>
              <a:rPr lang="en" sz="2000">
                <a:solidFill>
                  <a:srgbClr val="FFFF00"/>
                </a:solidFill>
              </a:rPr>
              <a:t> and </a:t>
            </a:r>
            <a:r>
              <a:rPr lang="en" sz="2000" u="sng">
                <a:solidFill>
                  <a:srgbClr val="FFFF00"/>
                </a:solidFill>
              </a:rPr>
              <a:t>Jude 20-21</a:t>
            </a:r>
            <a:r>
              <a:rPr lang="en" sz="2000">
                <a:solidFill>
                  <a:srgbClr val="FFFF00"/>
                </a:solidFill>
              </a:rPr>
              <a:t> also)</a:t>
            </a:r>
            <a:endParaRPr sz="2000">
              <a:solidFill>
                <a:srgbClr val="FFFF00"/>
              </a:solidFill>
            </a:endParaRPr>
          </a:p>
          <a:p>
            <a:pPr marL="457200" lvl="0" indent="-355600" algn="l" rtl="0">
              <a:spcBef>
                <a:spcPts val="0"/>
              </a:spcBef>
              <a:spcAft>
                <a:spcPts val="0"/>
              </a:spcAft>
              <a:buClr>
                <a:srgbClr val="00FFFF"/>
              </a:buClr>
              <a:buSzPts val="2000"/>
              <a:buChar char="●"/>
            </a:pPr>
            <a:r>
              <a:rPr lang="en" sz="2000">
                <a:solidFill>
                  <a:srgbClr val="00FFFF"/>
                </a:solidFill>
              </a:rPr>
              <a:t>Men, in our assemblies and everywhere.</a:t>
            </a:r>
            <a:r>
              <a:rPr lang="en" sz="2000">
                <a:solidFill>
                  <a:srgbClr val="FFFF00"/>
                </a:solidFill>
              </a:rPr>
              <a:t>  </a:t>
            </a:r>
            <a:r>
              <a:rPr lang="en" sz="2000" u="sng">
                <a:solidFill>
                  <a:srgbClr val="FFFF00"/>
                </a:solidFill>
              </a:rPr>
              <a:t>1 Tim.2:8</a:t>
            </a:r>
            <a:r>
              <a:rPr lang="en" sz="2000">
                <a:solidFill>
                  <a:srgbClr val="FFFF00"/>
                </a:solidFill>
              </a:rPr>
              <a:t> </a:t>
            </a:r>
            <a:r>
              <a:rPr lang="en" sz="2000" i="1">
                <a:solidFill>
                  <a:schemeClr val="dk1"/>
                </a:solidFill>
              </a:rPr>
              <a:t>“I desire therefore that the men pray everywhere, lifting up holy hands, without wrath and doubting;”</a:t>
            </a:r>
            <a:r>
              <a:rPr lang="en" sz="2000">
                <a:solidFill>
                  <a:srgbClr val="FFFF00"/>
                </a:solidFill>
              </a:rPr>
              <a:t>  </a:t>
            </a:r>
            <a:r>
              <a:rPr lang="en" sz="2000">
                <a:solidFill>
                  <a:srgbClr val="00FFFF"/>
                </a:solidFill>
              </a:rPr>
              <a:t>Men, are you doing this?</a:t>
            </a:r>
            <a:endParaRPr sz="2000">
              <a:solidFill>
                <a:srgbClr val="00FFFF"/>
              </a:solidFill>
            </a:endParaRPr>
          </a:p>
          <a:p>
            <a:pPr marL="457200" lvl="0" indent="-355600" algn="l" rtl="0">
              <a:spcBef>
                <a:spcPts val="0"/>
              </a:spcBef>
              <a:spcAft>
                <a:spcPts val="0"/>
              </a:spcAft>
              <a:buClr>
                <a:srgbClr val="00FFFF"/>
              </a:buClr>
              <a:buSzPts val="2000"/>
              <a:buChar char="●"/>
            </a:pPr>
            <a:r>
              <a:rPr lang="en" sz="2000">
                <a:solidFill>
                  <a:srgbClr val="00FFFF"/>
                </a:solidFill>
              </a:rPr>
              <a:t>Women also, outside the assemblies of the church.</a:t>
            </a:r>
            <a:r>
              <a:rPr lang="en" sz="2000">
                <a:solidFill>
                  <a:srgbClr val="FFFF00"/>
                </a:solidFill>
              </a:rPr>
              <a:t>  </a:t>
            </a:r>
            <a:r>
              <a:rPr lang="en" sz="2000" u="sng">
                <a:solidFill>
                  <a:srgbClr val="FFFF00"/>
                </a:solidFill>
              </a:rPr>
              <a:t>Acts 16:13</a:t>
            </a:r>
            <a:r>
              <a:rPr lang="en" sz="2000">
                <a:solidFill>
                  <a:srgbClr val="FFFF00"/>
                </a:solidFill>
              </a:rPr>
              <a:t> </a:t>
            </a:r>
            <a:r>
              <a:rPr lang="en" sz="2000" i="1">
                <a:solidFill>
                  <a:schemeClr val="dk1"/>
                </a:solidFill>
              </a:rPr>
              <a:t>“And on the Sabbath day we went out of the city to the riverside, where prayer was customarily made; and we sat down and spoke to the women who met there.”</a:t>
            </a:r>
            <a:r>
              <a:rPr lang="en" sz="2000">
                <a:solidFill>
                  <a:srgbClr val="FFFF00"/>
                </a:solidFill>
              </a:rPr>
              <a:t> </a:t>
            </a:r>
            <a:r>
              <a:rPr lang="en" sz="2000" u="sng">
                <a:solidFill>
                  <a:srgbClr val="FFFF00"/>
                </a:solidFill>
              </a:rPr>
              <a:t>1 Tim.5:5</a:t>
            </a:r>
            <a:r>
              <a:rPr lang="en" sz="2000">
                <a:solidFill>
                  <a:srgbClr val="FFFF00"/>
                </a:solidFill>
              </a:rPr>
              <a:t> </a:t>
            </a:r>
            <a:r>
              <a:rPr lang="en" sz="2000" i="1">
                <a:solidFill>
                  <a:schemeClr val="dk1"/>
                </a:solidFill>
              </a:rPr>
              <a:t>“Now she who is really a widow, and left alone, trusts in God and continues in supplications and prayers night and day.”</a:t>
            </a:r>
            <a:r>
              <a:rPr lang="en" sz="2000">
                <a:solidFill>
                  <a:srgbClr val="FFFF00"/>
                </a:solidFill>
              </a:rPr>
              <a:t>  </a:t>
            </a:r>
            <a:r>
              <a:rPr lang="en" sz="2000">
                <a:solidFill>
                  <a:srgbClr val="00FFFF"/>
                </a:solidFill>
              </a:rPr>
              <a:t>Ladies, are you doing this?</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65550" y="0"/>
            <a:ext cx="9270300" cy="58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TEACHINGS ON PRAYER - 3</a:t>
            </a:r>
            <a:endParaRPr sz="5000" b="1">
              <a:solidFill>
                <a:srgbClr val="00FFFF"/>
              </a:solidFill>
            </a:endParaRPr>
          </a:p>
        </p:txBody>
      </p:sp>
      <p:sp>
        <p:nvSpPr>
          <p:cNvPr id="103" name="Google Shape;103;p21"/>
          <p:cNvSpPr txBox="1">
            <a:spLocks noGrp="1"/>
          </p:cNvSpPr>
          <p:nvPr>
            <p:ph type="subTitle" idx="1"/>
          </p:nvPr>
        </p:nvSpPr>
        <p:spPr>
          <a:xfrm>
            <a:off x="-179250" y="442775"/>
            <a:ext cx="9384000" cy="4700700"/>
          </a:xfrm>
          <a:prstGeom prst="rect">
            <a:avLst/>
          </a:prstGeom>
        </p:spPr>
        <p:txBody>
          <a:bodyPr spcFirstLastPara="1" wrap="square" lIns="91425" tIns="91425" rIns="91425" bIns="91425" anchor="t" anchorCtr="0">
            <a:noAutofit/>
          </a:bodyPr>
          <a:lstStyle/>
          <a:p>
            <a:pPr marL="457200" lvl="0" indent="-358775" algn="l" rtl="0">
              <a:spcBef>
                <a:spcPts val="0"/>
              </a:spcBef>
              <a:spcAft>
                <a:spcPts val="0"/>
              </a:spcAft>
              <a:buClr>
                <a:srgbClr val="00FFFF"/>
              </a:buClr>
              <a:buSzPts val="2050"/>
              <a:buChar char="●"/>
            </a:pPr>
            <a:r>
              <a:rPr lang="en" sz="2050">
                <a:solidFill>
                  <a:srgbClr val="00FFFF"/>
                </a:solidFill>
              </a:rPr>
              <a:t>Pray OFTEN and DON’T GIVE UP!</a:t>
            </a:r>
            <a:r>
              <a:rPr lang="en" sz="2050">
                <a:solidFill>
                  <a:srgbClr val="FFFF00"/>
                </a:solidFill>
              </a:rPr>
              <a:t>  </a:t>
            </a:r>
            <a:r>
              <a:rPr lang="en" sz="2050" u="sng">
                <a:solidFill>
                  <a:srgbClr val="FFFF00"/>
                </a:solidFill>
              </a:rPr>
              <a:t>Lk.18:1</a:t>
            </a:r>
            <a:r>
              <a:rPr lang="en" sz="2050">
                <a:solidFill>
                  <a:srgbClr val="FFFF00"/>
                </a:solidFill>
              </a:rPr>
              <a:t> </a:t>
            </a:r>
            <a:r>
              <a:rPr lang="en" sz="2050" i="1">
                <a:solidFill>
                  <a:schemeClr val="dk1"/>
                </a:solidFill>
              </a:rPr>
              <a:t>“Then He spoke a parable to them, that men always ought to pray and not lose heart,”</a:t>
            </a:r>
            <a:r>
              <a:rPr lang="en" sz="2050">
                <a:solidFill>
                  <a:srgbClr val="FFFF00"/>
                </a:solidFill>
              </a:rPr>
              <a:t>  </a:t>
            </a:r>
            <a:r>
              <a:rPr lang="en" sz="2050" u="sng">
                <a:solidFill>
                  <a:srgbClr val="FFFF00"/>
                </a:solidFill>
              </a:rPr>
              <a:t>Rom.12:12</a:t>
            </a:r>
            <a:r>
              <a:rPr lang="en" sz="2050">
                <a:solidFill>
                  <a:srgbClr val="FFFF00"/>
                </a:solidFill>
              </a:rPr>
              <a:t> </a:t>
            </a:r>
            <a:r>
              <a:rPr lang="en" sz="2050" i="1">
                <a:solidFill>
                  <a:schemeClr val="dk1"/>
                </a:solidFill>
              </a:rPr>
              <a:t>“rejoicing in hope, patient in tribulation, continuing steadfastly in prayer;”</a:t>
            </a:r>
            <a:r>
              <a:rPr lang="en" sz="2050">
                <a:solidFill>
                  <a:srgbClr val="FFFF00"/>
                </a:solidFill>
              </a:rPr>
              <a:t>  </a:t>
            </a:r>
            <a:r>
              <a:rPr lang="en" sz="2050" u="sng">
                <a:solidFill>
                  <a:srgbClr val="FFFF00"/>
                </a:solidFill>
              </a:rPr>
              <a:t>Phil.4:6</a:t>
            </a:r>
            <a:r>
              <a:rPr lang="en" sz="2050">
                <a:solidFill>
                  <a:srgbClr val="FFFF00"/>
                </a:solidFill>
              </a:rPr>
              <a:t> </a:t>
            </a:r>
            <a:r>
              <a:rPr lang="en" sz="2050" i="1">
                <a:solidFill>
                  <a:schemeClr val="dk1"/>
                </a:solidFill>
              </a:rPr>
              <a:t>“Be anxious for nothing, but in everything by prayer and supplication, with thanksgiving, let your requests be made known to God;”</a:t>
            </a:r>
            <a:r>
              <a:rPr lang="en" sz="2050">
                <a:solidFill>
                  <a:srgbClr val="FFFF00"/>
                </a:solidFill>
              </a:rPr>
              <a:t>  </a:t>
            </a:r>
            <a:r>
              <a:rPr lang="en" sz="2050" u="sng">
                <a:solidFill>
                  <a:srgbClr val="FFFF00"/>
                </a:solidFill>
              </a:rPr>
              <a:t>Col.4:2</a:t>
            </a:r>
            <a:r>
              <a:rPr lang="en" sz="2050">
                <a:solidFill>
                  <a:srgbClr val="FFFF00"/>
                </a:solidFill>
              </a:rPr>
              <a:t> </a:t>
            </a:r>
            <a:r>
              <a:rPr lang="en" sz="2050" i="1">
                <a:solidFill>
                  <a:schemeClr val="dk1"/>
                </a:solidFill>
              </a:rPr>
              <a:t>“Continue earnestly in prayer, being vigilant in it with thanksgiving;”</a:t>
            </a:r>
            <a:r>
              <a:rPr lang="en" sz="2050">
                <a:solidFill>
                  <a:srgbClr val="FFFF00"/>
                </a:solidFill>
              </a:rPr>
              <a:t> </a:t>
            </a:r>
            <a:r>
              <a:rPr lang="en" sz="2050" u="sng">
                <a:solidFill>
                  <a:srgbClr val="FFFF00"/>
                </a:solidFill>
              </a:rPr>
              <a:t>1 Thess.5:16-18</a:t>
            </a:r>
            <a:r>
              <a:rPr lang="en" sz="2050">
                <a:solidFill>
                  <a:srgbClr val="FFFF00"/>
                </a:solidFill>
              </a:rPr>
              <a:t> </a:t>
            </a:r>
            <a:r>
              <a:rPr lang="en" sz="2050" i="1">
                <a:solidFill>
                  <a:schemeClr val="dk1"/>
                </a:solidFill>
              </a:rPr>
              <a:t>“Rejoice always, 17 pray without ceasing, 18 in everything give thanks; for this is the will of God in Christ Jesus for you.”</a:t>
            </a:r>
            <a:endParaRPr sz="2050" i="1">
              <a:solidFill>
                <a:schemeClr val="dk1"/>
              </a:solidFill>
            </a:endParaRPr>
          </a:p>
          <a:p>
            <a:pPr marL="457200" lvl="0" indent="-358775" algn="l" rtl="0">
              <a:spcBef>
                <a:spcPts val="0"/>
              </a:spcBef>
              <a:spcAft>
                <a:spcPts val="0"/>
              </a:spcAft>
              <a:buClr>
                <a:srgbClr val="00FFFF"/>
              </a:buClr>
              <a:buSzPts val="2050"/>
              <a:buChar char="●"/>
            </a:pPr>
            <a:r>
              <a:rPr lang="en" sz="2050">
                <a:solidFill>
                  <a:srgbClr val="00FFFF"/>
                </a:solidFill>
              </a:rPr>
              <a:t>OBEY and BELIEVE!</a:t>
            </a:r>
            <a:r>
              <a:rPr lang="en" sz="2050">
                <a:solidFill>
                  <a:srgbClr val="FFFF00"/>
                </a:solidFill>
              </a:rPr>
              <a:t>  </a:t>
            </a:r>
            <a:r>
              <a:rPr lang="en" sz="2050" u="sng">
                <a:solidFill>
                  <a:srgbClr val="FFFF00"/>
                </a:solidFill>
              </a:rPr>
              <a:t>1 Jn.3:22</a:t>
            </a:r>
            <a:r>
              <a:rPr lang="en" sz="2050">
                <a:solidFill>
                  <a:srgbClr val="FFFF00"/>
                </a:solidFill>
              </a:rPr>
              <a:t> </a:t>
            </a:r>
            <a:r>
              <a:rPr lang="en" sz="2050" i="1">
                <a:solidFill>
                  <a:schemeClr val="dk1"/>
                </a:solidFill>
              </a:rPr>
              <a:t>“And whatever we ask we receive from Him, because we keep His commandments and do those things that are pleasing in His sight.”</a:t>
            </a:r>
            <a:r>
              <a:rPr lang="en" sz="2050">
                <a:solidFill>
                  <a:srgbClr val="FFFF00"/>
                </a:solidFill>
              </a:rPr>
              <a:t>  </a:t>
            </a:r>
            <a:r>
              <a:rPr lang="en" sz="2050" u="sng">
                <a:solidFill>
                  <a:srgbClr val="FFFF00"/>
                </a:solidFill>
              </a:rPr>
              <a:t>1 Jn.5:14-15</a:t>
            </a:r>
            <a:r>
              <a:rPr lang="en" sz="2050">
                <a:solidFill>
                  <a:srgbClr val="FFFF00"/>
                </a:solidFill>
              </a:rPr>
              <a:t> </a:t>
            </a:r>
            <a:r>
              <a:rPr lang="en" sz="2050" i="1">
                <a:solidFill>
                  <a:schemeClr val="dk1"/>
                </a:solidFill>
              </a:rPr>
              <a:t>“Now this is the confidence that we have in Him, that if we ask anything according to His will, He hears us. 15 And if we know that He hears us, whatever we ask, we know that we have the petitions that we have asked of Him.”</a:t>
            </a:r>
            <a:endParaRPr sz="205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3021</Words>
  <Application>Microsoft Office PowerPoint</Application>
  <PresentationFormat>On-screen Show (16:9)</PresentationFormat>
  <Paragraphs>80</Paragraphs>
  <Slides>14</Slides>
  <Notes>14</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14</vt:i4>
      </vt:variant>
    </vt:vector>
  </HeadingPairs>
  <TitlesOfParts>
    <vt:vector size="16" baseType="lpstr">
      <vt:lpstr>Arial</vt:lpstr>
      <vt:lpstr>Simple Dark</vt:lpstr>
      <vt:lpstr>WHAT IS PRAYER?</vt:lpstr>
      <vt:lpstr>DEFINITIONS</vt:lpstr>
      <vt:lpstr>EXAMPLES</vt:lpstr>
      <vt:lpstr>THE FIRST BELIEVERS</vt:lpstr>
      <vt:lpstr>HOW NOT TO PRAY!</vt:lpstr>
      <vt:lpstr>HOW NOT TO PRAY! - 2</vt:lpstr>
      <vt:lpstr>TEACHINGS ON PRAYER</vt:lpstr>
      <vt:lpstr>TEACHINGS ON PRAYER - 2</vt:lpstr>
      <vt:lpstr>TEACHINGS ON PRAYER - 3</vt:lpstr>
      <vt:lpstr>PUBLIC PRAYER ADVICE</vt:lpstr>
      <vt:lpstr>WHAT SHOULD I PRAY FOR?</vt:lpstr>
      <vt:lpstr>WHAT SHOULD I PRAY FOR? - 2</vt:lpstr>
      <vt:lpstr>WRONG IDEAS ABOUT PRAYER</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PRAYER?</dc:title>
  <dc:creator>Eric Bridge</dc:creator>
  <cp:lastModifiedBy>Eric Bridge</cp:lastModifiedBy>
  <cp:revision>1</cp:revision>
  <cp:lastPrinted>2023-10-01T03:16:14Z</cp:lastPrinted>
  <dcterms:modified xsi:type="dcterms:W3CDTF">2023-10-01T03:17:02Z</dcterms:modified>
</cp:coreProperties>
</file>