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7ac9ea96aa_1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7ac9ea96aa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7ac9ea96aa_1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7ac9ea96aa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7ac9ea96aa_1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7ac9ea96aa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7ac9ea96aa_1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7ac9ea96aa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ac9ea96aa_1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ac9ea96aa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7ac9ea96aa_1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7ac9ea96aa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7ac9ea96aa_1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7ac9ea96aa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7ac9ea96aa_1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7ac9ea96aa_1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7ac9ea96aa_1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7ac9ea96aa_1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7ac9ea96aa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7ac9ea96aa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7ac9ea96aa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7ac9ea96a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7ac9ea96aa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7ac9ea96a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7ac9ea96aa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7ac9ea96a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ac9ea96aa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ac9ea96aa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7ac9ea96aa_1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7ac9ea96a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7ac9ea96aa_1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7ac9ea96aa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7ac9ea96aa_1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7ac9ea96aa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IS BAPTISM?</a:t>
            </a:r>
            <a:endParaRPr sz="6000" b="1">
              <a:solidFill>
                <a:srgbClr val="00FFFF"/>
              </a:solidFill>
            </a:endParaRPr>
          </a:p>
        </p:txBody>
      </p:sp>
      <p:sp>
        <p:nvSpPr>
          <p:cNvPr id="55" name="Google Shape;55;p13"/>
          <p:cNvSpPr txBox="1">
            <a:spLocks noGrp="1"/>
          </p:cNvSpPr>
          <p:nvPr>
            <p:ph type="subTitle" idx="1"/>
          </p:nvPr>
        </p:nvSpPr>
        <p:spPr>
          <a:xfrm>
            <a:off x="0" y="631500"/>
            <a:ext cx="9144000" cy="4512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5000">
              <a:solidFill>
                <a:schemeClr val="dk1"/>
              </a:solidFill>
            </a:endParaRPr>
          </a:p>
          <a:p>
            <a:pPr marL="0" lvl="0" indent="0" algn="ctr" rtl="0">
              <a:spcBef>
                <a:spcPts val="0"/>
              </a:spcBef>
              <a:spcAft>
                <a:spcPts val="0"/>
              </a:spcAft>
              <a:buNone/>
            </a:pPr>
            <a:r>
              <a:rPr lang="en" sz="5800">
                <a:solidFill>
                  <a:srgbClr val="FFFF00"/>
                </a:solidFill>
              </a:rPr>
              <a:t>“Why do churches of Christ say so much about baptism?”</a:t>
            </a:r>
            <a:endParaRPr sz="580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ELSEWHERE IN ACTS …</a:t>
            </a:r>
            <a:endParaRPr sz="5000" b="1">
              <a:solidFill>
                <a:srgbClr val="00FFFF"/>
              </a:solidFill>
            </a:endParaRPr>
          </a:p>
        </p:txBody>
      </p:sp>
      <p:sp>
        <p:nvSpPr>
          <p:cNvPr id="109" name="Google Shape;109;p22"/>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Acts 8:12</a:t>
            </a:r>
            <a:r>
              <a:rPr lang="en" sz="2300" i="1">
                <a:solidFill>
                  <a:schemeClr val="dk1"/>
                </a:solidFill>
              </a:rPr>
              <a:t> “But </a:t>
            </a:r>
            <a:r>
              <a:rPr lang="en" sz="2300" i="1" u="sng">
                <a:solidFill>
                  <a:schemeClr val="dk1"/>
                </a:solidFill>
              </a:rPr>
              <a:t>when they believed</a:t>
            </a:r>
            <a:r>
              <a:rPr lang="en" sz="2300" i="1">
                <a:solidFill>
                  <a:schemeClr val="dk1"/>
                </a:solidFill>
              </a:rPr>
              <a:t> Philip as he preached the things concerning the kingdom of God and the name of Jesus Christ, </a:t>
            </a:r>
            <a:r>
              <a:rPr lang="en" sz="2300" i="1" u="sng">
                <a:solidFill>
                  <a:schemeClr val="dk1"/>
                </a:solidFill>
              </a:rPr>
              <a:t>both men and women were baptized</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8:36-38</a:t>
            </a:r>
            <a:r>
              <a:rPr lang="en" sz="2300" i="1">
                <a:solidFill>
                  <a:schemeClr val="dk1"/>
                </a:solidFill>
              </a:rPr>
              <a:t> “Now as they went down the road, they came to some water. And the eunuch said, “</a:t>
            </a:r>
            <a:r>
              <a:rPr lang="en" sz="2300" i="1" u="sng">
                <a:solidFill>
                  <a:schemeClr val="dk1"/>
                </a:solidFill>
              </a:rPr>
              <a:t>See, here is water. What hinders me from being baptized</a:t>
            </a:r>
            <a:r>
              <a:rPr lang="en" sz="2300" i="1">
                <a:solidFill>
                  <a:schemeClr val="dk1"/>
                </a:solidFill>
              </a:rPr>
              <a:t>?”37 Then Philip said, “</a:t>
            </a:r>
            <a:r>
              <a:rPr lang="en" sz="2300" i="1" u="sng">
                <a:solidFill>
                  <a:schemeClr val="dk1"/>
                </a:solidFill>
              </a:rPr>
              <a:t>If you believe</a:t>
            </a:r>
            <a:r>
              <a:rPr lang="en" sz="2300" i="1">
                <a:solidFill>
                  <a:schemeClr val="dk1"/>
                </a:solidFill>
              </a:rPr>
              <a:t> with all your heart, you may.”And he answered and said, “</a:t>
            </a:r>
            <a:r>
              <a:rPr lang="en" sz="2300" i="1" u="sng">
                <a:solidFill>
                  <a:schemeClr val="dk1"/>
                </a:solidFill>
              </a:rPr>
              <a:t>I believe that Jesus Christ is the Son of God</a:t>
            </a:r>
            <a:r>
              <a:rPr lang="en" sz="2300" i="1">
                <a:solidFill>
                  <a:schemeClr val="dk1"/>
                </a:solidFill>
              </a:rPr>
              <a:t>.”38 So he commanded the chariot to stand still. And </a:t>
            </a:r>
            <a:r>
              <a:rPr lang="en" sz="2300" i="1" u="sng">
                <a:solidFill>
                  <a:schemeClr val="dk1"/>
                </a:solidFill>
              </a:rPr>
              <a:t>both Philip and the eunuch went down into the water, and he baptized him</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9:18</a:t>
            </a:r>
            <a:r>
              <a:rPr lang="en" sz="2300" i="1">
                <a:solidFill>
                  <a:schemeClr val="dk1"/>
                </a:solidFill>
              </a:rPr>
              <a:t> “Immediately there fell from his eyes something like scales, and he received his sight at once; </a:t>
            </a:r>
            <a:r>
              <a:rPr lang="en" sz="2300" i="1" u="sng">
                <a:solidFill>
                  <a:schemeClr val="dk1"/>
                </a:solidFill>
              </a:rPr>
              <a:t>and he arose and was baptized</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ELSEWHERE IN ACTS # 2</a:t>
            </a:r>
            <a:endParaRPr sz="5000" b="1">
              <a:solidFill>
                <a:srgbClr val="00FFFF"/>
              </a:solidFill>
            </a:endParaRPr>
          </a:p>
        </p:txBody>
      </p:sp>
      <p:sp>
        <p:nvSpPr>
          <p:cNvPr id="115" name="Google Shape;115;p23"/>
          <p:cNvSpPr txBox="1">
            <a:spLocks noGrp="1"/>
          </p:cNvSpPr>
          <p:nvPr>
            <p:ph type="subTitle" idx="1"/>
          </p:nvPr>
        </p:nvSpPr>
        <p:spPr>
          <a:xfrm>
            <a:off x="-132425" y="404000"/>
            <a:ext cx="9343800" cy="4739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Acts 10:47-48</a:t>
            </a:r>
            <a:r>
              <a:rPr lang="en" sz="2300" i="1">
                <a:solidFill>
                  <a:schemeClr val="dk1"/>
                </a:solidFill>
              </a:rPr>
              <a:t> “Can anyone forbid water, that these should not be baptized who have received the Holy Spirit just as we have?” 48 And </a:t>
            </a:r>
            <a:r>
              <a:rPr lang="en" sz="2300" i="1" u="sng">
                <a:solidFill>
                  <a:schemeClr val="dk1"/>
                </a:solidFill>
              </a:rPr>
              <a:t>he commanded them to be baptized in the name of the Lord</a:t>
            </a:r>
            <a:r>
              <a:rPr lang="en" sz="2300" i="1">
                <a:solidFill>
                  <a:schemeClr val="dk1"/>
                </a:solidFill>
              </a:rPr>
              <a:t>. Then they asked him to stay a few days.”</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16:15</a:t>
            </a:r>
            <a:r>
              <a:rPr lang="en" sz="2300" i="1">
                <a:solidFill>
                  <a:schemeClr val="dk1"/>
                </a:solidFill>
              </a:rPr>
              <a:t> “And </a:t>
            </a:r>
            <a:r>
              <a:rPr lang="en" sz="2300" i="1" u="sng">
                <a:solidFill>
                  <a:schemeClr val="dk1"/>
                </a:solidFill>
              </a:rPr>
              <a:t>when she and her household were baptized</a:t>
            </a:r>
            <a:r>
              <a:rPr lang="en" sz="2300" i="1">
                <a:solidFill>
                  <a:schemeClr val="dk1"/>
                </a:solidFill>
              </a:rPr>
              <a:t>, she begged us, saying, “If you have judged me to be faithful to the Lord, come to my house and stay.” So she persuaded us.”</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16:33</a:t>
            </a:r>
            <a:r>
              <a:rPr lang="en" sz="2300" i="1">
                <a:solidFill>
                  <a:schemeClr val="dk1"/>
                </a:solidFill>
              </a:rPr>
              <a:t> “And he took them the same hour of the night and washed their stripes. </a:t>
            </a:r>
            <a:r>
              <a:rPr lang="en" sz="2300" i="1" u="sng">
                <a:solidFill>
                  <a:schemeClr val="dk1"/>
                </a:solidFill>
              </a:rPr>
              <a:t>And immediately he and all his family were baptized</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Acts 18:8</a:t>
            </a:r>
            <a:r>
              <a:rPr lang="en" sz="2300" i="1">
                <a:solidFill>
                  <a:schemeClr val="dk1"/>
                </a:solidFill>
              </a:rPr>
              <a:t> “Then Crispus, the ruler of the synagogue, believed on the Lord with all his household. And many of the Corinthians, </a:t>
            </a:r>
            <a:r>
              <a:rPr lang="en" sz="2300" i="1" u="sng">
                <a:solidFill>
                  <a:schemeClr val="dk1"/>
                </a:solidFill>
              </a:rPr>
              <a:t>hearing, believed and were baptized</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ARE YOU OPEN TO THE WORD?</a:t>
            </a:r>
            <a:endParaRPr sz="4500" b="1">
              <a:solidFill>
                <a:srgbClr val="00FFFF"/>
              </a:solidFill>
            </a:endParaRPr>
          </a:p>
        </p:txBody>
      </p:sp>
      <p:sp>
        <p:nvSpPr>
          <p:cNvPr id="121" name="Google Shape;121;p24"/>
          <p:cNvSpPr txBox="1">
            <a:spLocks noGrp="1"/>
          </p:cNvSpPr>
          <p:nvPr>
            <p:ph type="subTitle" idx="1"/>
          </p:nvPr>
        </p:nvSpPr>
        <p:spPr>
          <a:xfrm>
            <a:off x="-132425" y="404000"/>
            <a:ext cx="9343800" cy="4739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FIRST answer this question honestly.  Do you even CARE what God’s word says about baptism?  If God’s word teaches something different than your denomination teaches, which are you going to believe?  I have nothing to show you other than the word of God.  That is what I am called upon to preach.  My opinions and preferences don’t matter in the slightest, and neither do your denominations’.  Men can make mistakes.  God does not.</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Eph.4:5</a:t>
            </a:r>
            <a:r>
              <a:rPr lang="en" sz="2300">
                <a:solidFill>
                  <a:schemeClr val="dk1"/>
                </a:solidFill>
              </a:rPr>
              <a:t> </a:t>
            </a:r>
            <a:r>
              <a:rPr lang="en" sz="2300" i="1">
                <a:solidFill>
                  <a:schemeClr val="dk1"/>
                </a:solidFill>
              </a:rPr>
              <a:t>“one Lord, one faith, ONE baptism;”  </a:t>
            </a:r>
            <a:r>
              <a:rPr lang="en" sz="2300">
                <a:solidFill>
                  <a:srgbClr val="00FFFF"/>
                </a:solidFill>
              </a:rPr>
              <a:t>We can talk some other time about the miraculous baptism of the Holy Spirit that occurred in Acts 2 and Acts 10.  But there is only ONE baptism that EVERY Christian receives.  Just one.</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Rom.10:17</a:t>
            </a:r>
            <a:r>
              <a:rPr lang="en" sz="2300">
                <a:solidFill>
                  <a:srgbClr val="00FFFF"/>
                </a:solidFill>
              </a:rPr>
              <a:t> </a:t>
            </a:r>
            <a:r>
              <a:rPr lang="en" sz="2300" i="1">
                <a:solidFill>
                  <a:schemeClr val="dk1"/>
                </a:solidFill>
              </a:rPr>
              <a:t>“So then faith comes by hearing, and hearing by the word of God.”</a:t>
            </a:r>
            <a:r>
              <a:rPr lang="en" sz="2300">
                <a:solidFill>
                  <a:srgbClr val="00FFFF"/>
                </a:solidFill>
              </a:rPr>
              <a:t>  If you truly have faith, listen to these scriptures!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WORD - ON BAPTISM</a:t>
            </a:r>
            <a:endParaRPr sz="5000" b="1">
              <a:solidFill>
                <a:srgbClr val="00FFFF"/>
              </a:solidFill>
            </a:endParaRPr>
          </a:p>
        </p:txBody>
      </p:sp>
      <p:sp>
        <p:nvSpPr>
          <p:cNvPr id="127" name="Google Shape;127;p25"/>
          <p:cNvSpPr txBox="1">
            <a:spLocks noGrp="1"/>
          </p:cNvSpPr>
          <p:nvPr>
            <p:ph type="subTitle" idx="1"/>
          </p:nvPr>
        </p:nvSpPr>
        <p:spPr>
          <a:xfrm>
            <a:off x="-132425" y="323725"/>
            <a:ext cx="9343800" cy="4819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u="sng">
                <a:solidFill>
                  <a:srgbClr val="FFFF00"/>
                </a:solidFill>
              </a:rPr>
              <a:t>Jn.3:3-5</a:t>
            </a:r>
            <a:r>
              <a:rPr lang="en" sz="2400">
                <a:solidFill>
                  <a:srgbClr val="FFFF00"/>
                </a:solidFill>
              </a:rPr>
              <a:t> </a:t>
            </a:r>
            <a:r>
              <a:rPr lang="en" sz="2400" i="1">
                <a:solidFill>
                  <a:schemeClr val="dk1"/>
                </a:solidFill>
              </a:rPr>
              <a:t>“Jesus answered and said to him, “Most assuredly, I say to you, unless one is born again, he cannot see the kingdom of God.”4 Nicodemus said to Him, “How can a man be born when he is old? Can he enter a second time into his mother’s womb and be born?”5 Jesus answered, “</a:t>
            </a:r>
            <a:r>
              <a:rPr lang="en" sz="2400" i="1" u="sng">
                <a:solidFill>
                  <a:schemeClr val="dk1"/>
                </a:solidFill>
              </a:rPr>
              <a:t>Most assuredly, I say to you, unless one is born of water and the Spirit, he cannot enter the kingdom of God</a:t>
            </a:r>
            <a:r>
              <a:rPr lang="en" sz="2400" i="1">
                <a:solidFill>
                  <a:schemeClr val="dk1"/>
                </a:solidFill>
              </a:rPr>
              <a:t>.”</a:t>
            </a:r>
            <a:endParaRPr sz="2400" i="1">
              <a:solidFill>
                <a:schemeClr val="dk1"/>
              </a:solidFill>
            </a:endParaRPr>
          </a:p>
          <a:p>
            <a:pPr marL="457200" lvl="0" indent="-381000" algn="l" rtl="0">
              <a:spcBef>
                <a:spcPts val="0"/>
              </a:spcBef>
              <a:spcAft>
                <a:spcPts val="0"/>
              </a:spcAft>
              <a:buClr>
                <a:srgbClr val="FFFF00"/>
              </a:buClr>
              <a:buSzPts val="2400"/>
              <a:buChar char="●"/>
            </a:pPr>
            <a:r>
              <a:rPr lang="en" sz="2400" u="sng">
                <a:solidFill>
                  <a:srgbClr val="FFFF00"/>
                </a:solidFill>
              </a:rPr>
              <a:t>Rom.6:5-7</a:t>
            </a:r>
            <a:r>
              <a:rPr lang="en" sz="2400">
                <a:solidFill>
                  <a:srgbClr val="FFFF00"/>
                </a:solidFill>
              </a:rPr>
              <a:t> </a:t>
            </a:r>
            <a:r>
              <a:rPr lang="en" sz="2400" i="1">
                <a:solidFill>
                  <a:schemeClr val="dk1"/>
                </a:solidFill>
              </a:rPr>
              <a:t>“For </a:t>
            </a:r>
            <a:r>
              <a:rPr lang="en" sz="2400" i="1" u="sng">
                <a:solidFill>
                  <a:schemeClr val="dk1"/>
                </a:solidFill>
              </a:rPr>
              <a:t>if we have been united together in the likeness of His death</a:t>
            </a:r>
            <a:r>
              <a:rPr lang="en" sz="2400" i="1">
                <a:solidFill>
                  <a:schemeClr val="dk1"/>
                </a:solidFill>
              </a:rPr>
              <a:t>, </a:t>
            </a:r>
            <a:r>
              <a:rPr lang="en" sz="2400" i="1" u="sng">
                <a:solidFill>
                  <a:schemeClr val="dk1"/>
                </a:solidFill>
              </a:rPr>
              <a:t>certainly we also shall be in the likeness of His resurrection</a:t>
            </a:r>
            <a:r>
              <a:rPr lang="en" sz="2400" i="1">
                <a:solidFill>
                  <a:schemeClr val="dk1"/>
                </a:solidFill>
              </a:rPr>
              <a:t>, 6 knowing this, that our old man was crucified with Him, that the body of sin might be done away with, that we should no longer be slaves of sin. 7 For he who has died has been freed from sin.”</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WORD - ON BAPTISM - 2</a:t>
            </a:r>
            <a:endParaRPr sz="5000" b="1">
              <a:solidFill>
                <a:srgbClr val="00FFFF"/>
              </a:solidFill>
            </a:endParaRPr>
          </a:p>
        </p:txBody>
      </p:sp>
      <p:sp>
        <p:nvSpPr>
          <p:cNvPr id="133" name="Google Shape;133;p26"/>
          <p:cNvSpPr txBox="1">
            <a:spLocks noGrp="1"/>
          </p:cNvSpPr>
          <p:nvPr>
            <p:ph type="subTitle" idx="1"/>
          </p:nvPr>
        </p:nvSpPr>
        <p:spPr>
          <a:xfrm>
            <a:off x="-132425" y="323725"/>
            <a:ext cx="9343800" cy="48198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u="sng">
                <a:solidFill>
                  <a:srgbClr val="FFFF00"/>
                </a:solidFill>
              </a:rPr>
              <a:t>1 Cor.6:11</a:t>
            </a:r>
            <a:r>
              <a:rPr lang="en" sz="2600">
                <a:solidFill>
                  <a:srgbClr val="FFFF00"/>
                </a:solidFill>
              </a:rPr>
              <a:t> </a:t>
            </a:r>
            <a:r>
              <a:rPr lang="en" sz="2600" i="1">
                <a:solidFill>
                  <a:schemeClr val="dk1"/>
                </a:solidFill>
              </a:rPr>
              <a:t>“And such were some of you. </a:t>
            </a:r>
            <a:r>
              <a:rPr lang="en" sz="2600" i="1" u="sng">
                <a:solidFill>
                  <a:schemeClr val="dk1"/>
                </a:solidFill>
              </a:rPr>
              <a:t>But you were washed</a:t>
            </a:r>
            <a:r>
              <a:rPr lang="en" sz="2600" i="1">
                <a:solidFill>
                  <a:schemeClr val="dk1"/>
                </a:solidFill>
              </a:rPr>
              <a:t>, but you were </a:t>
            </a:r>
            <a:r>
              <a:rPr lang="en" sz="2600" i="1" u="sng">
                <a:solidFill>
                  <a:schemeClr val="dk1"/>
                </a:solidFill>
              </a:rPr>
              <a:t>sanctified</a:t>
            </a:r>
            <a:r>
              <a:rPr lang="en" sz="2600" i="1">
                <a:solidFill>
                  <a:schemeClr val="dk1"/>
                </a:solidFill>
              </a:rPr>
              <a:t>, but you were </a:t>
            </a:r>
            <a:r>
              <a:rPr lang="en" sz="2600" i="1" u="sng">
                <a:solidFill>
                  <a:schemeClr val="dk1"/>
                </a:solidFill>
              </a:rPr>
              <a:t>justified</a:t>
            </a:r>
            <a:r>
              <a:rPr lang="en" sz="2600" i="1">
                <a:solidFill>
                  <a:schemeClr val="dk1"/>
                </a:solidFill>
              </a:rPr>
              <a:t> in the name of the Lord Jesus and by the Spirit of our God.”</a:t>
            </a:r>
            <a:endParaRPr sz="2600" i="1">
              <a:solidFill>
                <a:schemeClr val="dk1"/>
              </a:solidFill>
            </a:endParaRPr>
          </a:p>
          <a:p>
            <a:pPr marL="457200" lvl="0" indent="-393700" algn="l" rtl="0">
              <a:spcBef>
                <a:spcPts val="0"/>
              </a:spcBef>
              <a:spcAft>
                <a:spcPts val="0"/>
              </a:spcAft>
              <a:buClr>
                <a:srgbClr val="FFFF00"/>
              </a:buClr>
              <a:buSzPts val="2600"/>
              <a:buChar char="●"/>
            </a:pPr>
            <a:r>
              <a:rPr lang="en" sz="2600" u="sng">
                <a:solidFill>
                  <a:srgbClr val="FFFF00"/>
                </a:solidFill>
              </a:rPr>
              <a:t>1 Cor.12:13</a:t>
            </a:r>
            <a:r>
              <a:rPr lang="en" sz="2600">
                <a:solidFill>
                  <a:srgbClr val="FFFF00"/>
                </a:solidFill>
              </a:rPr>
              <a:t> </a:t>
            </a:r>
            <a:r>
              <a:rPr lang="en" sz="2600" i="1">
                <a:solidFill>
                  <a:schemeClr val="dk1"/>
                </a:solidFill>
              </a:rPr>
              <a:t>“For by one Spirit </a:t>
            </a:r>
            <a:r>
              <a:rPr lang="en" sz="2600" i="1" u="sng">
                <a:solidFill>
                  <a:schemeClr val="dk1"/>
                </a:solidFill>
              </a:rPr>
              <a:t>we were all baptized into one body</a:t>
            </a:r>
            <a:r>
              <a:rPr lang="en" sz="2600" i="1">
                <a:solidFill>
                  <a:schemeClr val="dk1"/>
                </a:solidFill>
              </a:rPr>
              <a:t> - whether Jews or Greeks, whether slaves or free - and have all been made to drink into one Spirit.”</a:t>
            </a:r>
            <a:endParaRPr sz="2600" i="1">
              <a:solidFill>
                <a:schemeClr val="dk1"/>
              </a:solidFill>
            </a:endParaRPr>
          </a:p>
          <a:p>
            <a:pPr marL="457200" lvl="0" indent="-393700" algn="l" rtl="0">
              <a:spcBef>
                <a:spcPts val="0"/>
              </a:spcBef>
              <a:spcAft>
                <a:spcPts val="0"/>
              </a:spcAft>
              <a:buClr>
                <a:srgbClr val="FFFF00"/>
              </a:buClr>
              <a:buSzPts val="2600"/>
              <a:buChar char="●"/>
            </a:pPr>
            <a:r>
              <a:rPr lang="en" sz="2600" u="sng">
                <a:solidFill>
                  <a:srgbClr val="FFFF00"/>
                </a:solidFill>
              </a:rPr>
              <a:t>Gal.3:27</a:t>
            </a:r>
            <a:r>
              <a:rPr lang="en" sz="2600">
                <a:solidFill>
                  <a:srgbClr val="FFFF00"/>
                </a:solidFill>
              </a:rPr>
              <a:t> </a:t>
            </a:r>
            <a:r>
              <a:rPr lang="en" sz="2600" i="1">
                <a:solidFill>
                  <a:schemeClr val="dk1"/>
                </a:solidFill>
              </a:rPr>
              <a:t>“For </a:t>
            </a:r>
            <a:r>
              <a:rPr lang="en" sz="2600" i="1" u="sng">
                <a:solidFill>
                  <a:schemeClr val="dk1"/>
                </a:solidFill>
              </a:rPr>
              <a:t>as many of you as were baptized into Christ have put on Christ</a:t>
            </a:r>
            <a:r>
              <a:rPr lang="en" sz="2600" i="1">
                <a:solidFill>
                  <a:schemeClr val="dk1"/>
                </a:solidFill>
              </a:rPr>
              <a:t>.”</a:t>
            </a:r>
            <a:endParaRPr sz="2600" i="1">
              <a:solidFill>
                <a:schemeClr val="dk1"/>
              </a:solidFill>
            </a:endParaRPr>
          </a:p>
          <a:p>
            <a:pPr marL="457200" lvl="0" indent="-393700" algn="l" rtl="0">
              <a:spcBef>
                <a:spcPts val="0"/>
              </a:spcBef>
              <a:spcAft>
                <a:spcPts val="0"/>
              </a:spcAft>
              <a:buClr>
                <a:srgbClr val="FFFF00"/>
              </a:buClr>
              <a:buSzPts val="2600"/>
              <a:buChar char="●"/>
            </a:pPr>
            <a:r>
              <a:rPr lang="en" sz="2600" u="sng">
                <a:solidFill>
                  <a:srgbClr val="FFFF00"/>
                </a:solidFill>
              </a:rPr>
              <a:t>Eph.5:25-26</a:t>
            </a:r>
            <a:r>
              <a:rPr lang="en" sz="2600">
                <a:solidFill>
                  <a:srgbClr val="FFFF00"/>
                </a:solidFill>
              </a:rPr>
              <a:t> </a:t>
            </a:r>
            <a:r>
              <a:rPr lang="en" sz="2600" i="1">
                <a:solidFill>
                  <a:schemeClr val="dk1"/>
                </a:solidFill>
              </a:rPr>
              <a:t>“Husbands, love your wives, just as Christ also loved the church and gave Himself for her, 26 that He might sanctify and cleanse her </a:t>
            </a:r>
            <a:r>
              <a:rPr lang="en" sz="2600" i="1" u="sng">
                <a:solidFill>
                  <a:schemeClr val="dk1"/>
                </a:solidFill>
              </a:rPr>
              <a:t>with the washing of water by the word</a:t>
            </a:r>
            <a:r>
              <a:rPr lang="en" sz="2600" i="1">
                <a:solidFill>
                  <a:schemeClr val="dk1"/>
                </a:solidFill>
              </a:rPr>
              <a:t>,”</a:t>
            </a:r>
            <a:endParaRPr sz="26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WORD - ON BAPTISM - 3</a:t>
            </a:r>
            <a:endParaRPr sz="5000" b="1">
              <a:solidFill>
                <a:srgbClr val="00FFFF"/>
              </a:solidFill>
            </a:endParaRPr>
          </a:p>
        </p:txBody>
      </p:sp>
      <p:sp>
        <p:nvSpPr>
          <p:cNvPr id="139" name="Google Shape;139;p27"/>
          <p:cNvSpPr txBox="1">
            <a:spLocks noGrp="1"/>
          </p:cNvSpPr>
          <p:nvPr>
            <p:ph type="subTitle" idx="1"/>
          </p:nvPr>
        </p:nvSpPr>
        <p:spPr>
          <a:xfrm>
            <a:off x="-132425" y="346475"/>
            <a:ext cx="9343800" cy="4797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Col.2:11-13</a:t>
            </a:r>
            <a:r>
              <a:rPr lang="en" sz="2200">
                <a:solidFill>
                  <a:srgbClr val="FFFF00"/>
                </a:solidFill>
              </a:rPr>
              <a:t> </a:t>
            </a:r>
            <a:r>
              <a:rPr lang="en" sz="2200" i="1">
                <a:solidFill>
                  <a:schemeClr val="dk1"/>
                </a:solidFill>
              </a:rPr>
              <a:t>“In Him you were also circumcised with the circumcision made without hands, by putting off the body of the sins of the flesh, by </a:t>
            </a:r>
            <a:r>
              <a:rPr lang="en" sz="2200" i="1" u="sng">
                <a:solidFill>
                  <a:schemeClr val="dk1"/>
                </a:solidFill>
              </a:rPr>
              <a:t>the circumcision of Christ</a:t>
            </a:r>
            <a:r>
              <a:rPr lang="en" sz="2200" i="1">
                <a:solidFill>
                  <a:schemeClr val="dk1"/>
                </a:solidFill>
              </a:rPr>
              <a:t>, 12 </a:t>
            </a:r>
            <a:r>
              <a:rPr lang="en" sz="2200" i="1" u="sng">
                <a:solidFill>
                  <a:schemeClr val="dk1"/>
                </a:solidFill>
              </a:rPr>
              <a:t>buried with Him in baptism</a:t>
            </a:r>
            <a:r>
              <a:rPr lang="en" sz="2200" i="1">
                <a:solidFill>
                  <a:schemeClr val="dk1"/>
                </a:solidFill>
              </a:rPr>
              <a:t>, </a:t>
            </a:r>
            <a:r>
              <a:rPr lang="en" sz="2200" i="1" u="sng">
                <a:solidFill>
                  <a:schemeClr val="dk1"/>
                </a:solidFill>
              </a:rPr>
              <a:t>in which you also were raised with Him through faith in the working of God</a:t>
            </a:r>
            <a:r>
              <a:rPr lang="en" sz="2200" i="1">
                <a:solidFill>
                  <a:schemeClr val="dk1"/>
                </a:solidFill>
              </a:rPr>
              <a:t>, who raised Him from the dead. 13 And you, being dead in your trespasses and the uncircumcision of your flesh, He has made alive together with Him, </a:t>
            </a:r>
            <a:r>
              <a:rPr lang="en" sz="2200" i="1" u="sng">
                <a:solidFill>
                  <a:schemeClr val="dk1"/>
                </a:solidFill>
              </a:rPr>
              <a:t>having forgiven you all trespasses</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1 Pet.3:20-21</a:t>
            </a:r>
            <a:r>
              <a:rPr lang="en" sz="2200">
                <a:solidFill>
                  <a:srgbClr val="FFFF00"/>
                </a:solidFill>
              </a:rPr>
              <a:t> </a:t>
            </a:r>
            <a:r>
              <a:rPr lang="en" sz="2200" i="1">
                <a:solidFill>
                  <a:schemeClr val="dk1"/>
                </a:solidFill>
              </a:rPr>
              <a:t>“who formerly were disobedient, when once the Divine longsuffering waited in the days of Noah, while the ark was being prepared, in which a few, that is, </a:t>
            </a:r>
            <a:r>
              <a:rPr lang="en" sz="2200" i="1" u="sng">
                <a:solidFill>
                  <a:schemeClr val="dk1"/>
                </a:solidFill>
              </a:rPr>
              <a:t>eight souls, were saved through water</a:t>
            </a:r>
            <a:r>
              <a:rPr lang="en" sz="2200" i="1">
                <a:solidFill>
                  <a:schemeClr val="dk1"/>
                </a:solidFill>
              </a:rPr>
              <a:t>. 21 </a:t>
            </a:r>
            <a:r>
              <a:rPr lang="en" sz="2200" i="1" u="sng">
                <a:solidFill>
                  <a:schemeClr val="dk1"/>
                </a:solidFill>
              </a:rPr>
              <a:t>There is also an antitype which now saves us - baptism</a:t>
            </a:r>
            <a:r>
              <a:rPr lang="en" sz="2200" i="1">
                <a:solidFill>
                  <a:schemeClr val="dk1"/>
                </a:solidFill>
              </a:rPr>
              <a:t> (not the removal of the filth of the flesh, but the answer of a good conscience toward God), </a:t>
            </a:r>
            <a:r>
              <a:rPr lang="en" sz="2200" i="1" u="sng">
                <a:solidFill>
                  <a:schemeClr val="dk1"/>
                </a:solidFill>
              </a:rPr>
              <a:t>through the resurrection of Jesus Christ</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WORD - ON BAPTISM - 4</a:t>
            </a:r>
            <a:endParaRPr sz="5000" b="1">
              <a:solidFill>
                <a:srgbClr val="00FFFF"/>
              </a:solidFill>
            </a:endParaRPr>
          </a:p>
        </p:txBody>
      </p:sp>
      <p:sp>
        <p:nvSpPr>
          <p:cNvPr id="145" name="Google Shape;145;p28"/>
          <p:cNvSpPr txBox="1">
            <a:spLocks noGrp="1"/>
          </p:cNvSpPr>
          <p:nvPr>
            <p:ph type="subTitle" idx="1"/>
          </p:nvPr>
        </p:nvSpPr>
        <p:spPr>
          <a:xfrm>
            <a:off x="-132425" y="346475"/>
            <a:ext cx="9343800" cy="4797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Titus 3:4-6</a:t>
            </a:r>
            <a:r>
              <a:rPr lang="en" sz="2200">
                <a:solidFill>
                  <a:srgbClr val="FFFF00"/>
                </a:solidFill>
              </a:rPr>
              <a:t> </a:t>
            </a:r>
            <a:r>
              <a:rPr lang="en" sz="2200" i="1">
                <a:solidFill>
                  <a:schemeClr val="dk1"/>
                </a:solidFill>
              </a:rPr>
              <a:t>“But when the kindness and the love of God our Savior toward man appeared, 5 </a:t>
            </a:r>
            <a:r>
              <a:rPr lang="en" sz="2200" i="1" u="sng">
                <a:solidFill>
                  <a:schemeClr val="dk1"/>
                </a:solidFill>
              </a:rPr>
              <a:t>not by works of righteousness which we have done</a:t>
            </a:r>
            <a:r>
              <a:rPr lang="en" sz="2200" i="1">
                <a:solidFill>
                  <a:schemeClr val="dk1"/>
                </a:solidFill>
              </a:rPr>
              <a:t>, but according to His mercy He saved us, </a:t>
            </a:r>
            <a:r>
              <a:rPr lang="en" sz="2200" i="1" u="sng">
                <a:solidFill>
                  <a:schemeClr val="dk1"/>
                </a:solidFill>
              </a:rPr>
              <a:t>through the washing of regeneration and renewing of the Holy Spirit</a:t>
            </a:r>
            <a:r>
              <a:rPr lang="en" sz="2200" i="1">
                <a:solidFill>
                  <a:schemeClr val="dk1"/>
                </a:solidFill>
              </a:rPr>
              <a:t>, 6 whom He poured out on us abundantly through Jesus Christ our Savior,”</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Rev.1:5</a:t>
            </a:r>
            <a:r>
              <a:rPr lang="en" sz="2200">
                <a:solidFill>
                  <a:srgbClr val="FFFF00"/>
                </a:solidFill>
              </a:rPr>
              <a:t> </a:t>
            </a:r>
            <a:r>
              <a:rPr lang="en" sz="2200" i="1">
                <a:solidFill>
                  <a:schemeClr val="dk1"/>
                </a:solidFill>
              </a:rPr>
              <a:t>“and from Jesus Christ, the faithful witness, the firstborn from the dead, and the ruler over the kings of the earth. To Him who loved us and </a:t>
            </a:r>
            <a:r>
              <a:rPr lang="en" sz="2200" i="1" u="sng">
                <a:solidFill>
                  <a:schemeClr val="dk1"/>
                </a:solidFill>
              </a:rPr>
              <a:t>washed us from our sins in His own blood</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Rev.7:14</a:t>
            </a:r>
            <a:r>
              <a:rPr lang="en" sz="2200">
                <a:solidFill>
                  <a:srgbClr val="FFFF00"/>
                </a:solidFill>
              </a:rPr>
              <a:t> </a:t>
            </a:r>
            <a:r>
              <a:rPr lang="en" sz="2200" i="1">
                <a:solidFill>
                  <a:schemeClr val="dk1"/>
                </a:solidFill>
              </a:rPr>
              <a:t>“And I said to him, “Sir, you know.” So he said to me, “These are the ones who come out of the great tribulation, and </a:t>
            </a:r>
            <a:r>
              <a:rPr lang="en" sz="2200" i="1" u="sng">
                <a:solidFill>
                  <a:schemeClr val="dk1"/>
                </a:solidFill>
              </a:rPr>
              <a:t>washed their robes and made them white in the blood of the Lamb</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Acts 22:16</a:t>
            </a:r>
            <a:r>
              <a:rPr lang="en" sz="2200">
                <a:solidFill>
                  <a:schemeClr val="dk1"/>
                </a:solidFill>
              </a:rPr>
              <a:t> </a:t>
            </a:r>
            <a:r>
              <a:rPr lang="en" sz="2200" i="1">
                <a:solidFill>
                  <a:schemeClr val="dk1"/>
                </a:solidFill>
              </a:rPr>
              <a:t>“And now why are you waiting? </a:t>
            </a:r>
            <a:r>
              <a:rPr lang="en" sz="2200" i="1" u="sng">
                <a:solidFill>
                  <a:schemeClr val="dk1"/>
                </a:solidFill>
              </a:rPr>
              <a:t>Arise and be baptized, and wash away your sins</a:t>
            </a:r>
            <a:r>
              <a:rPr lang="en" sz="2200" i="1">
                <a:solidFill>
                  <a:schemeClr val="dk1"/>
                </a:solidFill>
              </a:rPr>
              <a:t>, calling on the name of the Lord.’”</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IS DOING IT WRONG OK?</a:t>
            </a:r>
            <a:endParaRPr sz="5000" b="1">
              <a:solidFill>
                <a:srgbClr val="00FFFF"/>
              </a:solidFill>
            </a:endParaRPr>
          </a:p>
        </p:txBody>
      </p:sp>
      <p:sp>
        <p:nvSpPr>
          <p:cNvPr id="151" name="Google Shape;151;p29"/>
          <p:cNvSpPr txBox="1">
            <a:spLocks noGrp="1"/>
          </p:cNvSpPr>
          <p:nvPr>
            <p:ph type="subTitle" idx="1"/>
          </p:nvPr>
        </p:nvSpPr>
        <p:spPr>
          <a:xfrm>
            <a:off x="-132425" y="346475"/>
            <a:ext cx="9343800" cy="4797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Acts 19:1-5</a:t>
            </a:r>
            <a:r>
              <a:rPr lang="en" sz="2200">
                <a:solidFill>
                  <a:srgbClr val="FFFF00"/>
                </a:solidFill>
              </a:rPr>
              <a:t> </a:t>
            </a:r>
            <a:r>
              <a:rPr lang="en" sz="2200" i="1">
                <a:solidFill>
                  <a:schemeClr val="dk1"/>
                </a:solidFill>
              </a:rPr>
              <a:t>“And it happened, while Apollos was at Corinth, that Paul, having passed through the upper regions, came to Ephesus. And finding some disciples 2 he said to them, “Did you receive the Holy Spirit </a:t>
            </a:r>
            <a:r>
              <a:rPr lang="en" sz="2200" i="1" u="sng">
                <a:solidFill>
                  <a:schemeClr val="dk1"/>
                </a:solidFill>
              </a:rPr>
              <a:t>when you believed</a:t>
            </a:r>
            <a:r>
              <a:rPr lang="en" sz="2200" i="1">
                <a:solidFill>
                  <a:schemeClr val="dk1"/>
                </a:solidFill>
              </a:rPr>
              <a:t>?”So they said to him, “We have not so much as heard whether there is a Holy Spirit.”3 And he said to them, “</a:t>
            </a:r>
            <a:r>
              <a:rPr lang="en" sz="2200" i="1" u="sng">
                <a:solidFill>
                  <a:schemeClr val="dk1"/>
                </a:solidFill>
              </a:rPr>
              <a:t>Into what then were you baptized</a:t>
            </a:r>
            <a:r>
              <a:rPr lang="en" sz="2200" i="1">
                <a:solidFill>
                  <a:schemeClr val="dk1"/>
                </a:solidFill>
              </a:rPr>
              <a:t>?” So they said, “Into John’s baptism.”4 Then Paul said, “John indeed baptized with a baptism of repentance, saying to the people that they should believe on Him who would come after him, that is, on Christ Jesus.”5 </a:t>
            </a:r>
            <a:r>
              <a:rPr lang="en" sz="2200" i="1" u="sng">
                <a:solidFill>
                  <a:schemeClr val="dk1"/>
                </a:solidFill>
              </a:rPr>
              <a:t>When they heard this, they were baptized in the name of the Lord Jesus</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If YOU were baptized for the wrong reasons, or in the wrong manner, or if you did not have enough information - that is NOT OK, but there is a remedy!  You simply need to do it the right way, right now!  Don’t let embarrassment, confusion or complacency hold you back.</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0" y="0"/>
            <a:ext cx="9144000" cy="495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PUTTING IT ALL TOGETHER</a:t>
            </a:r>
            <a:endParaRPr sz="5000" b="1">
              <a:solidFill>
                <a:srgbClr val="00FFFF"/>
              </a:solidFill>
            </a:endParaRPr>
          </a:p>
        </p:txBody>
      </p:sp>
      <p:sp>
        <p:nvSpPr>
          <p:cNvPr id="157" name="Google Shape;157;p30"/>
          <p:cNvSpPr txBox="1">
            <a:spLocks noGrp="1"/>
          </p:cNvSpPr>
          <p:nvPr>
            <p:ph type="subTitle" idx="1"/>
          </p:nvPr>
        </p:nvSpPr>
        <p:spPr>
          <a:xfrm>
            <a:off x="-132425" y="346475"/>
            <a:ext cx="9343800" cy="4797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1900" dirty="0">
                <a:solidFill>
                  <a:srgbClr val="FFFF00"/>
                </a:solidFill>
              </a:rPr>
              <a:t>Why do churches of Christ say so much about baptism?  Because THE WORD OF GOD says so much about baptism!</a:t>
            </a:r>
            <a:endParaRPr sz="1900" dirty="0">
              <a:solidFill>
                <a:srgbClr val="FFFF00"/>
              </a:solidFill>
            </a:endParaRPr>
          </a:p>
          <a:p>
            <a:pPr marL="457200" lvl="0" indent="-368300" algn="l" rtl="0">
              <a:spcBef>
                <a:spcPts val="0"/>
              </a:spcBef>
              <a:spcAft>
                <a:spcPts val="0"/>
              </a:spcAft>
              <a:buClr>
                <a:schemeClr val="dk1"/>
              </a:buClr>
              <a:buSzPts val="2200"/>
              <a:buChar char="●"/>
            </a:pPr>
            <a:r>
              <a:rPr lang="en" sz="1900" dirty="0">
                <a:solidFill>
                  <a:schemeClr val="dk1"/>
                </a:solidFill>
              </a:rPr>
              <a:t>In this “Back to Basics” series we have looked at how the word of God must determine everything we do.  We talked about sin, the gospel of Christ, faith, repentance, confession, and now baptism.  Not any ONE of those things will save you by itself - no scripture teaches that.  Have YOU done ALL of these?  If not, why not?  What is holding you back?  What would scripture need to say about baptism to convince you – It saves us?  Check!  Remission of sins?  Check!   Sins washed away?  Check!  Where we put on Christ? Check!  </a:t>
            </a:r>
            <a:endParaRPr sz="1900" dirty="0">
              <a:solidFill>
                <a:schemeClr val="dk1"/>
              </a:solidFill>
            </a:endParaRPr>
          </a:p>
          <a:p>
            <a:pPr marL="457200" lvl="0" indent="-368300" algn="l" rtl="0">
              <a:spcBef>
                <a:spcPts val="0"/>
              </a:spcBef>
              <a:spcAft>
                <a:spcPts val="0"/>
              </a:spcAft>
              <a:buClr>
                <a:srgbClr val="00FFFF"/>
              </a:buClr>
              <a:buSzPts val="2200"/>
              <a:buChar char="●"/>
            </a:pPr>
            <a:r>
              <a:rPr lang="en" sz="1900" dirty="0">
                <a:solidFill>
                  <a:srgbClr val="00FFFF"/>
                </a:solidFill>
              </a:rPr>
              <a:t>Did you see the urgency placed on baptism in those verses we read today in Acts?  3000 on the Day of Pentecost, the eunuch stating “Here is water!”,  Peter commanding Cornelius’ household,  the jailer’s household being baptized </a:t>
            </a:r>
            <a:r>
              <a:rPr lang="en" sz="1900" i="1" dirty="0">
                <a:solidFill>
                  <a:schemeClr val="dk1"/>
                </a:solidFill>
              </a:rPr>
              <a:t>“that same hour of the night”</a:t>
            </a:r>
            <a:r>
              <a:rPr lang="en" sz="1900" dirty="0">
                <a:solidFill>
                  <a:srgbClr val="00FFFF"/>
                </a:solidFill>
              </a:rPr>
              <a:t>, Paul being told </a:t>
            </a:r>
            <a:r>
              <a:rPr lang="en" sz="1900" i="1" dirty="0">
                <a:solidFill>
                  <a:schemeClr val="dk1"/>
                </a:solidFill>
              </a:rPr>
              <a:t>“Why are you waiting?”</a:t>
            </a:r>
            <a:r>
              <a:rPr lang="en" sz="1900" dirty="0">
                <a:solidFill>
                  <a:srgbClr val="00FFFF"/>
                </a:solidFill>
              </a:rPr>
              <a:t>  We don’t “schedule” baptisms here for later on.  We simply do it, just as we read in scripture.  And we can do that for you RIGHT NOW, if you believe.  PLEASE do not delay!</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OTHERS TEACH …</a:t>
            </a:r>
            <a:endParaRPr sz="5000" b="1">
              <a:solidFill>
                <a:srgbClr val="00FFFF"/>
              </a:solidFill>
            </a:endParaRPr>
          </a:p>
        </p:txBody>
      </p:sp>
      <p:sp>
        <p:nvSpPr>
          <p:cNvPr id="61" name="Google Shape;61;p14"/>
          <p:cNvSpPr txBox="1">
            <a:spLocks noGrp="1"/>
          </p:cNvSpPr>
          <p:nvPr>
            <p:ph type="subTitle" idx="1"/>
          </p:nvPr>
        </p:nvSpPr>
        <p:spPr>
          <a:xfrm>
            <a:off x="0" y="417375"/>
            <a:ext cx="9144000" cy="4726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solidFill>
                  <a:srgbClr val="FFFF00"/>
                </a:solidFill>
              </a:rPr>
              <a:t>BAPTISTPRESS.COM -</a:t>
            </a:r>
            <a:r>
              <a:rPr lang="en" sz="2000">
                <a:solidFill>
                  <a:schemeClr val="dk1"/>
                </a:solidFill>
              </a:rPr>
              <a:t> “The proper candidate - This would be </a:t>
            </a:r>
            <a:r>
              <a:rPr lang="en" sz="2000" u="sng">
                <a:solidFill>
                  <a:schemeClr val="dk1"/>
                </a:solidFill>
              </a:rPr>
              <a:t>someone who has already experienced the grace of God unto salvation and now desires to make that a matter of open confession</a:t>
            </a:r>
            <a:r>
              <a:rPr lang="en" sz="2000">
                <a:solidFill>
                  <a:schemeClr val="dk1"/>
                </a:solidFill>
              </a:rPr>
              <a:t>. The proper understanding - Baptism is </a:t>
            </a:r>
            <a:r>
              <a:rPr lang="en" sz="2000" u="sng">
                <a:solidFill>
                  <a:schemeClr val="dk1"/>
                </a:solidFill>
              </a:rPr>
              <a:t>a picture</a:t>
            </a:r>
            <a:r>
              <a:rPr lang="en" sz="2000">
                <a:solidFill>
                  <a:schemeClr val="dk1"/>
                </a:solidFill>
              </a:rPr>
              <a:t> of our total identification with Christ in His atoning work and glorious resurrection. It is </a:t>
            </a:r>
            <a:r>
              <a:rPr lang="en" sz="2000" u="sng">
                <a:solidFill>
                  <a:schemeClr val="dk1"/>
                </a:solidFill>
              </a:rPr>
              <a:t>an expression</a:t>
            </a:r>
            <a:r>
              <a:rPr lang="en" sz="2000">
                <a:solidFill>
                  <a:schemeClr val="dk1"/>
                </a:solidFill>
              </a:rPr>
              <a:t> of our belief that salvation is His work and, like His resurrected life, complete and eternal in nature. </a:t>
            </a:r>
            <a:r>
              <a:rPr lang="en" sz="2000" u="sng">
                <a:solidFill>
                  <a:schemeClr val="dk1"/>
                </a:solidFill>
              </a:rPr>
              <a:t>It does not affect</a:t>
            </a:r>
            <a:r>
              <a:rPr lang="en" sz="2000">
                <a:solidFill>
                  <a:schemeClr val="dk1"/>
                </a:solidFill>
              </a:rPr>
              <a:t> or secure</a:t>
            </a:r>
            <a:r>
              <a:rPr lang="en" sz="2000" u="sng">
                <a:solidFill>
                  <a:schemeClr val="dk1"/>
                </a:solidFill>
              </a:rPr>
              <a:t> our salvation</a:t>
            </a:r>
            <a:r>
              <a:rPr lang="en" sz="2000">
                <a:solidFill>
                  <a:schemeClr val="dk1"/>
                </a:solidFill>
              </a:rPr>
              <a:t>.</a:t>
            </a:r>
            <a:endParaRPr sz="2000">
              <a:solidFill>
                <a:schemeClr val="dk1"/>
              </a:solidFill>
            </a:endParaRPr>
          </a:p>
          <a:p>
            <a:pPr marL="0" lvl="0" indent="0" algn="l" rtl="0">
              <a:spcBef>
                <a:spcPts val="0"/>
              </a:spcBef>
              <a:spcAft>
                <a:spcPts val="0"/>
              </a:spcAft>
              <a:buNone/>
            </a:pPr>
            <a:r>
              <a:rPr lang="en" sz="2000" b="1">
                <a:solidFill>
                  <a:srgbClr val="FFFF00"/>
                </a:solidFill>
              </a:rPr>
              <a:t>What Does “The Baptist Faith and Message” Say About Baptism?</a:t>
            </a:r>
            <a:endParaRPr sz="2000" b="1">
              <a:solidFill>
                <a:srgbClr val="FFFF00"/>
              </a:solidFill>
            </a:endParaRPr>
          </a:p>
          <a:p>
            <a:pPr marL="0" lvl="0" indent="0" algn="l" rtl="0">
              <a:spcBef>
                <a:spcPts val="0"/>
              </a:spcBef>
              <a:spcAft>
                <a:spcPts val="0"/>
              </a:spcAft>
              <a:buNone/>
            </a:pPr>
            <a:r>
              <a:rPr lang="en" sz="2000">
                <a:solidFill>
                  <a:schemeClr val="dk1"/>
                </a:solidFill>
              </a:rPr>
              <a:t>Christian baptism is the immersion of a believer in water in the name of the Father, the Son, and the Holy Spirit. It is an act of obedience </a:t>
            </a:r>
            <a:r>
              <a:rPr lang="en" sz="2000" u="sng">
                <a:solidFill>
                  <a:schemeClr val="dk1"/>
                </a:solidFill>
              </a:rPr>
              <a:t>symbolizing the believer's faith</a:t>
            </a:r>
            <a:r>
              <a:rPr lang="en" sz="2000">
                <a:solidFill>
                  <a:schemeClr val="dk1"/>
                </a:solidFill>
              </a:rPr>
              <a:t> in a crucified, buried, and risen Saviour, the believer's death to sin, the burial of the old life, and the resurrection to walk in newness of life in Christ Jesus. </a:t>
            </a:r>
            <a:r>
              <a:rPr lang="en" sz="2000" u="sng">
                <a:solidFill>
                  <a:schemeClr val="dk1"/>
                </a:solidFill>
              </a:rPr>
              <a:t>It is a testimony to his faith in the final resurrection of the dead</a:t>
            </a:r>
            <a:r>
              <a:rPr lang="en" sz="2000">
                <a:solidFill>
                  <a:schemeClr val="dk1"/>
                </a:solidFill>
              </a:rPr>
              <a:t>. Being </a:t>
            </a:r>
            <a:r>
              <a:rPr lang="en" sz="2000" u="sng">
                <a:solidFill>
                  <a:schemeClr val="dk1"/>
                </a:solidFill>
              </a:rPr>
              <a:t>a church ordinance</a:t>
            </a:r>
            <a:r>
              <a:rPr lang="en" sz="2000">
                <a:solidFill>
                  <a:schemeClr val="dk1"/>
                </a:solidFill>
              </a:rPr>
              <a:t>, it is prerequisite to the privileges of </a:t>
            </a:r>
            <a:r>
              <a:rPr lang="en" sz="2000" u="sng">
                <a:solidFill>
                  <a:schemeClr val="dk1"/>
                </a:solidFill>
              </a:rPr>
              <a:t>church membership</a:t>
            </a:r>
            <a:r>
              <a:rPr lang="en" sz="2000">
                <a:solidFill>
                  <a:schemeClr val="dk1"/>
                </a:solidFill>
              </a:rPr>
              <a:t> and to </a:t>
            </a:r>
            <a:r>
              <a:rPr lang="en" sz="2000" u="sng">
                <a:solidFill>
                  <a:schemeClr val="dk1"/>
                </a:solidFill>
              </a:rPr>
              <a:t>the Lord's Supper</a:t>
            </a:r>
            <a:r>
              <a:rPr lang="en" sz="2000">
                <a:solidFill>
                  <a:schemeClr val="dk1"/>
                </a:solidFill>
              </a:rPr>
              <a:t>.  </a:t>
            </a:r>
            <a:r>
              <a:rPr lang="en" sz="2000">
                <a:solidFill>
                  <a:srgbClr val="00FFFF"/>
                </a:solidFill>
              </a:rPr>
              <a:t>(Scriptures?)</a:t>
            </a:r>
            <a:endParaRPr sz="2000">
              <a:solidFill>
                <a:srgbClr val="00FFFF"/>
              </a:solidFill>
            </a:endParaRPr>
          </a:p>
          <a:p>
            <a:pPr marL="457200" lvl="0" indent="-355600" algn="l" rtl="0">
              <a:spcBef>
                <a:spcPts val="0"/>
              </a:spcBef>
              <a:spcAft>
                <a:spcPts val="0"/>
              </a:spcAft>
              <a:buClr>
                <a:schemeClr val="dk1"/>
              </a:buClr>
              <a:buSzPts val="2000"/>
              <a:buChar char="●"/>
            </a:pPr>
            <a:endParaRPr sz="2000">
              <a:solidFill>
                <a:schemeClr val="dk1"/>
              </a:solidFill>
            </a:endParaRPr>
          </a:p>
          <a:p>
            <a:pPr marL="0" lvl="0" indent="0" algn="l" rtl="0">
              <a:spcBef>
                <a:spcPts val="0"/>
              </a:spcBef>
              <a:spcAft>
                <a:spcPts val="0"/>
              </a:spcAft>
              <a:buNone/>
            </a:pPr>
            <a:endParaRPr sz="200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OR THIS …</a:t>
            </a:r>
            <a:endParaRPr sz="5000" b="1">
              <a:solidFill>
                <a:srgbClr val="00FFFF"/>
              </a:solidFill>
            </a:endParaRPr>
          </a:p>
        </p:txBody>
      </p:sp>
      <p:sp>
        <p:nvSpPr>
          <p:cNvPr id="67" name="Google Shape;67;p15"/>
          <p:cNvSpPr txBox="1">
            <a:spLocks noGrp="1"/>
          </p:cNvSpPr>
          <p:nvPr>
            <p:ph type="subTitle" idx="1"/>
          </p:nvPr>
        </p:nvSpPr>
        <p:spPr>
          <a:xfrm>
            <a:off x="-132425" y="417375"/>
            <a:ext cx="9410700" cy="4726200"/>
          </a:xfrm>
          <a:prstGeom prst="rect">
            <a:avLst/>
          </a:prstGeom>
        </p:spPr>
        <p:txBody>
          <a:bodyPr spcFirstLastPara="1" wrap="square" lIns="91425" tIns="91425" rIns="91425" bIns="91425" anchor="t" anchorCtr="0">
            <a:noAutofit/>
          </a:bodyPr>
          <a:lstStyle/>
          <a:p>
            <a:pPr marL="457200" lvl="0" indent="-412750" algn="l" rtl="0">
              <a:spcBef>
                <a:spcPts val="0"/>
              </a:spcBef>
              <a:spcAft>
                <a:spcPts val="0"/>
              </a:spcAft>
              <a:buClr>
                <a:srgbClr val="FFFF00"/>
              </a:buClr>
              <a:buSzPts val="2900"/>
              <a:buChar char="●"/>
            </a:pPr>
            <a:r>
              <a:rPr lang="en" sz="2900">
                <a:solidFill>
                  <a:srgbClr val="FFFF00"/>
                </a:solidFill>
              </a:rPr>
              <a:t>“Baptism is an outward sign of an inward grace.”</a:t>
            </a:r>
            <a:endParaRPr sz="2900">
              <a:solidFill>
                <a:srgbClr val="FFFF00"/>
              </a:solidFill>
            </a:endParaRPr>
          </a:p>
          <a:p>
            <a:pPr marL="457200" lvl="0" indent="-412750" algn="l" rtl="0">
              <a:spcBef>
                <a:spcPts val="0"/>
              </a:spcBef>
              <a:spcAft>
                <a:spcPts val="0"/>
              </a:spcAft>
              <a:buClr>
                <a:schemeClr val="dk1"/>
              </a:buClr>
              <a:buSzPts val="2900"/>
              <a:buChar char="●"/>
            </a:pPr>
            <a:r>
              <a:rPr lang="en" sz="2900">
                <a:solidFill>
                  <a:schemeClr val="dk1"/>
                </a:solidFill>
              </a:rPr>
              <a:t>“Baptism is one of the holy sacraments of the church, like the Lord’s Supper.”</a:t>
            </a:r>
            <a:endParaRPr sz="2900">
              <a:solidFill>
                <a:schemeClr val="dk1"/>
              </a:solidFill>
            </a:endParaRPr>
          </a:p>
          <a:p>
            <a:pPr marL="457200" lvl="0" indent="-412750" algn="l" rtl="0">
              <a:spcBef>
                <a:spcPts val="0"/>
              </a:spcBef>
              <a:spcAft>
                <a:spcPts val="0"/>
              </a:spcAft>
              <a:buClr>
                <a:srgbClr val="00FFFF"/>
              </a:buClr>
              <a:buSzPts val="2900"/>
              <a:buChar char="●"/>
            </a:pPr>
            <a:r>
              <a:rPr lang="en" sz="2900">
                <a:solidFill>
                  <a:srgbClr val="00FFFF"/>
                </a:solidFill>
              </a:rPr>
              <a:t>“Baptism is a work, and we are not saved by works.”</a:t>
            </a:r>
            <a:endParaRPr sz="2900">
              <a:solidFill>
                <a:srgbClr val="00FFFF"/>
              </a:solidFill>
            </a:endParaRPr>
          </a:p>
          <a:p>
            <a:pPr marL="457200" lvl="0" indent="-412750" algn="l" rtl="0">
              <a:spcBef>
                <a:spcPts val="0"/>
              </a:spcBef>
              <a:spcAft>
                <a:spcPts val="0"/>
              </a:spcAft>
              <a:buClr>
                <a:srgbClr val="FFFF00"/>
              </a:buClr>
              <a:buSzPts val="2900"/>
              <a:buChar char="●"/>
            </a:pPr>
            <a:r>
              <a:rPr lang="en" sz="2900">
                <a:solidFill>
                  <a:srgbClr val="FFFF00"/>
                </a:solidFill>
              </a:rPr>
              <a:t>“The verses that link baptism with salvation are talking about baptism of the Holy Spirit.”</a:t>
            </a:r>
            <a:endParaRPr sz="2900">
              <a:solidFill>
                <a:srgbClr val="FFFF00"/>
              </a:solidFill>
            </a:endParaRPr>
          </a:p>
          <a:p>
            <a:pPr marL="457200" lvl="0" indent="-412750" algn="l" rtl="0">
              <a:spcBef>
                <a:spcPts val="0"/>
              </a:spcBef>
              <a:spcAft>
                <a:spcPts val="0"/>
              </a:spcAft>
              <a:buClr>
                <a:schemeClr val="dk1"/>
              </a:buClr>
              <a:buSzPts val="2900"/>
              <a:buChar char="●"/>
            </a:pPr>
            <a:r>
              <a:rPr lang="en" sz="2900">
                <a:solidFill>
                  <a:schemeClr val="dk1"/>
                </a:solidFill>
              </a:rPr>
              <a:t>On a nearby congregation’s FB page:  “Regarding baptism, the </a:t>
            </a:r>
            <a:r>
              <a:rPr lang="en" sz="2900" u="sng">
                <a:solidFill>
                  <a:schemeClr val="dk1"/>
                </a:solidFill>
              </a:rPr>
              <a:t>instructions about it are scarce</a:t>
            </a:r>
            <a:r>
              <a:rPr lang="en" sz="2900">
                <a:solidFill>
                  <a:schemeClr val="dk1"/>
                </a:solidFill>
              </a:rPr>
              <a:t>, the </a:t>
            </a:r>
            <a:r>
              <a:rPr lang="en" sz="2900" u="sng">
                <a:solidFill>
                  <a:schemeClr val="dk1"/>
                </a:solidFill>
              </a:rPr>
              <a:t>methods are vague</a:t>
            </a:r>
            <a:r>
              <a:rPr lang="en" sz="2900">
                <a:solidFill>
                  <a:schemeClr val="dk1"/>
                </a:solidFill>
              </a:rPr>
              <a:t>, and the </a:t>
            </a:r>
            <a:r>
              <a:rPr lang="en" sz="2900" u="sng">
                <a:solidFill>
                  <a:schemeClr val="dk1"/>
                </a:solidFill>
              </a:rPr>
              <a:t>purpose is inconclusive</a:t>
            </a:r>
            <a:r>
              <a:rPr lang="en" sz="2900">
                <a:solidFill>
                  <a:schemeClr val="dk1"/>
                </a:solidFill>
              </a:rPr>
              <a:t>.  The only thing definitive is that it is commanded.”</a:t>
            </a:r>
            <a:endParaRPr sz="2900">
              <a:solidFill>
                <a:schemeClr val="dk1"/>
              </a:solidFill>
            </a:endParaRPr>
          </a:p>
          <a:p>
            <a:pPr marL="0" lvl="0" indent="0" algn="l" rtl="0">
              <a:spcBef>
                <a:spcPts val="0"/>
              </a:spcBef>
              <a:spcAft>
                <a:spcPts val="0"/>
              </a:spcAft>
              <a:buNone/>
            </a:pP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DEFINITIONS</a:t>
            </a:r>
            <a:endParaRPr sz="5000" b="1">
              <a:solidFill>
                <a:srgbClr val="00FFFF"/>
              </a:solidFill>
            </a:endParaRPr>
          </a:p>
        </p:txBody>
      </p:sp>
      <p:sp>
        <p:nvSpPr>
          <p:cNvPr id="73" name="Google Shape;73;p16"/>
          <p:cNvSpPr txBox="1">
            <a:spLocks noGrp="1"/>
          </p:cNvSpPr>
          <p:nvPr>
            <p:ph type="subTitle" idx="1"/>
          </p:nvPr>
        </p:nvSpPr>
        <p:spPr>
          <a:xfrm>
            <a:off x="-132425" y="362525"/>
            <a:ext cx="9343800" cy="4781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Greek - “baptizo, baptisma”.  To immerse, to dip under, to plunge, dunk, sink, or overwhelm.  In Mk.7:4 and Heb.9:10 it is also translated as “wash”. </a:t>
            </a:r>
            <a:r>
              <a:rPr lang="en" sz="2200">
                <a:solidFill>
                  <a:schemeClr val="dk1"/>
                </a:solidFill>
              </a:rPr>
              <a:t> </a:t>
            </a:r>
            <a:endParaRPr sz="22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It is distinctly a N.T. word - Occurring approx. 88 times depending on manuscript being used.  (Is this “scarce”?)</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Our English word “baptize” is a “transliteration”.  This means that instead of simply translating it as “immerse” (which I think English translators SHOULD have done), they made up a new English word.  The problem is that the definition becomes lost as we ascribe “baptize” to other things!</a:t>
            </a:r>
            <a:endParaRPr sz="2200">
              <a:solidFill>
                <a:srgbClr val="00FFFF"/>
              </a:solidFill>
            </a:endParaRPr>
          </a:p>
          <a:p>
            <a:pPr marL="457200" lvl="0" indent="-368300" algn="l" rtl="0">
              <a:spcBef>
                <a:spcPts val="0"/>
              </a:spcBef>
              <a:spcAft>
                <a:spcPts val="0"/>
              </a:spcAft>
              <a:buClr>
                <a:srgbClr val="FFFF00"/>
              </a:buClr>
              <a:buSzPts val="2200"/>
              <a:buChar char="●"/>
            </a:pPr>
            <a:r>
              <a:rPr lang="en" sz="2200">
                <a:solidFill>
                  <a:srgbClr val="FFFF00"/>
                </a:solidFill>
              </a:rPr>
              <a:t>What about “sprinkling”, “pouring”, “annointing”?  These are all totally different Greek words, which also appear in scripture, and are NOT what “baptizo” means!  It always means “immerse”, and this is why it is also referred to as a “burial”.   The “methods” are NOT “vague”! </a:t>
            </a:r>
            <a:r>
              <a:rPr lang="en" sz="2200">
                <a:solidFill>
                  <a:schemeClr val="dk1"/>
                </a:solidFill>
              </a:rPr>
              <a:t> </a:t>
            </a:r>
            <a:endParaRPr sz="2200">
              <a:solidFill>
                <a:schemeClr val="dk1"/>
              </a:solidFill>
            </a:endParaRPr>
          </a:p>
          <a:p>
            <a:pPr marL="0" lvl="0" indent="0" algn="l" rtl="0">
              <a:spcBef>
                <a:spcPts val="0"/>
              </a:spcBef>
              <a:spcAft>
                <a:spcPts val="0"/>
              </a:spcAft>
              <a:buNone/>
            </a:pP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THE TEXT MAKES THIS CLEAR</a:t>
            </a:r>
            <a:endParaRPr sz="4700" b="1">
              <a:solidFill>
                <a:srgbClr val="00FFFF"/>
              </a:solidFill>
            </a:endParaRPr>
          </a:p>
        </p:txBody>
      </p:sp>
      <p:sp>
        <p:nvSpPr>
          <p:cNvPr id="79" name="Google Shape;79;p17"/>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00" u="sng" dirty="0">
                <a:solidFill>
                  <a:srgbClr val="FFFF00"/>
                </a:solidFill>
              </a:rPr>
              <a:t>Jn.3:23</a:t>
            </a:r>
            <a:r>
              <a:rPr lang="en" sz="2100" dirty="0">
                <a:solidFill>
                  <a:schemeClr val="dk1"/>
                </a:solidFill>
              </a:rPr>
              <a:t> </a:t>
            </a:r>
            <a:r>
              <a:rPr lang="en" sz="2100" dirty="0">
                <a:solidFill>
                  <a:schemeClr val="accent1">
                    <a:lumMod val="60000"/>
                    <a:lumOff val="40000"/>
                  </a:schemeClr>
                </a:solidFill>
              </a:rPr>
              <a:t>(NKJV)</a:t>
            </a:r>
            <a:r>
              <a:rPr lang="en" sz="2100" i="1" dirty="0">
                <a:solidFill>
                  <a:schemeClr val="tx1"/>
                </a:solidFill>
              </a:rPr>
              <a:t>“</a:t>
            </a:r>
            <a:r>
              <a:rPr lang="en" sz="2100" i="1" dirty="0">
                <a:solidFill>
                  <a:schemeClr val="dk1"/>
                </a:solidFill>
              </a:rPr>
              <a:t>Now John also was baptizing in Aenon near Salim, </a:t>
            </a:r>
            <a:r>
              <a:rPr lang="en" sz="2100" i="1" u="sng" dirty="0">
                <a:solidFill>
                  <a:schemeClr val="dk1"/>
                </a:solidFill>
              </a:rPr>
              <a:t>because there was much water there</a:t>
            </a:r>
            <a:r>
              <a:rPr lang="en" sz="2100" i="1" dirty="0">
                <a:solidFill>
                  <a:schemeClr val="dk1"/>
                </a:solidFill>
              </a:rPr>
              <a:t>. And they came and were baptized.”</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Matt.3:16</a:t>
            </a:r>
            <a:r>
              <a:rPr lang="en" sz="2100" dirty="0">
                <a:solidFill>
                  <a:schemeClr val="dk1"/>
                </a:solidFill>
              </a:rPr>
              <a:t> </a:t>
            </a:r>
            <a:r>
              <a:rPr lang="en" sz="2100" i="1" dirty="0">
                <a:solidFill>
                  <a:schemeClr val="dk1"/>
                </a:solidFill>
              </a:rPr>
              <a:t>“When He had been baptized, Jesus </a:t>
            </a:r>
            <a:r>
              <a:rPr lang="en" sz="2100" i="1" u="sng" dirty="0">
                <a:solidFill>
                  <a:schemeClr val="dk1"/>
                </a:solidFill>
              </a:rPr>
              <a:t>came up immediately from the water</a:t>
            </a:r>
            <a:r>
              <a:rPr lang="en" sz="2100" i="1" dirty="0">
                <a:solidFill>
                  <a:schemeClr val="dk1"/>
                </a:solidFill>
              </a:rPr>
              <a:t>…”</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Acts 8:38</a:t>
            </a:r>
            <a:r>
              <a:rPr lang="en" sz="2100" dirty="0">
                <a:solidFill>
                  <a:schemeClr val="dk1"/>
                </a:solidFill>
              </a:rPr>
              <a:t> </a:t>
            </a:r>
            <a:r>
              <a:rPr lang="en" sz="2100" i="1" dirty="0">
                <a:solidFill>
                  <a:schemeClr val="dk1"/>
                </a:solidFill>
              </a:rPr>
              <a:t>“So he commanded the chariot to stand still. And </a:t>
            </a:r>
            <a:r>
              <a:rPr lang="en" sz="2100" i="1" u="sng" dirty="0">
                <a:solidFill>
                  <a:schemeClr val="dk1"/>
                </a:solidFill>
              </a:rPr>
              <a:t>both Philip and the eunuch went down into the water, and he baptized him</a:t>
            </a:r>
            <a:r>
              <a:rPr lang="en" sz="2100" i="1" dirty="0">
                <a:solidFill>
                  <a:schemeClr val="dk1"/>
                </a:solidFill>
              </a:rPr>
              <a:t>.”</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Heb.10:22</a:t>
            </a:r>
            <a:r>
              <a:rPr lang="en" sz="2100" dirty="0">
                <a:solidFill>
                  <a:schemeClr val="dk1"/>
                </a:solidFill>
              </a:rPr>
              <a:t> </a:t>
            </a:r>
            <a:r>
              <a:rPr lang="en" sz="2100" i="1" dirty="0">
                <a:solidFill>
                  <a:schemeClr val="dk1"/>
                </a:solidFill>
              </a:rPr>
              <a:t>“let us draw near with a true heart in full assurance of faith, having </a:t>
            </a:r>
            <a:r>
              <a:rPr lang="en" sz="2100" i="1" u="sng" dirty="0">
                <a:solidFill>
                  <a:schemeClr val="dk1"/>
                </a:solidFill>
              </a:rPr>
              <a:t>our hearts sprinkled</a:t>
            </a:r>
            <a:r>
              <a:rPr lang="en" sz="2100" i="1" dirty="0">
                <a:solidFill>
                  <a:schemeClr val="dk1"/>
                </a:solidFill>
              </a:rPr>
              <a:t> from an evil conscience and </a:t>
            </a:r>
            <a:r>
              <a:rPr lang="en" sz="2100" i="1" u="sng" dirty="0">
                <a:solidFill>
                  <a:schemeClr val="dk1"/>
                </a:solidFill>
              </a:rPr>
              <a:t>our bodies washed with pure water</a:t>
            </a:r>
            <a:r>
              <a:rPr lang="en" sz="2100" i="1" dirty="0">
                <a:solidFill>
                  <a:schemeClr val="dk1"/>
                </a:solidFill>
              </a:rPr>
              <a:t>.”</a:t>
            </a:r>
            <a:r>
              <a:rPr lang="en" sz="2100" dirty="0">
                <a:solidFill>
                  <a:schemeClr val="dk1"/>
                </a:solidFill>
              </a:rPr>
              <a:t> </a:t>
            </a:r>
            <a:r>
              <a:rPr lang="en" sz="2100" dirty="0">
                <a:solidFill>
                  <a:srgbClr val="00FFFF"/>
                </a:solidFill>
              </a:rPr>
              <a:t>(SEPARATE from sprinkling!)</a:t>
            </a:r>
            <a:endParaRPr sz="2100" dirty="0">
              <a:solidFill>
                <a:srgbClr val="00FFFF"/>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Rom.6:3-4</a:t>
            </a:r>
            <a:r>
              <a:rPr lang="en" sz="2100" dirty="0">
                <a:solidFill>
                  <a:schemeClr val="dk1"/>
                </a:solidFill>
              </a:rPr>
              <a:t> </a:t>
            </a:r>
            <a:r>
              <a:rPr lang="en" sz="2100" i="1" dirty="0">
                <a:solidFill>
                  <a:schemeClr val="dk1"/>
                </a:solidFill>
              </a:rPr>
              <a:t>“Or do you not know that as many of us as were baptized into Christ Jesus were baptized into His death? 4 Therefore </a:t>
            </a:r>
            <a:r>
              <a:rPr lang="en" sz="2100" i="1" u="sng" dirty="0">
                <a:solidFill>
                  <a:schemeClr val="dk1"/>
                </a:solidFill>
              </a:rPr>
              <a:t>we were buried with Him through baptism into death</a:t>
            </a:r>
            <a:r>
              <a:rPr lang="en" sz="2100" i="1" dirty="0">
                <a:solidFill>
                  <a:schemeClr val="dk1"/>
                </a:solidFill>
              </a:rPr>
              <a:t>, that just as Christ was raised from the dead by the glory of the Father, even so we also should walk in newness of life.”</a:t>
            </a:r>
            <a:endParaRPr sz="2100" i="1" dirty="0">
              <a:solidFill>
                <a:schemeClr val="dk1"/>
              </a:solidFill>
            </a:endParaRPr>
          </a:p>
          <a:p>
            <a:pPr marL="0" lvl="0" indent="0" algn="l" rtl="0">
              <a:spcBef>
                <a:spcPts val="0"/>
              </a:spcBef>
              <a:spcAft>
                <a:spcPts val="0"/>
              </a:spcAft>
              <a:buNone/>
            </a:pP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dirty="0">
                <a:solidFill>
                  <a:srgbClr val="00FFFF"/>
                </a:solidFill>
              </a:rPr>
              <a:t>FOLLOWING THE HISTORY</a:t>
            </a:r>
            <a:endParaRPr sz="5000" b="1" dirty="0">
              <a:solidFill>
                <a:srgbClr val="00FFFF"/>
              </a:solidFill>
            </a:endParaRPr>
          </a:p>
        </p:txBody>
      </p:sp>
      <p:sp>
        <p:nvSpPr>
          <p:cNvPr id="85" name="Google Shape;85;p18"/>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It began with John “the baptist”, (which of course really meant they were calling John “the immerser”).  Remember that John’s sole mission was to prepare the people for the arrival of Jesus Christ. (</a:t>
            </a:r>
            <a:r>
              <a:rPr lang="en" sz="2500" u="sng">
                <a:solidFill>
                  <a:srgbClr val="FFFF00"/>
                </a:solidFill>
              </a:rPr>
              <a:t>Lk.1:17</a:t>
            </a:r>
            <a:r>
              <a:rPr lang="en" sz="2500">
                <a:solidFill>
                  <a:srgbClr val="FFFF00"/>
                </a:solidFill>
              </a:rPr>
              <a:t>)</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Lk.3:3</a:t>
            </a:r>
            <a:r>
              <a:rPr lang="en" sz="2500">
                <a:solidFill>
                  <a:srgbClr val="FFFF00"/>
                </a:solidFill>
              </a:rPr>
              <a:t> </a:t>
            </a:r>
            <a:r>
              <a:rPr lang="en" sz="2500" i="1">
                <a:solidFill>
                  <a:schemeClr val="dk1"/>
                </a:solidFill>
              </a:rPr>
              <a:t>“And he went into all the region around the Jordan, preaching </a:t>
            </a:r>
            <a:r>
              <a:rPr lang="en" sz="2500" i="1" u="sng">
                <a:solidFill>
                  <a:schemeClr val="dk1"/>
                </a:solidFill>
              </a:rPr>
              <a:t>a baptism of repentance for the remission of sins</a:t>
            </a:r>
            <a:r>
              <a:rPr lang="en" sz="2500" i="1">
                <a:solidFill>
                  <a:schemeClr val="dk1"/>
                </a:solidFill>
              </a:rPr>
              <a:t>,”</a:t>
            </a:r>
            <a:r>
              <a:rPr lang="en" sz="2500">
                <a:solidFill>
                  <a:srgbClr val="FFFF00"/>
                </a:solidFill>
              </a:rPr>
              <a:t> </a:t>
            </a:r>
            <a:r>
              <a:rPr lang="en" sz="2500">
                <a:solidFill>
                  <a:srgbClr val="00FFFF"/>
                </a:solidFill>
              </a:rPr>
              <a:t>(Was the purpose here “inconclusive”?)</a:t>
            </a:r>
            <a:endParaRPr sz="2500">
              <a:solidFill>
                <a:srgbClr val="00FFFF"/>
              </a:solidFill>
            </a:endParaRPr>
          </a:p>
          <a:p>
            <a:pPr marL="457200" lvl="0" indent="-387350" algn="l" rtl="0">
              <a:spcBef>
                <a:spcPts val="0"/>
              </a:spcBef>
              <a:spcAft>
                <a:spcPts val="0"/>
              </a:spcAft>
              <a:buClr>
                <a:srgbClr val="FFFF00"/>
              </a:buClr>
              <a:buSzPts val="2500"/>
              <a:buChar char="●"/>
            </a:pPr>
            <a:r>
              <a:rPr lang="en" sz="2500" u="sng">
                <a:solidFill>
                  <a:srgbClr val="FFFF00"/>
                </a:solidFill>
              </a:rPr>
              <a:t>Lk.7:29-30</a:t>
            </a:r>
            <a:r>
              <a:rPr lang="en" sz="2500">
                <a:solidFill>
                  <a:srgbClr val="FFFF00"/>
                </a:solidFill>
              </a:rPr>
              <a:t> </a:t>
            </a:r>
            <a:r>
              <a:rPr lang="en" sz="2500" i="1">
                <a:solidFill>
                  <a:schemeClr val="dk1"/>
                </a:solidFill>
              </a:rPr>
              <a:t>“And when all the people heard Him </a:t>
            </a:r>
            <a:r>
              <a:rPr lang="en" sz="2500">
                <a:solidFill>
                  <a:srgbClr val="FFFF00"/>
                </a:solidFill>
              </a:rPr>
              <a:t>(Jesus)</a:t>
            </a:r>
            <a:r>
              <a:rPr lang="en" sz="2500" i="1">
                <a:solidFill>
                  <a:schemeClr val="dk1"/>
                </a:solidFill>
              </a:rPr>
              <a:t>, even the tax collectors justified God, having been baptized with the baptism of John. 30 But the Pharisees and lawyers </a:t>
            </a:r>
            <a:r>
              <a:rPr lang="en" sz="2500" i="1" u="sng">
                <a:solidFill>
                  <a:schemeClr val="dk1"/>
                </a:solidFill>
              </a:rPr>
              <a:t>rejected the will of God for themselves</a:t>
            </a:r>
            <a:r>
              <a:rPr lang="en" sz="2500" i="1">
                <a:solidFill>
                  <a:schemeClr val="dk1"/>
                </a:solidFill>
              </a:rPr>
              <a:t>, not having been baptized by him.”</a:t>
            </a:r>
            <a:r>
              <a:rPr lang="en" sz="2500">
                <a:solidFill>
                  <a:srgbClr val="FFFF00"/>
                </a:solidFill>
              </a:rPr>
              <a:t>  </a:t>
            </a:r>
            <a:r>
              <a:rPr lang="en" sz="2500">
                <a:solidFill>
                  <a:srgbClr val="00FFFF"/>
                </a:solidFill>
              </a:rPr>
              <a:t>(What had been God’s will regarding John’s baptism?)</a:t>
            </a:r>
            <a:endParaRPr sz="2500">
              <a:solidFill>
                <a:srgbClr val="00FFFF"/>
              </a:solidFill>
            </a:endParaRPr>
          </a:p>
          <a:p>
            <a:pPr marL="0" lvl="0" indent="0" algn="l" rtl="0">
              <a:spcBef>
                <a:spcPts val="0"/>
              </a:spcBef>
              <a:spcAft>
                <a:spcPts val="0"/>
              </a:spcAft>
              <a:buNone/>
            </a:pP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JESUS’ LIFE ON EARTH</a:t>
            </a:r>
            <a:endParaRPr sz="5000" b="1">
              <a:solidFill>
                <a:srgbClr val="00FFFF"/>
              </a:solidFill>
            </a:endParaRPr>
          </a:p>
        </p:txBody>
      </p:sp>
      <p:sp>
        <p:nvSpPr>
          <p:cNvPr id="91" name="Google Shape;91;p19"/>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Jesus Himself was baptized by John.  </a:t>
            </a:r>
            <a:r>
              <a:rPr lang="en" sz="2300" u="sng">
                <a:solidFill>
                  <a:srgbClr val="FFFF00"/>
                </a:solidFill>
              </a:rPr>
              <a:t>Matt.3:13-15</a:t>
            </a:r>
            <a:r>
              <a:rPr lang="en" sz="2300">
                <a:solidFill>
                  <a:srgbClr val="FFFF00"/>
                </a:solidFill>
              </a:rPr>
              <a:t> </a:t>
            </a:r>
            <a:r>
              <a:rPr lang="en" sz="2300" i="1">
                <a:solidFill>
                  <a:schemeClr val="dk1"/>
                </a:solidFill>
              </a:rPr>
              <a:t>“Then Jesus came from Galilee to John at the Jordan to be baptized by him. 14 And John tried to prevent Him, saying, “I need to be baptized by You, and are You coming to me?”15 But Jesus answered and said to him, “Permit it to be so now, for thus it is fitting for us to fulfill all righteousness.” Then he allowed Him.”</a:t>
            </a:r>
            <a:r>
              <a:rPr lang="en" sz="2300">
                <a:solidFill>
                  <a:srgbClr val="FFFF00"/>
                </a:solidFill>
              </a:rPr>
              <a:t>  </a:t>
            </a:r>
            <a:r>
              <a:rPr lang="en" sz="2300">
                <a:solidFill>
                  <a:srgbClr val="00FFFF"/>
                </a:solidFill>
              </a:rPr>
              <a:t>God was asking all His people to do this, and Jesus complied “to fulfill all righteousness”.</a:t>
            </a:r>
            <a:endParaRPr sz="2300">
              <a:solidFill>
                <a:srgbClr val="00FFFF"/>
              </a:solidFill>
            </a:endParaRPr>
          </a:p>
          <a:p>
            <a:pPr marL="457200" lvl="0" indent="-374650" algn="l" rtl="0">
              <a:spcBef>
                <a:spcPts val="0"/>
              </a:spcBef>
              <a:spcAft>
                <a:spcPts val="0"/>
              </a:spcAft>
              <a:buClr>
                <a:srgbClr val="FFFF00"/>
              </a:buClr>
              <a:buSzPts val="2300"/>
              <a:buChar char="●"/>
            </a:pPr>
            <a:r>
              <a:rPr lang="en" sz="2300">
                <a:solidFill>
                  <a:srgbClr val="FFFF00"/>
                </a:solidFill>
              </a:rPr>
              <a:t>Jesus and His apostles began baptizing.  </a:t>
            </a:r>
            <a:r>
              <a:rPr lang="en" sz="2300" u="sng">
                <a:solidFill>
                  <a:srgbClr val="FFFF00"/>
                </a:solidFill>
              </a:rPr>
              <a:t>Jn.3:22</a:t>
            </a:r>
            <a:r>
              <a:rPr lang="en" sz="2300">
                <a:solidFill>
                  <a:srgbClr val="FFFF00"/>
                </a:solidFill>
              </a:rPr>
              <a:t> </a:t>
            </a:r>
            <a:r>
              <a:rPr lang="en" sz="2300" i="1">
                <a:solidFill>
                  <a:schemeClr val="dk1"/>
                </a:solidFill>
              </a:rPr>
              <a:t>“After these things Jesus and His disciples came into the land of Judea, and there He remained with them and baptized.”</a:t>
            </a:r>
            <a:r>
              <a:rPr lang="en" sz="2300">
                <a:solidFill>
                  <a:srgbClr val="FFFF00"/>
                </a:solidFill>
              </a:rPr>
              <a:t>  </a:t>
            </a:r>
            <a:r>
              <a:rPr lang="en" sz="2300" u="sng">
                <a:solidFill>
                  <a:srgbClr val="FFFF00"/>
                </a:solidFill>
              </a:rPr>
              <a:t>Jn.3:26</a:t>
            </a:r>
            <a:r>
              <a:rPr lang="en" sz="2300">
                <a:solidFill>
                  <a:srgbClr val="FFFF00"/>
                </a:solidFill>
              </a:rPr>
              <a:t> </a:t>
            </a:r>
            <a:r>
              <a:rPr lang="en" sz="2300" i="1">
                <a:solidFill>
                  <a:schemeClr val="dk1"/>
                </a:solidFill>
              </a:rPr>
              <a:t>“And they came to John and said to him, “Rabbi, He who was with you beyond the Jordan, to whom you have testified - behold, He is baptizing, and all are coming to Him!”  </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APOSTLES’ MISSION</a:t>
            </a:r>
            <a:endParaRPr sz="5000" b="1">
              <a:solidFill>
                <a:srgbClr val="00FFFF"/>
              </a:solidFill>
            </a:endParaRPr>
          </a:p>
        </p:txBody>
      </p:sp>
      <p:sp>
        <p:nvSpPr>
          <p:cNvPr id="97" name="Google Shape;97;p20"/>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300" u="sng">
                <a:solidFill>
                  <a:srgbClr val="FFFF00"/>
                </a:solidFill>
              </a:rPr>
              <a:t>Matt.28:18-20</a:t>
            </a:r>
            <a:r>
              <a:rPr lang="en" sz="2300" i="1">
                <a:solidFill>
                  <a:schemeClr val="dk1"/>
                </a:solidFill>
              </a:rPr>
              <a:t> “And Jesus came and spoke to them, saying, “All authority has been given to Me in heaven and on earth. 19 Go therefore and make disciples of all the nations, </a:t>
            </a:r>
            <a:r>
              <a:rPr lang="en" sz="2300" i="1" u="sng">
                <a:solidFill>
                  <a:schemeClr val="dk1"/>
                </a:solidFill>
              </a:rPr>
              <a:t>baptizing them in the name of the Father and of the Son and of the Holy Spirit</a:t>
            </a:r>
            <a:r>
              <a:rPr lang="en" sz="2300" i="1">
                <a:solidFill>
                  <a:schemeClr val="dk1"/>
                </a:solidFill>
              </a:rPr>
              <a:t>, 20 teaching them to observe </a:t>
            </a:r>
            <a:r>
              <a:rPr lang="en" sz="2300" i="1" u="sng">
                <a:solidFill>
                  <a:schemeClr val="dk1"/>
                </a:solidFill>
              </a:rPr>
              <a:t>all things that I have commanded you</a:t>
            </a:r>
            <a:r>
              <a:rPr lang="en" sz="2300" i="1">
                <a:solidFill>
                  <a:schemeClr val="dk1"/>
                </a:solidFill>
              </a:rPr>
              <a:t>; and lo, I am with you always, even to the end of the age.” Amen.”</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Mk.16:15-16</a:t>
            </a:r>
            <a:r>
              <a:rPr lang="en" sz="2300" i="1">
                <a:solidFill>
                  <a:schemeClr val="dk1"/>
                </a:solidFill>
              </a:rPr>
              <a:t> “And He said to them, “Go into all the world and </a:t>
            </a:r>
            <a:r>
              <a:rPr lang="en" sz="2300" i="1" u="sng">
                <a:solidFill>
                  <a:schemeClr val="dk1"/>
                </a:solidFill>
              </a:rPr>
              <a:t>preach the gospel to every creature</a:t>
            </a:r>
            <a:r>
              <a:rPr lang="en" sz="2300" i="1">
                <a:solidFill>
                  <a:schemeClr val="dk1"/>
                </a:solidFill>
              </a:rPr>
              <a:t>. 16 </a:t>
            </a:r>
            <a:r>
              <a:rPr lang="en" sz="2300" i="1" u="sng">
                <a:solidFill>
                  <a:schemeClr val="dk1"/>
                </a:solidFill>
              </a:rPr>
              <a:t>He who believes and is baptized will be saved; but he who does not believe will be condemned</a:t>
            </a:r>
            <a:r>
              <a:rPr lang="en" sz="2300" i="1">
                <a:solidFill>
                  <a:schemeClr val="dk1"/>
                </a:solidFill>
              </a:rPr>
              <a:t>.”  </a:t>
            </a:r>
            <a:r>
              <a:rPr lang="en" sz="2300">
                <a:solidFill>
                  <a:srgbClr val="00FFFF"/>
                </a:solidFill>
              </a:rPr>
              <a:t>Only believers are to be baptized!</a:t>
            </a:r>
            <a:endParaRPr sz="2300">
              <a:solidFill>
                <a:srgbClr val="00FFFF"/>
              </a:solidFill>
            </a:endParaRPr>
          </a:p>
          <a:p>
            <a:pPr marL="457200" lvl="0" indent="-374650" algn="l" rtl="0">
              <a:spcBef>
                <a:spcPts val="0"/>
              </a:spcBef>
              <a:spcAft>
                <a:spcPts val="0"/>
              </a:spcAft>
              <a:buClr>
                <a:srgbClr val="00FFFF"/>
              </a:buClr>
              <a:buSzPts val="2300"/>
              <a:buChar char="●"/>
            </a:pPr>
            <a:r>
              <a:rPr lang="en" sz="2300">
                <a:solidFill>
                  <a:srgbClr val="00FFFF"/>
                </a:solidFill>
              </a:rPr>
              <a:t>Where did Jesus tell His apostles that the one who has faith alone but refuses to be baptized will still be saved?  Many today act as if the word says this somewhere, but it is not there.</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3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THE VERY FIRST CHRISTIANS</a:t>
            </a:r>
            <a:endParaRPr sz="4800" b="1">
              <a:solidFill>
                <a:srgbClr val="00FFFF"/>
              </a:solidFill>
            </a:endParaRPr>
          </a:p>
        </p:txBody>
      </p:sp>
      <p:sp>
        <p:nvSpPr>
          <p:cNvPr id="103" name="Google Shape;103;p21"/>
          <p:cNvSpPr txBox="1">
            <a:spLocks noGrp="1"/>
          </p:cNvSpPr>
          <p:nvPr>
            <p:ph type="subTitle" idx="1"/>
          </p:nvPr>
        </p:nvSpPr>
        <p:spPr>
          <a:xfrm>
            <a:off x="-132425" y="362400"/>
            <a:ext cx="9343800" cy="4781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Acts 2:36-41</a:t>
            </a:r>
            <a:r>
              <a:rPr lang="en" sz="2300">
                <a:solidFill>
                  <a:srgbClr val="FFFF00"/>
                </a:solidFill>
              </a:rPr>
              <a:t> </a:t>
            </a:r>
            <a:r>
              <a:rPr lang="en" sz="2300" i="1">
                <a:solidFill>
                  <a:schemeClr val="dk1"/>
                </a:solidFill>
              </a:rPr>
              <a:t>“Therefore let all the house of Israel know assuredly that God has made this Jesus, whom you crucified, both Lord and Christ.”37 Now when they heard this, they were cut to the heart, and said to Peter and the rest of the apostles, “</a:t>
            </a:r>
            <a:r>
              <a:rPr lang="en" sz="2300" i="1" u="sng">
                <a:solidFill>
                  <a:schemeClr val="dk1"/>
                </a:solidFill>
              </a:rPr>
              <a:t>Men and brethren, </a:t>
            </a:r>
            <a:r>
              <a:rPr lang="en" sz="2300" i="1" u="sng">
                <a:solidFill>
                  <a:srgbClr val="FFFF00"/>
                </a:solidFill>
              </a:rPr>
              <a:t>what shall we do</a:t>
            </a:r>
            <a:r>
              <a:rPr lang="en" sz="2300" i="1">
                <a:solidFill>
                  <a:schemeClr val="dk1"/>
                </a:solidFill>
              </a:rPr>
              <a:t>?”38 Then Peter said to them, </a:t>
            </a:r>
            <a:r>
              <a:rPr lang="en" sz="2300" i="1">
                <a:solidFill>
                  <a:srgbClr val="FFFF00"/>
                </a:solidFill>
              </a:rPr>
              <a:t>“</a:t>
            </a:r>
            <a:r>
              <a:rPr lang="en" sz="2300" i="1" u="sng">
                <a:solidFill>
                  <a:srgbClr val="FFFF00"/>
                </a:solidFill>
              </a:rPr>
              <a:t>Repent, and let every one of you be baptized in the name of Jesus Christ for the remission of sins; and you shall receive the gift of the Holy Spirit</a:t>
            </a:r>
            <a:r>
              <a:rPr lang="en" sz="2300" i="1">
                <a:solidFill>
                  <a:schemeClr val="dk1"/>
                </a:solidFill>
              </a:rPr>
              <a:t>. 39 For the promise is to you and to your children, and to all who are afar off, as many as the Lord our God will call.”40 And with many other words he testified and exhorted them, saying, “</a:t>
            </a:r>
            <a:r>
              <a:rPr lang="en" sz="2300" i="1" u="sng">
                <a:solidFill>
                  <a:srgbClr val="FFFF00"/>
                </a:solidFill>
              </a:rPr>
              <a:t>Be saved</a:t>
            </a:r>
            <a:r>
              <a:rPr lang="en" sz="2300" i="1">
                <a:solidFill>
                  <a:schemeClr val="dk1"/>
                </a:solidFill>
              </a:rPr>
              <a:t> from this perverse generation.” 41 Then </a:t>
            </a:r>
            <a:r>
              <a:rPr lang="en" sz="2300" i="1" u="sng">
                <a:solidFill>
                  <a:schemeClr val="dk1"/>
                </a:solidFill>
              </a:rPr>
              <a:t>those who gladly received his word</a:t>
            </a:r>
            <a:r>
              <a:rPr lang="en" sz="2300" i="1">
                <a:solidFill>
                  <a:schemeClr val="dk1"/>
                </a:solidFill>
              </a:rPr>
              <a:t> were baptized; and </a:t>
            </a:r>
            <a:r>
              <a:rPr lang="en" sz="2300" i="1" u="sng">
                <a:solidFill>
                  <a:schemeClr val="dk1"/>
                </a:solidFill>
              </a:rPr>
              <a:t>that day about three thousand souls were added to them</a:t>
            </a:r>
            <a:r>
              <a:rPr lang="en" sz="2300" i="1">
                <a:solidFill>
                  <a:schemeClr val="dk1"/>
                </a:solidFill>
              </a:rPr>
              <a:t>.” </a:t>
            </a:r>
            <a:r>
              <a:rPr lang="en" sz="2300">
                <a:solidFill>
                  <a:srgbClr val="00FFFF"/>
                </a:solidFill>
              </a:rPr>
              <a:t>(“does not affect salvation”?)</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3071</Words>
  <Application>Microsoft Office PowerPoint</Application>
  <PresentationFormat>On-screen Show (16:9)</PresentationFormat>
  <Paragraphs>73</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WHAT IS BAPTISM?</vt:lpstr>
      <vt:lpstr>WHAT OTHERS TEACH …</vt:lpstr>
      <vt:lpstr>OR THIS …</vt:lpstr>
      <vt:lpstr>DEFINITIONS</vt:lpstr>
      <vt:lpstr>THE TEXT MAKES THIS CLEAR</vt:lpstr>
      <vt:lpstr>FOLLOWING THE HISTORY</vt:lpstr>
      <vt:lpstr>JESUS’ LIFE ON EARTH</vt:lpstr>
      <vt:lpstr>THE APOSTLES’ MISSION</vt:lpstr>
      <vt:lpstr>THE VERY FIRST CHRISTIANS</vt:lpstr>
      <vt:lpstr>ELSEWHERE IN ACTS …</vt:lpstr>
      <vt:lpstr>ELSEWHERE IN ACTS # 2</vt:lpstr>
      <vt:lpstr>ARE YOU OPEN TO THE WORD?</vt:lpstr>
      <vt:lpstr>THE WORD - ON BAPTISM</vt:lpstr>
      <vt:lpstr>THE WORD - ON BAPTISM - 2</vt:lpstr>
      <vt:lpstr>THE WORD - ON BAPTISM - 3</vt:lpstr>
      <vt:lpstr>THE WORD - ON BAPTISM - 4</vt:lpstr>
      <vt:lpstr>IS DOING IT WRONG OK?</vt:lpstr>
      <vt:lpstr>PUTTING IT ALL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BAPTISM?</dc:title>
  <dc:creator>Eric Bridge</dc:creator>
  <cp:lastModifiedBy>Eric Bridge</cp:lastModifiedBy>
  <cp:revision>1</cp:revision>
  <dcterms:modified xsi:type="dcterms:W3CDTF">2023-09-02T22:05:38Z</dcterms:modified>
</cp:coreProperties>
</file>