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28819AEF-6D8C-4B2B-A50B-DD71AE173F40}"/>
    <pc:docChg chg="modSld">
      <pc:chgData name="Eric Bridge" userId="1b5aec563ebd452a" providerId="LiveId" clId="{28819AEF-6D8C-4B2B-A50B-DD71AE173F40}" dt="2023-09-17T17:38:32.272" v="72" actId="20577"/>
      <pc:docMkLst>
        <pc:docMk/>
      </pc:docMkLst>
      <pc:sldChg chg="modSp">
        <pc:chgData name="Eric Bridge" userId="1b5aec563ebd452a" providerId="LiveId" clId="{28819AEF-6D8C-4B2B-A50B-DD71AE173F40}" dt="2023-09-17T17:38:32.272" v="72" actId="20577"/>
        <pc:sldMkLst>
          <pc:docMk/>
          <pc:sldMk cId="0" sldId="258"/>
        </pc:sldMkLst>
        <pc:spChg chg="mod">
          <ac:chgData name="Eric Bridge" userId="1b5aec563ebd452a" providerId="LiveId" clId="{28819AEF-6D8C-4B2B-A50B-DD71AE173F40}" dt="2023-09-17T17:38:32.272" v="72" actId="20577"/>
          <ac:spMkLst>
            <pc:docMk/>
            <pc:sldMk cId="0" sldId="258"/>
            <ac:spMk id="67" creationId="{00000000-0000-0000-0000-000000000000}"/>
          </ac:spMkLst>
        </pc:spChg>
      </pc:sldChg>
      <pc:sldChg chg="modSp modNotes">
        <pc:chgData name="Eric Bridge" userId="1b5aec563ebd452a" providerId="LiveId" clId="{28819AEF-6D8C-4B2B-A50B-DD71AE173F40}" dt="2023-09-17T17:37:17.882" v="53" actId="20577"/>
        <pc:sldMkLst>
          <pc:docMk/>
          <pc:sldMk cId="0" sldId="259"/>
        </pc:sldMkLst>
        <pc:spChg chg="mod">
          <ac:chgData name="Eric Bridge" userId="1b5aec563ebd452a" providerId="LiveId" clId="{28819AEF-6D8C-4B2B-A50B-DD71AE173F40}" dt="2023-09-17T17:37:17.882" v="53" actId="20577"/>
          <ac:spMkLst>
            <pc:docMk/>
            <pc:sldMk cId="0" sldId="259"/>
            <ac:spMk id="73" creationId="{00000000-0000-0000-0000-000000000000}"/>
          </ac:spMkLst>
        </pc:spChg>
      </pc:sldChg>
      <pc:sldChg chg="modSp modNotes">
        <pc:chgData name="Eric Bridge" userId="1b5aec563ebd452a" providerId="LiveId" clId="{28819AEF-6D8C-4B2B-A50B-DD71AE173F40}" dt="2023-09-17T17:38:21.785" v="71" actId="20577"/>
        <pc:sldMkLst>
          <pc:docMk/>
          <pc:sldMk cId="0" sldId="260"/>
        </pc:sldMkLst>
        <pc:spChg chg="mod">
          <ac:chgData name="Eric Bridge" userId="1b5aec563ebd452a" providerId="LiveId" clId="{28819AEF-6D8C-4B2B-A50B-DD71AE173F40}" dt="2023-09-17T17:38:21.785" v="71" actId="20577"/>
          <ac:spMkLst>
            <pc:docMk/>
            <pc:sldMk cId="0" sldId="260"/>
            <ac:spMk id="7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7f1018944c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7f1018944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7f1018944c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7f1018944c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7f5f59d8b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7f5f59d8b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7f5f59d8b9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7f5f59d8b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7f5f59d8b9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7f5f59d8b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8daa1c0415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8daa1c041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7f1018944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7f1018944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7f1018944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7f1018944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7f1018944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7f1018944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7f1018944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7f1018944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7f1018944c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7f1018944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7f1018944c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7f1018944c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7f1018944c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7f1018944c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152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WHAT IS THE CHURCH?</a:t>
            </a:r>
            <a:endParaRPr sz="6000" b="1">
              <a:solidFill>
                <a:srgbClr val="00FFFF"/>
              </a:solidFill>
            </a:endParaRPr>
          </a:p>
          <a:p>
            <a:pPr marL="0" lvl="0" indent="0" algn="ctr" rtl="0">
              <a:spcBef>
                <a:spcPts val="0"/>
              </a:spcBef>
              <a:spcAft>
                <a:spcPts val="0"/>
              </a:spcAft>
              <a:buSzPts val="990"/>
              <a:buNone/>
            </a:pPr>
            <a:r>
              <a:rPr lang="en" sz="6000" b="1">
                <a:solidFill>
                  <a:srgbClr val="00FFFF"/>
                </a:solidFill>
              </a:rPr>
              <a:t>Part Two</a:t>
            </a:r>
            <a:endParaRPr sz="6000" b="1">
              <a:solidFill>
                <a:srgbClr val="00FFFF"/>
              </a:solidFill>
            </a:endParaRPr>
          </a:p>
        </p:txBody>
      </p:sp>
      <p:sp>
        <p:nvSpPr>
          <p:cNvPr id="55" name="Google Shape;55;p13"/>
          <p:cNvSpPr txBox="1">
            <a:spLocks noGrp="1"/>
          </p:cNvSpPr>
          <p:nvPr>
            <p:ph type="subTitle" idx="1"/>
          </p:nvPr>
        </p:nvSpPr>
        <p:spPr>
          <a:xfrm>
            <a:off x="0" y="1524900"/>
            <a:ext cx="9144000" cy="361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u="sng">
                <a:solidFill>
                  <a:srgbClr val="FFFF00"/>
                </a:solidFill>
              </a:rPr>
              <a:t>Heb.10:23-25</a:t>
            </a:r>
            <a:r>
              <a:rPr lang="en" sz="3000">
                <a:solidFill>
                  <a:schemeClr val="dk1"/>
                </a:solidFill>
              </a:rPr>
              <a:t> </a:t>
            </a:r>
            <a:r>
              <a:rPr lang="en" sz="3000">
                <a:solidFill>
                  <a:srgbClr val="00FFFF"/>
                </a:solidFill>
              </a:rPr>
              <a:t>(NASB 1995)</a:t>
            </a:r>
            <a:r>
              <a:rPr lang="en" sz="3000">
                <a:solidFill>
                  <a:schemeClr val="dk1"/>
                </a:solidFill>
              </a:rPr>
              <a:t> </a:t>
            </a:r>
            <a:r>
              <a:rPr lang="en" sz="3000" i="1">
                <a:solidFill>
                  <a:schemeClr val="dk1"/>
                </a:solidFill>
              </a:rPr>
              <a:t>“Let us hold fast the confession of our hope </a:t>
            </a:r>
            <a:r>
              <a:rPr lang="en" sz="3000" i="1" u="sng">
                <a:solidFill>
                  <a:schemeClr val="dk1"/>
                </a:solidFill>
              </a:rPr>
              <a:t>without wavering</a:t>
            </a:r>
            <a:r>
              <a:rPr lang="en" sz="3000" i="1">
                <a:solidFill>
                  <a:schemeClr val="dk1"/>
                </a:solidFill>
              </a:rPr>
              <a:t>, for He who promised is faithful; 24 and </a:t>
            </a:r>
            <a:r>
              <a:rPr lang="en" sz="3000" i="1" u="sng">
                <a:solidFill>
                  <a:schemeClr val="dk1"/>
                </a:solidFill>
              </a:rPr>
              <a:t>let us consider how to stimulate one another to love and good deeds</a:t>
            </a:r>
            <a:r>
              <a:rPr lang="en" sz="3000" i="1">
                <a:solidFill>
                  <a:schemeClr val="dk1"/>
                </a:solidFill>
              </a:rPr>
              <a:t>, 25 </a:t>
            </a:r>
            <a:r>
              <a:rPr lang="en" sz="3000" i="1" u="sng">
                <a:solidFill>
                  <a:schemeClr val="dk1"/>
                </a:solidFill>
              </a:rPr>
              <a:t>not forsaking our own assembling together</a:t>
            </a:r>
            <a:r>
              <a:rPr lang="en" sz="3000" i="1">
                <a:solidFill>
                  <a:schemeClr val="dk1"/>
                </a:solidFill>
              </a:rPr>
              <a:t>, as is the habit of some, but </a:t>
            </a:r>
            <a:r>
              <a:rPr lang="en" sz="3000" i="1" u="sng">
                <a:solidFill>
                  <a:schemeClr val="dk1"/>
                </a:solidFill>
              </a:rPr>
              <a:t>encouraging one another</a:t>
            </a:r>
            <a:r>
              <a:rPr lang="en" sz="3000" i="1">
                <a:solidFill>
                  <a:schemeClr val="dk1"/>
                </a:solidFill>
              </a:rPr>
              <a:t>; and </a:t>
            </a:r>
            <a:r>
              <a:rPr lang="en" sz="3000" i="1" u="sng">
                <a:solidFill>
                  <a:schemeClr val="dk1"/>
                </a:solidFill>
              </a:rPr>
              <a:t>all the more</a:t>
            </a:r>
            <a:r>
              <a:rPr lang="en" sz="3000" i="1">
                <a:solidFill>
                  <a:schemeClr val="dk1"/>
                </a:solidFill>
              </a:rPr>
              <a:t> as you see the day drawing near.”</a:t>
            </a:r>
            <a:endParaRPr sz="30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“ANYTHING GOES” THEN?</a:t>
            </a:r>
            <a:endParaRPr sz="5000" b="1">
              <a:solidFill>
                <a:srgbClr val="00FFFF"/>
              </a:solidFill>
            </a:endParaRPr>
          </a:p>
        </p:txBody>
      </p:sp>
      <p:sp>
        <p:nvSpPr>
          <p:cNvPr id="109" name="Google Shape;109;p22"/>
          <p:cNvSpPr txBox="1">
            <a:spLocks noGrp="1"/>
          </p:cNvSpPr>
          <p:nvPr>
            <p:ph type="subTitle" idx="1"/>
          </p:nvPr>
        </p:nvSpPr>
        <p:spPr>
          <a:xfrm>
            <a:off x="-185950" y="383925"/>
            <a:ext cx="9430800" cy="4759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Those who argue against church autonomy say that we’re opening the door to “the wild west” and there will be ZERO resemblance from one congregation to the next.  That will be a danger, IF they come up with their own doctrines.  If only they had a set of instructions written down somewhere …</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1 Cor.4:17</a:t>
            </a:r>
            <a:r>
              <a:rPr lang="en" sz="2000">
                <a:solidFill>
                  <a:schemeClr val="dk1"/>
                </a:solidFill>
              </a:rPr>
              <a:t> </a:t>
            </a:r>
            <a:r>
              <a:rPr lang="en" sz="2000" i="1">
                <a:solidFill>
                  <a:schemeClr val="dk1"/>
                </a:solidFill>
              </a:rPr>
              <a:t>“...and he will remind you of my ways which are in Christ, just as I teach everywhere in every church.”</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Cor.7:17</a:t>
            </a:r>
            <a:r>
              <a:rPr lang="en" sz="2000">
                <a:solidFill>
                  <a:schemeClr val="dk1"/>
                </a:solidFill>
              </a:rPr>
              <a:t> </a:t>
            </a:r>
            <a:r>
              <a:rPr lang="en" sz="2000" i="1">
                <a:solidFill>
                  <a:schemeClr val="dk1"/>
                </a:solidFill>
              </a:rPr>
              <a:t>“Only, as the Lord has assigned to each one, as God has called each, in this manner let him walk. And so I direct in all the churches.”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Cor.16:1</a:t>
            </a:r>
            <a:r>
              <a:rPr lang="en" sz="2000">
                <a:solidFill>
                  <a:schemeClr val="dk1"/>
                </a:solidFill>
              </a:rPr>
              <a:t> </a:t>
            </a:r>
            <a:r>
              <a:rPr lang="en" sz="2000" i="1">
                <a:solidFill>
                  <a:schemeClr val="dk1"/>
                </a:solidFill>
              </a:rPr>
              <a:t>“Now concerning the collection for the saints, as I directed the churches of Galatia, so do you also.”</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Col.4:16</a:t>
            </a:r>
            <a:r>
              <a:rPr lang="en" sz="2000">
                <a:solidFill>
                  <a:schemeClr val="dk1"/>
                </a:solidFill>
              </a:rPr>
              <a:t> </a:t>
            </a:r>
            <a:r>
              <a:rPr lang="en" sz="2000" i="1">
                <a:solidFill>
                  <a:schemeClr val="dk1"/>
                </a:solidFill>
              </a:rPr>
              <a:t>“When this letter is read among you, have it also read in the church of the Laodiceans; and you, for your part read my letter that is coming from Laodicea.”</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Rev.3:22</a:t>
            </a:r>
            <a:r>
              <a:rPr lang="en" sz="2000">
                <a:solidFill>
                  <a:schemeClr val="dk1"/>
                </a:solidFill>
              </a:rPr>
              <a:t> </a:t>
            </a:r>
            <a:r>
              <a:rPr lang="en" sz="2000" i="1">
                <a:solidFill>
                  <a:schemeClr val="dk1"/>
                </a:solidFill>
              </a:rPr>
              <a:t>“He who has an ear, let him hear what the Spirit says to the churches.”</a:t>
            </a:r>
            <a:r>
              <a:rPr lang="en" sz="2000">
                <a:solidFill>
                  <a:schemeClr val="dk1"/>
                </a:solidFill>
              </a:rPr>
              <a:t>  </a:t>
            </a:r>
            <a:r>
              <a:rPr lang="en" sz="2000">
                <a:solidFill>
                  <a:srgbClr val="00FFFF"/>
                </a:solidFill>
              </a:rPr>
              <a:t>Christ’s apostles and prophets gave the same teachings to ALL!</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“PLACING MEMBERSHIP” …</a:t>
            </a:r>
            <a:endParaRPr sz="5000" b="1">
              <a:solidFill>
                <a:srgbClr val="00FFFF"/>
              </a:solidFill>
            </a:endParaRPr>
          </a:p>
        </p:txBody>
      </p:sp>
      <p:sp>
        <p:nvSpPr>
          <p:cNvPr id="115" name="Google Shape;115;p23"/>
          <p:cNvSpPr txBox="1">
            <a:spLocks noGrp="1"/>
          </p:cNvSpPr>
          <p:nvPr>
            <p:ph type="subTitle" idx="1"/>
          </p:nvPr>
        </p:nvSpPr>
        <p:spPr>
          <a:xfrm>
            <a:off x="-179250" y="383925"/>
            <a:ext cx="9424200" cy="4759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use terminology like “placing membership” today.  Opponents to this rightly point out that the term does not appear in scripture.  But whatever we want to call it, the bible makes it clear that Christians joined themselves to local congregations.  We can also make some important inferences.</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2:42</a:t>
            </a:r>
            <a:r>
              <a:rPr lang="en" sz="2000">
                <a:solidFill>
                  <a:schemeClr val="dk1"/>
                </a:solidFill>
              </a:rPr>
              <a:t> </a:t>
            </a:r>
            <a:r>
              <a:rPr lang="en" sz="2000" i="1">
                <a:solidFill>
                  <a:schemeClr val="dk1"/>
                </a:solidFill>
              </a:rPr>
              <a:t>“They were continually devoting themselves to the apostles’ teaching and to fellowship, to the breaking of bread and to prayer.”</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9:26-27</a:t>
            </a:r>
            <a:r>
              <a:rPr lang="en" sz="2000">
                <a:solidFill>
                  <a:schemeClr val="dk1"/>
                </a:solidFill>
              </a:rPr>
              <a:t> </a:t>
            </a:r>
            <a:r>
              <a:rPr lang="en" sz="2000" i="1">
                <a:solidFill>
                  <a:schemeClr val="dk1"/>
                </a:solidFill>
              </a:rPr>
              <a:t>“When he came to Jerusalem, he was trying to associate with the disciples; but they were all afraid of him, not believing that he was a disciple. 27 But Barnabas took hold of him and brought him to the apostles and described to them how he had seen the Lord on the road, and that He had talked to him, and how at Damascus he had spoken out boldly in the name of Jesus. 28 And he was with them, moving about freely in Jerusalem, speaking out boldly in the name of the Lord.”</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apostle Paul joined himself to the Jerusalem congregation, and we are to follow the apostles’ examples!</a:t>
            </a:r>
            <a:r>
              <a:rPr lang="en" sz="2000">
                <a:solidFill>
                  <a:schemeClr val="dk1"/>
                </a:solidFill>
              </a:rPr>
              <a:t>  </a:t>
            </a:r>
            <a:r>
              <a:rPr lang="en" sz="2000">
                <a:solidFill>
                  <a:srgbClr val="FFFF00"/>
                </a:solidFill>
              </a:rPr>
              <a:t>(</a:t>
            </a:r>
            <a:r>
              <a:rPr lang="en" sz="2000" u="sng">
                <a:solidFill>
                  <a:srgbClr val="FFFF00"/>
                </a:solidFill>
              </a:rPr>
              <a:t>Phil.3:17</a:t>
            </a:r>
            <a:r>
              <a:rPr lang="en" sz="2000">
                <a:solidFill>
                  <a:srgbClr val="FFFF00"/>
                </a:solidFill>
              </a:rPr>
              <a: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AND BY INFERENCE …</a:t>
            </a:r>
            <a:endParaRPr sz="5000" b="1">
              <a:solidFill>
                <a:srgbClr val="00FFFF"/>
              </a:solidFill>
            </a:endParaRPr>
          </a:p>
        </p:txBody>
      </p:sp>
      <p:sp>
        <p:nvSpPr>
          <p:cNvPr id="121" name="Google Shape;121;p24"/>
          <p:cNvSpPr txBox="1">
            <a:spLocks noGrp="1"/>
          </p:cNvSpPr>
          <p:nvPr>
            <p:ph type="subTitle" idx="1"/>
          </p:nvPr>
        </p:nvSpPr>
        <p:spPr>
          <a:xfrm>
            <a:off x="-179250" y="383925"/>
            <a:ext cx="9424200" cy="4759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Elders must know WHO is in their flock (</a:t>
            </a:r>
            <a:r>
              <a:rPr lang="en" sz="2000" u="sng" dirty="0">
                <a:solidFill>
                  <a:srgbClr val="FFFF00"/>
                </a:solidFill>
              </a:rPr>
              <a:t>Acts 20:28</a:t>
            </a:r>
            <a:r>
              <a:rPr lang="en" sz="2000" dirty="0">
                <a:solidFill>
                  <a:srgbClr val="FFFF00"/>
                </a:solidFill>
              </a:rPr>
              <a:t>), and members are to know who is leading them!  (</a:t>
            </a:r>
            <a:r>
              <a:rPr lang="en" sz="2000" u="sng" dirty="0">
                <a:solidFill>
                  <a:srgbClr val="FFFF00"/>
                </a:solidFill>
              </a:rPr>
              <a:t>Heb.13:17</a:t>
            </a:r>
            <a:r>
              <a:rPr lang="en" sz="2000" dirty="0">
                <a:solidFill>
                  <a:srgbClr val="FFFF00"/>
                </a:solidFill>
              </a:rPr>
              <a:t>)</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The unrepentant, divisive and rebellious Christian is to be removed from their congregation </a:t>
            </a:r>
            <a:r>
              <a:rPr lang="en" sz="2000" dirty="0">
                <a:solidFill>
                  <a:srgbClr val="FFFF00"/>
                </a:solidFill>
              </a:rPr>
              <a:t>(</a:t>
            </a:r>
            <a:r>
              <a:rPr lang="en" sz="2000" u="sng" dirty="0">
                <a:solidFill>
                  <a:srgbClr val="FFFF00"/>
                </a:solidFill>
              </a:rPr>
              <a:t>1 Cor.5</a:t>
            </a:r>
            <a:r>
              <a:rPr lang="en" sz="2000" dirty="0">
                <a:solidFill>
                  <a:srgbClr val="FFFF00"/>
                </a:solidFill>
              </a:rPr>
              <a:t>)</a:t>
            </a:r>
            <a:r>
              <a:rPr lang="en" sz="2000" dirty="0">
                <a:solidFill>
                  <a:schemeClr val="dk1"/>
                </a:solidFill>
              </a:rPr>
              <a:t>.  How can they do so if they do not know which Christians are members of their congregation?</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Christians are expected to contribute of their means in order to meet the needs of the saints and to support the spread of the gospel</a:t>
            </a:r>
            <a:r>
              <a:rPr lang="en" sz="2000" dirty="0">
                <a:solidFill>
                  <a:schemeClr val="dk1"/>
                </a:solidFill>
              </a:rPr>
              <a:t> </a:t>
            </a:r>
            <a:r>
              <a:rPr lang="en" sz="2000" dirty="0">
                <a:solidFill>
                  <a:srgbClr val="FFFF00"/>
                </a:solidFill>
              </a:rPr>
              <a:t>(</a:t>
            </a:r>
            <a:r>
              <a:rPr lang="en" sz="2000" u="sng" dirty="0">
                <a:solidFill>
                  <a:srgbClr val="FFFF00"/>
                </a:solidFill>
              </a:rPr>
              <a:t>1 Cor.9,16</a:t>
            </a:r>
            <a:r>
              <a:rPr lang="en" sz="2000" dirty="0">
                <a:solidFill>
                  <a:srgbClr val="FFFF00"/>
                </a:solidFill>
              </a:rPr>
              <a:t>)</a:t>
            </a:r>
            <a:r>
              <a:rPr lang="en" sz="2000" dirty="0">
                <a:solidFill>
                  <a:srgbClr val="00FFFF"/>
                </a:solidFill>
              </a:rPr>
              <a:t>.  How can they know what their local brethren need in these areas if they are not part of a local work?  How can we know THEIR needs?</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We are to be edifying one another, growing closer to one another in love, teaching one another, pray for one another, etc.  How can we do this for someone that we never, or rarely, see in our assemblies?</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The Christian who stays home cannot join in our singing of hymns, nor in our partaking of the Lord’s supper, which we are commanded to do </a:t>
            </a:r>
            <a:r>
              <a:rPr lang="en" sz="2000" i="1" dirty="0">
                <a:solidFill>
                  <a:schemeClr val="dk1"/>
                </a:solidFill>
              </a:rPr>
              <a:t>“as a church</a:t>
            </a:r>
            <a:r>
              <a:rPr lang="en" sz="2000" dirty="0">
                <a:solidFill>
                  <a:schemeClr val="dk1"/>
                </a:solidFill>
              </a:rPr>
              <a:t> </a:t>
            </a:r>
            <a:r>
              <a:rPr lang="en" sz="2000" dirty="0">
                <a:solidFill>
                  <a:srgbClr val="FFFF00"/>
                </a:solidFill>
              </a:rPr>
              <a:t>(assembly)</a:t>
            </a:r>
            <a:r>
              <a:rPr lang="en" sz="2000" dirty="0">
                <a:solidFill>
                  <a:schemeClr val="dk1"/>
                </a:solidFill>
              </a:rPr>
              <a:t>” </a:t>
            </a:r>
            <a:r>
              <a:rPr lang="en" sz="2000" dirty="0">
                <a:solidFill>
                  <a:srgbClr val="FFFF00"/>
                </a:solidFill>
              </a:rPr>
              <a:t>(</a:t>
            </a:r>
            <a:r>
              <a:rPr lang="en" sz="2000" u="sng" dirty="0">
                <a:solidFill>
                  <a:srgbClr val="FFFF00"/>
                </a:solidFill>
              </a:rPr>
              <a:t>1 Cor.11:18</a:t>
            </a:r>
            <a:r>
              <a:rPr lang="en" sz="2000" dirty="0">
                <a:solidFill>
                  <a:srgbClr val="FFFF00"/>
                </a:solidFill>
              </a:rPr>
              <a:t>)</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dirty="0">
                <a:solidFill>
                  <a:srgbClr val="00FFFF"/>
                </a:solidFill>
              </a:rPr>
              <a:t>WHAT DOES A CHURCH DO?</a:t>
            </a:r>
            <a:endParaRPr sz="4900" b="1" dirty="0">
              <a:solidFill>
                <a:srgbClr val="00FFFF"/>
              </a:solidFill>
            </a:endParaRPr>
          </a:p>
        </p:txBody>
      </p:sp>
      <p:sp>
        <p:nvSpPr>
          <p:cNvPr id="127" name="Google Shape;127;p25"/>
          <p:cNvSpPr txBox="1">
            <a:spLocks noGrp="1"/>
          </p:cNvSpPr>
          <p:nvPr>
            <p:ph type="subTitle" idx="1"/>
          </p:nvPr>
        </p:nvSpPr>
        <p:spPr>
          <a:xfrm>
            <a:off x="-139125" y="383925"/>
            <a:ext cx="9384000" cy="47595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dirty="0">
                <a:solidFill>
                  <a:srgbClr val="FFFF00"/>
                </a:solidFill>
              </a:rPr>
              <a:t>It ASSEMBLES, and for good reason!</a:t>
            </a:r>
            <a:r>
              <a:rPr lang="en" sz="2400" dirty="0">
                <a:solidFill>
                  <a:srgbClr val="00FFFF"/>
                </a:solidFill>
              </a:rPr>
              <a:t> </a:t>
            </a:r>
            <a:r>
              <a:rPr lang="en" sz="2400" dirty="0">
                <a:solidFill>
                  <a:schemeClr val="dk1"/>
                </a:solidFill>
              </a:rPr>
              <a:t>  </a:t>
            </a:r>
            <a:r>
              <a:rPr lang="en" sz="2400" u="sng" dirty="0">
                <a:solidFill>
                  <a:srgbClr val="FFFF00"/>
                </a:solidFill>
              </a:rPr>
              <a:t>Heb.10:24-25</a:t>
            </a:r>
            <a:r>
              <a:rPr lang="en" sz="2400" dirty="0">
                <a:solidFill>
                  <a:schemeClr val="dk1"/>
                </a:solidFill>
              </a:rPr>
              <a:t> </a:t>
            </a:r>
            <a:r>
              <a:rPr lang="en" sz="2400" i="1" dirty="0">
                <a:solidFill>
                  <a:schemeClr val="dk1"/>
                </a:solidFill>
              </a:rPr>
              <a:t>“and let us consider how to </a:t>
            </a:r>
            <a:r>
              <a:rPr lang="en" sz="2400" i="1" u="sng" dirty="0">
                <a:solidFill>
                  <a:schemeClr val="dk1"/>
                </a:solidFill>
              </a:rPr>
              <a:t>stimulate one another to love and good deeds</a:t>
            </a:r>
            <a:r>
              <a:rPr lang="en" sz="2400" i="1" dirty="0">
                <a:solidFill>
                  <a:schemeClr val="dk1"/>
                </a:solidFill>
              </a:rPr>
              <a:t>, 25 </a:t>
            </a:r>
            <a:r>
              <a:rPr lang="en" sz="2400" i="1" u="sng" dirty="0">
                <a:solidFill>
                  <a:schemeClr val="dk1"/>
                </a:solidFill>
              </a:rPr>
              <a:t>not forsaking our own assembling together</a:t>
            </a:r>
            <a:r>
              <a:rPr lang="en" sz="2400" i="1" dirty="0">
                <a:solidFill>
                  <a:schemeClr val="dk1"/>
                </a:solidFill>
              </a:rPr>
              <a:t>, as is the habit of some, but </a:t>
            </a:r>
            <a:r>
              <a:rPr lang="en" sz="2400" i="1" u="sng" dirty="0">
                <a:solidFill>
                  <a:schemeClr val="dk1"/>
                </a:solidFill>
              </a:rPr>
              <a:t>encouraging one another</a:t>
            </a:r>
            <a:r>
              <a:rPr lang="en" sz="2400" i="1" dirty="0">
                <a:solidFill>
                  <a:schemeClr val="dk1"/>
                </a:solidFill>
              </a:rPr>
              <a:t>; and all the more as you see the day drawing near.”</a:t>
            </a:r>
            <a:r>
              <a:rPr lang="en" sz="2400" dirty="0">
                <a:solidFill>
                  <a:schemeClr val="dk1"/>
                </a:solidFill>
              </a:rPr>
              <a:t>  </a:t>
            </a:r>
            <a:r>
              <a:rPr lang="en" sz="2400" dirty="0">
                <a:solidFill>
                  <a:srgbClr val="FFFF00"/>
                </a:solidFill>
              </a:rPr>
              <a:t>(We will go into detail, from the scriptures, on what we do when assembled in future lessons.)</a:t>
            </a:r>
            <a:endParaRPr sz="2400" dirty="0">
              <a:solidFill>
                <a:srgbClr val="FFFF00"/>
              </a:solidFill>
            </a:endParaRPr>
          </a:p>
          <a:p>
            <a:pPr marL="457200" lvl="0" indent="-381000" algn="l" rtl="0">
              <a:spcBef>
                <a:spcPts val="0"/>
              </a:spcBef>
              <a:spcAft>
                <a:spcPts val="0"/>
              </a:spcAft>
              <a:buClr>
                <a:schemeClr val="dk1"/>
              </a:buClr>
              <a:buSzPts val="2400"/>
              <a:buChar char="●"/>
            </a:pPr>
            <a:r>
              <a:rPr lang="en" sz="2400" dirty="0">
                <a:solidFill>
                  <a:schemeClr val="dk1"/>
                </a:solidFill>
              </a:rPr>
              <a:t>It teaches the gospel in their congregation, their local area, and may even support preachers further away </a:t>
            </a:r>
            <a:r>
              <a:rPr lang="en" sz="2400" dirty="0">
                <a:solidFill>
                  <a:srgbClr val="FFFF00"/>
                </a:solidFill>
              </a:rPr>
              <a:t>(</a:t>
            </a:r>
            <a:r>
              <a:rPr lang="en" sz="2400" u="sng" dirty="0">
                <a:solidFill>
                  <a:srgbClr val="FFFF00"/>
                </a:solidFill>
              </a:rPr>
              <a:t>1 Cor.9</a:t>
            </a:r>
            <a:r>
              <a:rPr lang="en" sz="2400" dirty="0">
                <a:solidFill>
                  <a:srgbClr val="FFFF00"/>
                </a:solidFill>
              </a:rPr>
              <a:t>)</a:t>
            </a:r>
            <a:endParaRPr sz="2400" dirty="0">
              <a:solidFill>
                <a:schemeClr val="dk1"/>
              </a:solidFill>
            </a:endParaRPr>
          </a:p>
          <a:p>
            <a:pPr marL="457200" lvl="0" indent="-381000" algn="l" rtl="0">
              <a:spcBef>
                <a:spcPts val="0"/>
              </a:spcBef>
              <a:spcAft>
                <a:spcPts val="0"/>
              </a:spcAft>
              <a:buClr>
                <a:srgbClr val="00FFFF"/>
              </a:buClr>
              <a:buSzPts val="2400"/>
              <a:buChar char="●"/>
            </a:pPr>
            <a:r>
              <a:rPr lang="en" sz="2400" dirty="0">
                <a:solidFill>
                  <a:srgbClr val="00FFFF"/>
                </a:solidFill>
              </a:rPr>
              <a:t>It stands guard against false teaching entering in</a:t>
            </a:r>
            <a:r>
              <a:rPr lang="en" sz="2400" dirty="0">
                <a:solidFill>
                  <a:schemeClr val="dk1"/>
                </a:solidFill>
              </a:rPr>
              <a:t> </a:t>
            </a:r>
            <a:r>
              <a:rPr lang="en" sz="2400" dirty="0">
                <a:solidFill>
                  <a:srgbClr val="FFFF00"/>
                </a:solidFill>
              </a:rPr>
              <a:t>(</a:t>
            </a:r>
            <a:r>
              <a:rPr lang="en" sz="2400" u="sng" dirty="0">
                <a:solidFill>
                  <a:srgbClr val="FFFF00"/>
                </a:solidFill>
              </a:rPr>
              <a:t>2 Pet.2:1</a:t>
            </a:r>
            <a:r>
              <a:rPr lang="en" sz="2400" dirty="0">
                <a:solidFill>
                  <a:srgbClr val="FFFF00"/>
                </a:solidFill>
              </a:rPr>
              <a:t>)</a:t>
            </a:r>
            <a:endParaRPr sz="2400" dirty="0">
              <a:solidFill>
                <a:schemeClr val="dk1"/>
              </a:solidFill>
            </a:endParaRPr>
          </a:p>
          <a:p>
            <a:pPr marL="457200" lvl="0" indent="-381000" algn="l" rtl="0">
              <a:spcBef>
                <a:spcPts val="0"/>
              </a:spcBef>
              <a:spcAft>
                <a:spcPts val="0"/>
              </a:spcAft>
              <a:buClr>
                <a:srgbClr val="FFFF00"/>
              </a:buClr>
              <a:buSzPts val="2400"/>
              <a:buChar char="●"/>
            </a:pPr>
            <a:r>
              <a:rPr lang="en" sz="2400" dirty="0">
                <a:solidFill>
                  <a:srgbClr val="FFFF00"/>
                </a:solidFill>
              </a:rPr>
              <a:t>It prays for and encourages its members (</a:t>
            </a:r>
            <a:r>
              <a:rPr lang="en" sz="2400" u="sng" dirty="0">
                <a:solidFill>
                  <a:srgbClr val="FFFF00"/>
                </a:solidFill>
              </a:rPr>
              <a:t>Js.5:16</a:t>
            </a:r>
            <a:r>
              <a:rPr lang="en" sz="2400" dirty="0">
                <a:solidFill>
                  <a:srgbClr val="FFFF00"/>
                </a:solidFill>
              </a:rPr>
              <a:t>)</a:t>
            </a: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It meets the physical needs of its members</a:t>
            </a:r>
            <a:r>
              <a:rPr lang="en" sz="2400" dirty="0">
                <a:solidFill>
                  <a:srgbClr val="00FFFF"/>
                </a:solidFill>
              </a:rPr>
              <a:t> </a:t>
            </a:r>
            <a:r>
              <a:rPr lang="en" sz="2400" dirty="0">
                <a:solidFill>
                  <a:srgbClr val="FFFF00"/>
                </a:solidFill>
              </a:rPr>
              <a:t>(</a:t>
            </a:r>
            <a:r>
              <a:rPr lang="en" sz="2400" u="sng" dirty="0">
                <a:solidFill>
                  <a:srgbClr val="FFFF00"/>
                </a:solidFill>
              </a:rPr>
              <a:t>Rom.12:13</a:t>
            </a:r>
            <a:r>
              <a:rPr lang="en" sz="2400" dirty="0">
                <a:solidFill>
                  <a:srgbClr val="FFFF00"/>
                </a:solidFill>
              </a:rPr>
              <a:t>)</a:t>
            </a:r>
            <a:endParaRPr sz="2400" dirty="0">
              <a:solidFill>
                <a:schemeClr val="dk1"/>
              </a:solidFill>
            </a:endParaRPr>
          </a:p>
          <a:p>
            <a:pPr marL="457200" lvl="0" indent="-381000" algn="l" rtl="0">
              <a:spcBef>
                <a:spcPts val="0"/>
              </a:spcBef>
              <a:spcAft>
                <a:spcPts val="0"/>
              </a:spcAft>
              <a:buClr>
                <a:srgbClr val="00FFFF"/>
              </a:buClr>
              <a:buSzPts val="2400"/>
              <a:buChar char="●"/>
            </a:pPr>
            <a:r>
              <a:rPr lang="en" sz="2400" dirty="0">
                <a:solidFill>
                  <a:srgbClr val="00FFFF"/>
                </a:solidFill>
              </a:rPr>
              <a:t>When needed, it disciplines its unrepentant members</a:t>
            </a:r>
            <a:r>
              <a:rPr lang="en" sz="2400" dirty="0">
                <a:solidFill>
                  <a:schemeClr val="dk1"/>
                </a:solidFill>
              </a:rPr>
              <a:t> </a:t>
            </a:r>
            <a:r>
              <a:rPr lang="en" sz="2400" dirty="0">
                <a:solidFill>
                  <a:srgbClr val="FFFF00"/>
                </a:solidFill>
              </a:rPr>
              <a:t>(</a:t>
            </a:r>
            <a:r>
              <a:rPr lang="en" sz="2400" u="sng" dirty="0">
                <a:solidFill>
                  <a:srgbClr val="FFFF00"/>
                </a:solidFill>
              </a:rPr>
              <a:t>1 Cor.5</a:t>
            </a:r>
            <a:r>
              <a:rPr lang="en" sz="2400" dirty="0">
                <a:solidFill>
                  <a:srgbClr val="FFFF00"/>
                </a:solidFill>
              </a:rPr>
              <a:t>)</a:t>
            </a:r>
            <a:r>
              <a:rPr lang="en" sz="2400" dirty="0">
                <a:solidFill>
                  <a:schemeClr val="dk1"/>
                </a:solidFill>
              </a:rPr>
              <a:t> </a:t>
            </a:r>
            <a:endParaRPr sz="24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WHERE DO </a:t>
            </a:r>
            <a:r>
              <a:rPr lang="en" sz="4900" b="1" u="sng">
                <a:solidFill>
                  <a:srgbClr val="00FFFF"/>
                </a:solidFill>
              </a:rPr>
              <a:t>YOU</a:t>
            </a:r>
            <a:r>
              <a:rPr lang="en" sz="4900" b="1">
                <a:solidFill>
                  <a:srgbClr val="00FFFF"/>
                </a:solidFill>
              </a:rPr>
              <a:t> ASSEMBLE?</a:t>
            </a:r>
            <a:endParaRPr sz="4900" b="1">
              <a:solidFill>
                <a:srgbClr val="00FFFF"/>
              </a:solidFill>
            </a:endParaRPr>
          </a:p>
        </p:txBody>
      </p:sp>
      <p:sp>
        <p:nvSpPr>
          <p:cNvPr id="133" name="Google Shape;133;p26"/>
          <p:cNvSpPr txBox="1">
            <a:spLocks noGrp="1"/>
          </p:cNvSpPr>
          <p:nvPr>
            <p:ph type="subTitle" idx="1"/>
          </p:nvPr>
        </p:nvSpPr>
        <p:spPr>
          <a:xfrm>
            <a:off x="-152500" y="497625"/>
            <a:ext cx="9404100" cy="46458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Let me ask this a different way.  Where in the bible do we read of “rogue” Christians who deliberately chose to NOT assemble with their brethren nearby?  The only times this occurred were 1) An evangelist preaching in an area where a church is not established yet, or 2) The new Christian residing where there is no congregation (yet) (i.e. the Ethiopian eunuch in </a:t>
            </a:r>
            <a:r>
              <a:rPr lang="en" sz="2300" u="sng">
                <a:solidFill>
                  <a:srgbClr val="FFFF00"/>
                </a:solidFill>
              </a:rPr>
              <a:t>Acts 8</a:t>
            </a:r>
            <a:r>
              <a:rPr lang="en" sz="2300">
                <a:solidFill>
                  <a:srgbClr val="FFFF00"/>
                </a:solidFill>
              </a:rPr>
              <a:t>).</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Those who willingly made a habit in “forsaking” (deserting, leaving) their assembled brethren were condemned for doing so </a:t>
            </a:r>
            <a:r>
              <a:rPr lang="en" sz="2300">
                <a:solidFill>
                  <a:srgbClr val="FFFF00"/>
                </a:solidFill>
              </a:rPr>
              <a:t>(</a:t>
            </a:r>
            <a:r>
              <a:rPr lang="en" sz="2300" u="sng">
                <a:solidFill>
                  <a:srgbClr val="FFFF00"/>
                </a:solidFill>
              </a:rPr>
              <a:t>Heb.10</a:t>
            </a:r>
            <a:r>
              <a:rPr lang="en" sz="2300">
                <a:solidFill>
                  <a:srgbClr val="FFFF00"/>
                </a:solidFill>
              </a:rPr>
              <a:t>)</a:t>
            </a:r>
            <a:endParaRPr sz="2300">
              <a:solidFill>
                <a:srgbClr val="FFFF00"/>
              </a:solidFill>
            </a:endParaRPr>
          </a:p>
          <a:p>
            <a:pPr marL="457200" lvl="0" indent="-374650" algn="l" rtl="0">
              <a:spcBef>
                <a:spcPts val="0"/>
              </a:spcBef>
              <a:spcAft>
                <a:spcPts val="0"/>
              </a:spcAft>
              <a:buClr>
                <a:srgbClr val="00FFFF"/>
              </a:buClr>
              <a:buSzPts val="2300"/>
              <a:buChar char="●"/>
            </a:pPr>
            <a:r>
              <a:rPr lang="en" sz="2300">
                <a:solidFill>
                  <a:srgbClr val="00FFFF"/>
                </a:solidFill>
              </a:rPr>
              <a:t>We urge you to seriously consider joining yourselves to our local work here.  Much is expected of us by the Lord, there is much to be done, and we would love your assistance.</a:t>
            </a:r>
            <a:endParaRPr sz="2300">
              <a:solidFill>
                <a:srgbClr val="00FFFF"/>
              </a:solidFill>
            </a:endParaRPr>
          </a:p>
          <a:p>
            <a:pPr marL="457200" lvl="0" indent="-374650" algn="l" rtl="0">
              <a:spcBef>
                <a:spcPts val="0"/>
              </a:spcBef>
              <a:spcAft>
                <a:spcPts val="0"/>
              </a:spcAft>
              <a:buClr>
                <a:srgbClr val="FFFF00"/>
              </a:buClr>
              <a:buSzPts val="2300"/>
              <a:buChar char="●"/>
            </a:pPr>
            <a:r>
              <a:rPr lang="en" sz="2300" u="sng">
                <a:solidFill>
                  <a:srgbClr val="FFFF00"/>
                </a:solidFill>
              </a:rPr>
              <a:t>1 Thess.1:8</a:t>
            </a:r>
            <a:r>
              <a:rPr lang="en" sz="2300">
                <a:solidFill>
                  <a:schemeClr val="dk1"/>
                </a:solidFill>
              </a:rPr>
              <a:t> </a:t>
            </a:r>
            <a:r>
              <a:rPr lang="en" sz="2300" i="1">
                <a:solidFill>
                  <a:schemeClr val="dk1"/>
                </a:solidFill>
              </a:rPr>
              <a:t>“For </a:t>
            </a:r>
            <a:r>
              <a:rPr lang="en" sz="2300" i="1" u="sng">
                <a:solidFill>
                  <a:schemeClr val="dk1"/>
                </a:solidFill>
              </a:rPr>
              <a:t>the word of the Lord has sounded forth from you</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This is our goal at this congregation! Are YOU in Christ’s church?</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LOCAL “ECCLESIA”</a:t>
            </a:r>
            <a:endParaRPr sz="5000" b="1">
              <a:solidFill>
                <a:srgbClr val="00FFFF"/>
              </a:solidFill>
            </a:endParaRPr>
          </a:p>
        </p:txBody>
      </p:sp>
      <p:sp>
        <p:nvSpPr>
          <p:cNvPr id="61" name="Google Shape;61;p14"/>
          <p:cNvSpPr txBox="1">
            <a:spLocks noGrp="1"/>
          </p:cNvSpPr>
          <p:nvPr>
            <p:ph type="subTitle" idx="1"/>
          </p:nvPr>
        </p:nvSpPr>
        <p:spPr>
          <a:xfrm>
            <a:off x="0" y="480250"/>
            <a:ext cx="9144000" cy="46632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Just as Jesus has ONE church - one “assembly” that encompasses all the redeemed on earth and in heaven (Part One), we also see Christians working together in their local areas with their fellow Christians.  These were also called “churches” (i.e. </a:t>
            </a:r>
            <a:r>
              <a:rPr lang="en" sz="2500" u="sng">
                <a:solidFill>
                  <a:srgbClr val="FFFF00"/>
                </a:solidFill>
              </a:rPr>
              <a:t>Rev.2-3</a:t>
            </a:r>
            <a:r>
              <a:rPr lang="en" sz="2500">
                <a:solidFill>
                  <a:srgbClr val="FFFF00"/>
                </a:solidFill>
              </a:rPr>
              <a:t>).</a:t>
            </a:r>
            <a:endParaRPr sz="2500">
              <a:solidFill>
                <a:srgbClr val="FFFF00"/>
              </a:solidFill>
            </a:endParaRPr>
          </a:p>
          <a:p>
            <a:pPr marL="457200" lvl="0" indent="-387350" algn="l" rtl="0">
              <a:spcBef>
                <a:spcPts val="0"/>
              </a:spcBef>
              <a:spcAft>
                <a:spcPts val="0"/>
              </a:spcAft>
              <a:buClr>
                <a:srgbClr val="FFFF00"/>
              </a:buClr>
              <a:buSzPts val="2500"/>
              <a:buChar char="●"/>
            </a:pPr>
            <a:r>
              <a:rPr lang="en" sz="2500" u="sng">
                <a:solidFill>
                  <a:srgbClr val="FFFF00"/>
                </a:solidFill>
              </a:rPr>
              <a:t>Acts 16:5</a:t>
            </a:r>
            <a:r>
              <a:rPr lang="en" sz="2500">
                <a:solidFill>
                  <a:schemeClr val="dk1"/>
                </a:solidFill>
              </a:rPr>
              <a:t> </a:t>
            </a:r>
            <a:r>
              <a:rPr lang="en" sz="2500" i="1">
                <a:solidFill>
                  <a:schemeClr val="dk1"/>
                </a:solidFill>
              </a:rPr>
              <a:t>“So the churches were being strengthened in the faith, and were increasing in number daily.”</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Rom.16:16</a:t>
            </a:r>
            <a:r>
              <a:rPr lang="en" sz="2500">
                <a:solidFill>
                  <a:schemeClr val="dk1"/>
                </a:solidFill>
              </a:rPr>
              <a:t> </a:t>
            </a:r>
            <a:r>
              <a:rPr lang="en" sz="2500" i="1">
                <a:solidFill>
                  <a:schemeClr val="dk1"/>
                </a:solidFill>
              </a:rPr>
              <a:t>“...All the churches of Christ greet you.”</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1 Cor.1:2</a:t>
            </a:r>
            <a:r>
              <a:rPr lang="en" sz="2500">
                <a:solidFill>
                  <a:schemeClr val="dk1"/>
                </a:solidFill>
              </a:rPr>
              <a:t> </a:t>
            </a:r>
            <a:r>
              <a:rPr lang="en" sz="2500" i="1">
                <a:solidFill>
                  <a:schemeClr val="dk1"/>
                </a:solidFill>
              </a:rPr>
              <a:t>“To the church of God which is at Corinth, to those who have been sanctified in Christ Jesus, saints by calling, with all who in every place call on the name of our Lord Jesus Christ, their Lord and ours:”</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dirty="0">
                <a:solidFill>
                  <a:srgbClr val="00FFFF"/>
                </a:solidFill>
              </a:rPr>
              <a:t>WHAT WERE THEY CALLED?</a:t>
            </a:r>
            <a:endParaRPr sz="4900" b="1" dirty="0">
              <a:solidFill>
                <a:srgbClr val="00FFFF"/>
              </a:solidFill>
            </a:endParaRPr>
          </a:p>
        </p:txBody>
      </p:sp>
      <p:sp>
        <p:nvSpPr>
          <p:cNvPr id="67" name="Google Shape;67;p15"/>
          <p:cNvSpPr txBox="1">
            <a:spLocks noGrp="1"/>
          </p:cNvSpPr>
          <p:nvPr>
            <p:ph type="subTitle" idx="1"/>
          </p:nvPr>
        </p:nvSpPr>
        <p:spPr>
          <a:xfrm>
            <a:off x="-159200" y="484250"/>
            <a:ext cx="9370800" cy="46593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00FFFF"/>
              </a:buClr>
              <a:buSzPts val="2300"/>
              <a:buChar char="●"/>
            </a:pPr>
            <a:r>
              <a:rPr lang="en" sz="2300" i="1" dirty="0">
                <a:solidFill>
                  <a:schemeClr val="dk1"/>
                </a:solidFill>
              </a:rPr>
              <a:t>“churches of Christ”</a:t>
            </a:r>
            <a:r>
              <a:rPr lang="en" sz="2300" dirty="0">
                <a:solidFill>
                  <a:schemeClr val="dk1"/>
                </a:solidFill>
              </a:rPr>
              <a:t>  </a:t>
            </a:r>
            <a:r>
              <a:rPr lang="en" sz="2300" dirty="0">
                <a:solidFill>
                  <a:srgbClr val="FFFF00"/>
                </a:solidFill>
              </a:rPr>
              <a:t>(</a:t>
            </a:r>
            <a:r>
              <a:rPr lang="en" sz="2300" u="sng" dirty="0">
                <a:solidFill>
                  <a:srgbClr val="FFFF00"/>
                </a:solidFill>
              </a:rPr>
              <a:t>Rom.16:16</a:t>
            </a:r>
            <a:r>
              <a:rPr lang="en" sz="2300" dirty="0">
                <a:solidFill>
                  <a:srgbClr val="FFFF00"/>
                </a:solidFill>
              </a:rPr>
              <a:t>)</a:t>
            </a:r>
            <a:endParaRPr sz="2300" dirty="0">
              <a:solidFill>
                <a:srgbClr val="FFFF00"/>
              </a:solidFill>
            </a:endParaRPr>
          </a:p>
          <a:p>
            <a:pPr marL="457200" lvl="0" indent="-374650" algn="l" rtl="0">
              <a:spcBef>
                <a:spcPts val="0"/>
              </a:spcBef>
              <a:spcAft>
                <a:spcPts val="0"/>
              </a:spcAft>
              <a:buClr>
                <a:srgbClr val="00FFFF"/>
              </a:buClr>
              <a:buSzPts val="2300"/>
              <a:buChar char="●"/>
            </a:pPr>
            <a:r>
              <a:rPr lang="en" sz="2300" i="1" dirty="0">
                <a:solidFill>
                  <a:schemeClr val="dk1"/>
                </a:solidFill>
              </a:rPr>
              <a:t>“churches of God”</a:t>
            </a:r>
            <a:r>
              <a:rPr lang="en" sz="2300" dirty="0">
                <a:solidFill>
                  <a:schemeClr val="dk1"/>
                </a:solidFill>
              </a:rPr>
              <a:t> </a:t>
            </a:r>
            <a:r>
              <a:rPr lang="en" sz="2300" dirty="0">
                <a:solidFill>
                  <a:srgbClr val="FFFF00"/>
                </a:solidFill>
              </a:rPr>
              <a:t>(</a:t>
            </a:r>
            <a:r>
              <a:rPr lang="en" sz="2300" u="sng" dirty="0">
                <a:solidFill>
                  <a:srgbClr val="FFFF00"/>
                </a:solidFill>
              </a:rPr>
              <a:t>1 Cor.11:16</a:t>
            </a:r>
            <a:r>
              <a:rPr lang="en" sz="2300" dirty="0">
                <a:solidFill>
                  <a:srgbClr val="FFFF00"/>
                </a:solidFill>
              </a:rPr>
              <a:t>)</a:t>
            </a:r>
            <a:endParaRPr sz="2300" dirty="0">
              <a:solidFill>
                <a:srgbClr val="FFFF00"/>
              </a:solidFill>
            </a:endParaRPr>
          </a:p>
          <a:p>
            <a:pPr marL="457200" lvl="0" indent="-374650" algn="l" rtl="0">
              <a:spcBef>
                <a:spcPts val="0"/>
              </a:spcBef>
              <a:spcAft>
                <a:spcPts val="0"/>
              </a:spcAft>
              <a:buClr>
                <a:srgbClr val="00FFFF"/>
              </a:buClr>
              <a:buSzPts val="2300"/>
              <a:buChar char="●"/>
            </a:pPr>
            <a:r>
              <a:rPr lang="en" sz="2300" i="1" dirty="0">
                <a:solidFill>
                  <a:schemeClr val="dk1"/>
                </a:solidFill>
              </a:rPr>
              <a:t>“church(es) of</a:t>
            </a:r>
            <a:r>
              <a:rPr lang="en" sz="2300" dirty="0">
                <a:solidFill>
                  <a:schemeClr val="dk1"/>
                </a:solidFill>
              </a:rPr>
              <a:t> (a specific geographic region or location)</a:t>
            </a:r>
            <a:r>
              <a:rPr lang="en" sz="2300" i="1" dirty="0">
                <a:solidFill>
                  <a:schemeClr val="dk1"/>
                </a:solidFill>
              </a:rPr>
              <a:t>”</a:t>
            </a:r>
            <a:r>
              <a:rPr lang="en" sz="2300" dirty="0">
                <a:solidFill>
                  <a:schemeClr val="dk1"/>
                </a:solidFill>
              </a:rPr>
              <a:t> </a:t>
            </a:r>
            <a:r>
              <a:rPr lang="en" sz="2300" dirty="0">
                <a:solidFill>
                  <a:srgbClr val="FFFF00"/>
                </a:solidFill>
              </a:rPr>
              <a:t>- Corinth, Macedonia, Galatia, Ephesus, Jerusalem, Philippi, Thessalonica, etc.  For example, we could simply call ourselves “the church in Martinsville”, or “the church on Old Chatham Road”.  We use the name “Chatham Heights church of Christ” because the first part shows what section of town we are located in, and the second part denotes who our Lord is - who we belong to.</a:t>
            </a:r>
            <a:endParaRPr sz="2300" dirty="0">
              <a:solidFill>
                <a:srgbClr val="FFFF00"/>
              </a:solidFill>
            </a:endParaRPr>
          </a:p>
          <a:p>
            <a:pPr marL="457200" lvl="0" indent="-374650" algn="l" rtl="0">
              <a:spcBef>
                <a:spcPts val="0"/>
              </a:spcBef>
              <a:spcAft>
                <a:spcPts val="0"/>
              </a:spcAft>
              <a:buClr>
                <a:srgbClr val="00FFFF"/>
              </a:buClr>
              <a:buSzPts val="2300"/>
              <a:buChar char="●"/>
            </a:pPr>
            <a:r>
              <a:rPr lang="en" sz="2300" dirty="0">
                <a:solidFill>
                  <a:srgbClr val="00FFFF"/>
                </a:solidFill>
              </a:rPr>
              <a:t>Note that we do not use any other personal name, nor a name describing something that we do or believe.  The church is never designated in this manner in the bible.  We still follow that pattern.</a:t>
            </a: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THEIR ORGANIZATION</a:t>
            </a:r>
            <a:endParaRPr sz="5000" b="1">
              <a:solidFill>
                <a:srgbClr val="00FFFF"/>
              </a:solidFill>
            </a:endParaRPr>
          </a:p>
        </p:txBody>
      </p:sp>
      <p:sp>
        <p:nvSpPr>
          <p:cNvPr id="73" name="Google Shape;73;p16"/>
          <p:cNvSpPr txBox="1">
            <a:spLocks noGrp="1"/>
          </p:cNvSpPr>
          <p:nvPr>
            <p:ph type="subTitle" idx="1"/>
          </p:nvPr>
        </p:nvSpPr>
        <p:spPr>
          <a:xfrm>
            <a:off x="-172575" y="484250"/>
            <a:ext cx="9430800" cy="46593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chemeClr val="dk1"/>
              </a:buClr>
              <a:buSzPts val="2100"/>
              <a:buChar char="●"/>
            </a:pPr>
            <a:r>
              <a:rPr lang="en" sz="2100" u="sng" dirty="0">
                <a:solidFill>
                  <a:srgbClr val="FFFF00"/>
                </a:solidFill>
              </a:rPr>
              <a:t>Phil.1:1</a:t>
            </a:r>
            <a:r>
              <a:rPr lang="en" sz="2100" dirty="0">
                <a:solidFill>
                  <a:schemeClr val="dk1"/>
                </a:solidFill>
              </a:rPr>
              <a:t> </a:t>
            </a:r>
            <a:r>
              <a:rPr lang="en" sz="2100" i="1" dirty="0">
                <a:solidFill>
                  <a:schemeClr val="dk1"/>
                </a:solidFill>
              </a:rPr>
              <a:t>“Paul and Timothy, bond-servants of Christ Jesus, to all </a:t>
            </a:r>
            <a:r>
              <a:rPr lang="en" sz="2100" i="1" u="sng" dirty="0">
                <a:solidFill>
                  <a:schemeClr val="dk1"/>
                </a:solidFill>
              </a:rPr>
              <a:t>the saints</a:t>
            </a:r>
            <a:r>
              <a:rPr lang="en" sz="2100" i="1" dirty="0">
                <a:solidFill>
                  <a:schemeClr val="dk1"/>
                </a:solidFill>
              </a:rPr>
              <a:t> in Christ Jesus who are </a:t>
            </a:r>
            <a:r>
              <a:rPr lang="en" sz="2100" i="1" u="sng" dirty="0">
                <a:solidFill>
                  <a:schemeClr val="dk1"/>
                </a:solidFill>
              </a:rPr>
              <a:t>in Philippi</a:t>
            </a:r>
            <a:r>
              <a:rPr lang="en" sz="2100" i="1" dirty="0">
                <a:solidFill>
                  <a:schemeClr val="dk1"/>
                </a:solidFill>
              </a:rPr>
              <a:t>, </a:t>
            </a:r>
            <a:r>
              <a:rPr lang="en" sz="2100" i="1" u="sng" dirty="0">
                <a:solidFill>
                  <a:schemeClr val="dk1"/>
                </a:solidFill>
              </a:rPr>
              <a:t>including</a:t>
            </a:r>
            <a:r>
              <a:rPr lang="en" sz="2100" i="1" dirty="0">
                <a:solidFill>
                  <a:schemeClr val="dk1"/>
                </a:solidFill>
              </a:rPr>
              <a:t> the </a:t>
            </a:r>
            <a:r>
              <a:rPr lang="en" sz="2100" i="1" u="sng" dirty="0">
                <a:solidFill>
                  <a:schemeClr val="dk1"/>
                </a:solidFill>
              </a:rPr>
              <a:t>overseers</a:t>
            </a:r>
            <a:r>
              <a:rPr lang="en" sz="2100" i="1" dirty="0">
                <a:solidFill>
                  <a:schemeClr val="dk1"/>
                </a:solidFill>
              </a:rPr>
              <a:t> and </a:t>
            </a:r>
            <a:r>
              <a:rPr lang="en" sz="2100" i="1" u="sng" dirty="0">
                <a:solidFill>
                  <a:schemeClr val="dk1"/>
                </a:solidFill>
              </a:rPr>
              <a:t>deacons</a:t>
            </a:r>
            <a:r>
              <a:rPr lang="en" sz="2100" i="1" dirty="0">
                <a:solidFill>
                  <a:schemeClr val="dk1"/>
                </a:solidFill>
              </a:rPr>
              <a:t>:”</a:t>
            </a:r>
            <a:endParaRPr sz="2100" i="1" dirty="0">
              <a:solidFill>
                <a:schemeClr val="dk1"/>
              </a:solidFill>
            </a:endParaRPr>
          </a:p>
          <a:p>
            <a:pPr marL="457200" lvl="0" indent="-361950" algn="l" rtl="0">
              <a:spcBef>
                <a:spcPts val="0"/>
              </a:spcBef>
              <a:spcAft>
                <a:spcPts val="0"/>
              </a:spcAft>
              <a:buClr>
                <a:schemeClr val="dk1"/>
              </a:buClr>
              <a:buSzPts val="2100"/>
              <a:buChar char="●"/>
            </a:pPr>
            <a:r>
              <a:rPr lang="en" sz="2100" dirty="0">
                <a:solidFill>
                  <a:srgbClr val="FFFF00"/>
                </a:solidFill>
              </a:rPr>
              <a:t>Other than Christ as head of the universal church, His body - THIS ^ is the ONLY level of organization that we see in local churches in scripture!</a:t>
            </a:r>
            <a:r>
              <a:rPr lang="en" sz="2100" dirty="0">
                <a:solidFill>
                  <a:schemeClr val="dk1"/>
                </a:solidFill>
              </a:rPr>
              <a:t>  </a:t>
            </a:r>
            <a:endParaRPr sz="2100" dirty="0">
              <a:solidFill>
                <a:schemeClr val="dk1"/>
              </a:solidFill>
            </a:endParaRPr>
          </a:p>
          <a:p>
            <a:pPr marL="457200" lvl="0" indent="-361950" algn="l" rtl="0">
              <a:spcBef>
                <a:spcPts val="0"/>
              </a:spcBef>
              <a:spcAft>
                <a:spcPts val="0"/>
              </a:spcAft>
              <a:buClr>
                <a:srgbClr val="00FFFF"/>
              </a:buClr>
              <a:buSzPts val="2100"/>
              <a:buChar char="●"/>
            </a:pPr>
            <a:r>
              <a:rPr lang="en" sz="2100" dirty="0">
                <a:solidFill>
                  <a:srgbClr val="00FFFF"/>
                </a:solidFill>
              </a:rPr>
              <a:t>Another word for overseer (Gr. “episkopos”) is bishop.  It is the same office as pastor (Gr. “poimen”), meaning a shepherd.  And the final word used for them is presbyter/elder(Gr.“presbuteros”), meaning an older man.</a:t>
            </a:r>
            <a:endParaRPr sz="2100" dirty="0">
              <a:solidFill>
                <a:srgbClr val="00FFFF"/>
              </a:solidFill>
            </a:endParaRPr>
          </a:p>
          <a:p>
            <a:pPr marL="457200" lvl="0" indent="-361950" algn="l" rtl="0">
              <a:spcBef>
                <a:spcPts val="0"/>
              </a:spcBef>
              <a:spcAft>
                <a:spcPts val="0"/>
              </a:spcAft>
              <a:buClr>
                <a:schemeClr val="dk1"/>
              </a:buClr>
              <a:buSzPts val="2100"/>
              <a:buChar char="●"/>
            </a:pPr>
            <a:r>
              <a:rPr lang="en" sz="2100" u="sng" dirty="0">
                <a:solidFill>
                  <a:srgbClr val="FFFF00"/>
                </a:solidFill>
              </a:rPr>
              <a:t>1 Pet.5:1-2</a:t>
            </a:r>
            <a:r>
              <a:rPr lang="en" sz="2100" dirty="0">
                <a:solidFill>
                  <a:schemeClr val="dk1"/>
                </a:solidFill>
              </a:rPr>
              <a:t> </a:t>
            </a:r>
            <a:r>
              <a:rPr lang="en" sz="2100" dirty="0">
                <a:solidFill>
                  <a:srgbClr val="00FFFF"/>
                </a:solidFill>
              </a:rPr>
              <a:t>(NKJV)</a:t>
            </a:r>
            <a:r>
              <a:rPr lang="en" sz="2100" dirty="0">
                <a:solidFill>
                  <a:schemeClr val="dk1"/>
                </a:solidFill>
              </a:rPr>
              <a:t> </a:t>
            </a:r>
            <a:r>
              <a:rPr lang="en" sz="2100" i="1" dirty="0">
                <a:solidFill>
                  <a:schemeClr val="dk1"/>
                </a:solidFill>
              </a:rPr>
              <a:t>“The </a:t>
            </a:r>
            <a:r>
              <a:rPr lang="en" sz="2100" i="1" u="sng" dirty="0">
                <a:solidFill>
                  <a:schemeClr val="dk1"/>
                </a:solidFill>
              </a:rPr>
              <a:t>elders</a:t>
            </a:r>
            <a:r>
              <a:rPr lang="en" sz="2100" i="1" dirty="0">
                <a:solidFill>
                  <a:schemeClr val="dk1"/>
                </a:solidFill>
              </a:rPr>
              <a:t> who are among you I exhort, I who am a fellow elder and a witness of the sufferings of Christ, and also a partaker of the glory that will be revealed: 2 </a:t>
            </a:r>
            <a:r>
              <a:rPr lang="en" sz="2100" i="1" u="sng" dirty="0">
                <a:solidFill>
                  <a:schemeClr val="dk1"/>
                </a:solidFill>
              </a:rPr>
              <a:t>Shepherd the flock of God which is among you</a:t>
            </a:r>
            <a:r>
              <a:rPr lang="en" sz="2100" i="1" dirty="0">
                <a:solidFill>
                  <a:schemeClr val="dk1"/>
                </a:solidFill>
              </a:rPr>
              <a:t>, serving as </a:t>
            </a:r>
            <a:r>
              <a:rPr lang="en" sz="2100" i="1" u="sng" dirty="0">
                <a:solidFill>
                  <a:schemeClr val="dk1"/>
                </a:solidFill>
              </a:rPr>
              <a:t>overseers</a:t>
            </a:r>
            <a:r>
              <a:rPr lang="en" sz="2100" i="1" dirty="0">
                <a:solidFill>
                  <a:schemeClr val="dk1"/>
                </a:solidFill>
              </a:rPr>
              <a:t>, not by compulsion but willingly, not for dishonest gain but eagerly;”</a:t>
            </a:r>
            <a:r>
              <a:rPr lang="en" sz="2100" dirty="0">
                <a:solidFill>
                  <a:schemeClr val="dk1"/>
                </a:solidFill>
              </a:rPr>
              <a:t>  </a:t>
            </a:r>
            <a:r>
              <a:rPr lang="en" sz="2100" dirty="0">
                <a:solidFill>
                  <a:srgbClr val="00FFFF"/>
                </a:solidFill>
              </a:rPr>
              <a:t>(All three words used for the same group!)</a:t>
            </a:r>
            <a:endParaRPr sz="2100" dirty="0">
              <a:solidFill>
                <a:srgbClr val="00FFFF"/>
              </a:solidFill>
            </a:endParaRPr>
          </a:p>
          <a:p>
            <a:pPr marL="457200" lvl="0" indent="-361950" algn="l" rtl="0">
              <a:spcBef>
                <a:spcPts val="0"/>
              </a:spcBef>
              <a:spcAft>
                <a:spcPts val="0"/>
              </a:spcAft>
              <a:buClr>
                <a:srgbClr val="FFFF00"/>
              </a:buClr>
              <a:buSzPts val="2100"/>
              <a:buChar char="●"/>
            </a:pPr>
            <a:r>
              <a:rPr lang="en" sz="2100" dirty="0">
                <a:solidFill>
                  <a:srgbClr val="FFFF00"/>
                </a:solidFill>
              </a:rPr>
              <a:t>Deacons (Gr. “diakanos” - “one who serves tables”) are servants of the congregation but do not have authority or leadership roles.  Also PLURAL!</a:t>
            </a:r>
            <a:endParaRPr sz="21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THEIR ORGANIZATION - 2</a:t>
            </a:r>
            <a:endParaRPr sz="5000" b="1">
              <a:solidFill>
                <a:srgbClr val="00FFFF"/>
              </a:solidFill>
            </a:endParaRPr>
          </a:p>
        </p:txBody>
      </p:sp>
      <p:sp>
        <p:nvSpPr>
          <p:cNvPr id="79" name="Google Shape;79;p17"/>
          <p:cNvSpPr txBox="1">
            <a:spLocks noGrp="1"/>
          </p:cNvSpPr>
          <p:nvPr>
            <p:ph type="subTitle" idx="1"/>
          </p:nvPr>
        </p:nvSpPr>
        <p:spPr>
          <a:xfrm>
            <a:off x="-38800" y="362525"/>
            <a:ext cx="9230100" cy="47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u="sng" dirty="0">
                <a:solidFill>
                  <a:srgbClr val="FFFF00"/>
                </a:solidFill>
              </a:rPr>
              <a:t>1 Tim.3:1-13</a:t>
            </a:r>
            <a:r>
              <a:rPr lang="en" sz="1800" dirty="0">
                <a:solidFill>
                  <a:schemeClr val="dk1"/>
                </a:solidFill>
              </a:rPr>
              <a:t> </a:t>
            </a:r>
            <a:r>
              <a:rPr lang="en" sz="1800" i="1" dirty="0">
                <a:solidFill>
                  <a:schemeClr val="dk1"/>
                </a:solidFill>
              </a:rPr>
              <a:t>“It is a trustworthy statement: if any </a:t>
            </a:r>
            <a:r>
              <a:rPr lang="en" sz="1800" i="1" u="sng" dirty="0">
                <a:solidFill>
                  <a:schemeClr val="dk1"/>
                </a:solidFill>
              </a:rPr>
              <a:t>man</a:t>
            </a:r>
            <a:r>
              <a:rPr lang="en" sz="1800" i="1" dirty="0">
                <a:solidFill>
                  <a:schemeClr val="dk1"/>
                </a:solidFill>
              </a:rPr>
              <a:t> aspires to the office of </a:t>
            </a:r>
            <a:r>
              <a:rPr lang="en" sz="1800" i="1" u="sng" dirty="0">
                <a:solidFill>
                  <a:schemeClr val="dk1"/>
                </a:solidFill>
              </a:rPr>
              <a:t>overseer</a:t>
            </a:r>
            <a:r>
              <a:rPr lang="en" sz="1800" i="1" dirty="0">
                <a:solidFill>
                  <a:schemeClr val="dk1"/>
                </a:solidFill>
              </a:rPr>
              <a:t>, it is a fine work he desires to do. 2 An overseer, then, must be above reproach, </a:t>
            </a:r>
            <a:r>
              <a:rPr lang="en" sz="1800" i="1" u="sng" dirty="0">
                <a:solidFill>
                  <a:schemeClr val="dk1"/>
                </a:solidFill>
              </a:rPr>
              <a:t>the husband of one wife</a:t>
            </a:r>
            <a:r>
              <a:rPr lang="en" sz="1800" i="1" dirty="0">
                <a:solidFill>
                  <a:schemeClr val="dk1"/>
                </a:solidFill>
              </a:rPr>
              <a:t>, temperate, prudent, respectable, hospitable, able to teach, 3 not addicted to wine or pugnacious, but gentle, peaceable, free from the love of money. 4 He must be one who manages his own household well, keeping his children under control with all dignity 5 (but if </a:t>
            </a:r>
            <a:r>
              <a:rPr lang="en" sz="1800" i="1" u="sng" dirty="0">
                <a:solidFill>
                  <a:schemeClr val="dk1"/>
                </a:solidFill>
              </a:rPr>
              <a:t>a man</a:t>
            </a:r>
            <a:r>
              <a:rPr lang="en" sz="1800" i="1" dirty="0">
                <a:solidFill>
                  <a:schemeClr val="dk1"/>
                </a:solidFill>
              </a:rPr>
              <a:t> does not know how to manage his own household, how will he take care of the church of God?), 6 and not a new convert, so that he will not become conceited and fall into the condemnation incurred by the devil. 7 And he must have a good reputation with those outside the church, so that he will not fall into reproach and the snare of the devil.8 </a:t>
            </a:r>
            <a:r>
              <a:rPr lang="en" sz="1800" i="1" u="sng" dirty="0">
                <a:solidFill>
                  <a:schemeClr val="dk1"/>
                </a:solidFill>
              </a:rPr>
              <a:t>Deacons</a:t>
            </a:r>
            <a:r>
              <a:rPr lang="en" sz="1800" i="1" dirty="0">
                <a:solidFill>
                  <a:schemeClr val="dk1"/>
                </a:solidFill>
              </a:rPr>
              <a:t> likewise must be </a:t>
            </a:r>
            <a:r>
              <a:rPr lang="en" sz="1800" i="1" u="sng" dirty="0">
                <a:solidFill>
                  <a:schemeClr val="dk1"/>
                </a:solidFill>
              </a:rPr>
              <a:t>men</a:t>
            </a:r>
            <a:r>
              <a:rPr lang="en" sz="1800" i="1" dirty="0">
                <a:solidFill>
                  <a:schemeClr val="dk1"/>
                </a:solidFill>
              </a:rPr>
              <a:t> of dignity, not double-tongued, or addicted to much wine or fond of sordid gain, 9 but holding to the mystery of the faith with a clear conscience. 10 </a:t>
            </a:r>
            <a:r>
              <a:rPr lang="en" sz="1800" i="1" u="sng" dirty="0">
                <a:solidFill>
                  <a:schemeClr val="dk1"/>
                </a:solidFill>
              </a:rPr>
              <a:t>These men</a:t>
            </a:r>
            <a:r>
              <a:rPr lang="en" sz="1800" i="1" dirty="0">
                <a:solidFill>
                  <a:schemeClr val="dk1"/>
                </a:solidFill>
              </a:rPr>
              <a:t> must also first be tested; then let them serve as deacons if they are beyond reproach. 11 Women must likewise be dignified, not malicious gossips, but temperate, faithful in all things. 12 </a:t>
            </a:r>
            <a:r>
              <a:rPr lang="en" sz="1800" i="1" u="sng" dirty="0">
                <a:solidFill>
                  <a:schemeClr val="dk1"/>
                </a:solidFill>
              </a:rPr>
              <a:t>Deacons must be husbands of only one wife</a:t>
            </a:r>
            <a:r>
              <a:rPr lang="en" sz="1800" i="1" dirty="0">
                <a:solidFill>
                  <a:schemeClr val="dk1"/>
                </a:solidFill>
              </a:rPr>
              <a:t>, and good managers of their children and their own households. 13 For those who have served well as deacons obtain for themselves a high standing and great confidence in the faith that is in Christ Jesus.”</a:t>
            </a:r>
            <a:r>
              <a:rPr lang="en" sz="1800" dirty="0">
                <a:solidFill>
                  <a:schemeClr val="dk1"/>
                </a:solidFill>
              </a:rPr>
              <a:t> </a:t>
            </a:r>
            <a:r>
              <a:rPr lang="en" sz="1800" dirty="0">
                <a:solidFill>
                  <a:srgbClr val="00FFFF"/>
                </a:solidFill>
              </a:rPr>
              <a:t>No female “offices”. </a:t>
            </a:r>
            <a:r>
              <a:rPr lang="en" sz="1800" dirty="0">
                <a:solidFill>
                  <a:srgbClr val="FFFF00"/>
                </a:solidFill>
              </a:rPr>
              <a:t>(1 Cor.11,14, 1 Tim.2)</a:t>
            </a:r>
            <a:endParaRPr sz="18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49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IS IN A NAME?</a:t>
            </a:r>
            <a:endParaRPr sz="5000" b="1">
              <a:solidFill>
                <a:srgbClr val="00FFFF"/>
              </a:solidFill>
            </a:endParaRPr>
          </a:p>
        </p:txBody>
      </p:sp>
      <p:sp>
        <p:nvSpPr>
          <p:cNvPr id="85" name="Google Shape;85;p18"/>
          <p:cNvSpPr txBox="1">
            <a:spLocks noGrp="1"/>
          </p:cNvSpPr>
          <p:nvPr>
            <p:ph type="subTitle" idx="1"/>
          </p:nvPr>
        </p:nvSpPr>
        <p:spPr>
          <a:xfrm>
            <a:off x="-105675" y="351825"/>
            <a:ext cx="9337200" cy="47916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dirty="0">
                <a:solidFill>
                  <a:srgbClr val="FFFF00"/>
                </a:solidFill>
              </a:rPr>
              <a:t>We also see that ALL individual followers of Christ, meeting in local churches, were called</a:t>
            </a:r>
            <a:r>
              <a:rPr lang="en" sz="2200" dirty="0">
                <a:solidFill>
                  <a:schemeClr val="dk1"/>
                </a:solidFill>
              </a:rPr>
              <a:t> </a:t>
            </a:r>
            <a:r>
              <a:rPr lang="en" sz="2200" i="1" dirty="0">
                <a:solidFill>
                  <a:schemeClr val="dk1"/>
                </a:solidFill>
              </a:rPr>
              <a:t>“Christians”</a:t>
            </a:r>
            <a:r>
              <a:rPr lang="en" sz="2200" dirty="0">
                <a:solidFill>
                  <a:schemeClr val="dk1"/>
                </a:solidFill>
              </a:rPr>
              <a:t> </a:t>
            </a:r>
            <a:r>
              <a:rPr lang="en" sz="2200" dirty="0">
                <a:solidFill>
                  <a:srgbClr val="FFFF00"/>
                </a:solidFill>
              </a:rPr>
              <a:t>(</a:t>
            </a:r>
            <a:r>
              <a:rPr lang="en" sz="2200" u="sng" dirty="0">
                <a:solidFill>
                  <a:srgbClr val="FFFF00"/>
                </a:solidFill>
              </a:rPr>
              <a:t>Acts 11:26</a:t>
            </a:r>
            <a:r>
              <a:rPr lang="en" sz="2200" dirty="0">
                <a:solidFill>
                  <a:srgbClr val="FFFF00"/>
                </a:solidFill>
              </a:rPr>
              <a:t>),</a:t>
            </a:r>
            <a:r>
              <a:rPr lang="en" sz="2200" dirty="0">
                <a:solidFill>
                  <a:schemeClr val="dk1"/>
                </a:solidFill>
              </a:rPr>
              <a:t> </a:t>
            </a:r>
            <a:r>
              <a:rPr lang="en" sz="2200" i="1" dirty="0">
                <a:solidFill>
                  <a:schemeClr val="dk1"/>
                </a:solidFill>
              </a:rPr>
              <a:t>“saints” </a:t>
            </a:r>
            <a:r>
              <a:rPr lang="en" sz="2200" dirty="0">
                <a:solidFill>
                  <a:srgbClr val="FFFF00"/>
                </a:solidFill>
              </a:rPr>
              <a:t>(</a:t>
            </a:r>
            <a:r>
              <a:rPr lang="en" sz="2200" u="sng" dirty="0">
                <a:solidFill>
                  <a:srgbClr val="FFFF00"/>
                </a:solidFill>
              </a:rPr>
              <a:t>Rom.1:7</a:t>
            </a:r>
            <a:r>
              <a:rPr lang="en" sz="2200" dirty="0">
                <a:solidFill>
                  <a:srgbClr val="FFFF00"/>
                </a:solidFill>
              </a:rPr>
              <a:t>),</a:t>
            </a:r>
            <a:r>
              <a:rPr lang="en" sz="2200" dirty="0">
                <a:solidFill>
                  <a:schemeClr val="dk1"/>
                </a:solidFill>
              </a:rPr>
              <a:t> </a:t>
            </a:r>
            <a:r>
              <a:rPr lang="en" sz="2200" i="1" dirty="0">
                <a:solidFill>
                  <a:schemeClr val="dk1"/>
                </a:solidFill>
              </a:rPr>
              <a:t>“brethren”</a:t>
            </a:r>
            <a:r>
              <a:rPr lang="en" sz="2200" dirty="0">
                <a:solidFill>
                  <a:schemeClr val="dk1"/>
                </a:solidFill>
              </a:rPr>
              <a:t> </a:t>
            </a:r>
            <a:r>
              <a:rPr lang="en" sz="2200" dirty="0">
                <a:solidFill>
                  <a:srgbClr val="FFFF00"/>
                </a:solidFill>
              </a:rPr>
              <a:t>(</a:t>
            </a:r>
            <a:r>
              <a:rPr lang="en" sz="2200" u="sng" dirty="0">
                <a:solidFill>
                  <a:srgbClr val="FFFF00"/>
                </a:solidFill>
              </a:rPr>
              <a:t>Eph.6:23</a:t>
            </a:r>
            <a:r>
              <a:rPr lang="en" sz="2200" dirty="0">
                <a:solidFill>
                  <a:srgbClr val="FFFF00"/>
                </a:solidFill>
              </a:rPr>
              <a:t>),</a:t>
            </a:r>
            <a:r>
              <a:rPr lang="en" sz="2200" dirty="0">
                <a:solidFill>
                  <a:schemeClr val="dk1"/>
                </a:solidFill>
              </a:rPr>
              <a:t> </a:t>
            </a:r>
            <a:r>
              <a:rPr lang="en" sz="2200" i="1" dirty="0">
                <a:solidFill>
                  <a:schemeClr val="dk1"/>
                </a:solidFill>
              </a:rPr>
              <a:t>“members”</a:t>
            </a:r>
            <a:r>
              <a:rPr lang="en" sz="2200" dirty="0">
                <a:solidFill>
                  <a:schemeClr val="dk1"/>
                </a:solidFill>
              </a:rPr>
              <a:t> </a:t>
            </a:r>
            <a:r>
              <a:rPr lang="en" sz="2200" dirty="0">
                <a:solidFill>
                  <a:srgbClr val="FFFF00"/>
                </a:solidFill>
              </a:rPr>
              <a:t>(</a:t>
            </a:r>
            <a:r>
              <a:rPr lang="en" sz="2200" u="sng" dirty="0">
                <a:solidFill>
                  <a:srgbClr val="FFFF00"/>
                </a:solidFill>
              </a:rPr>
              <a:t>1 Cor.12:20</a:t>
            </a:r>
            <a:r>
              <a:rPr lang="en" sz="2200" dirty="0">
                <a:solidFill>
                  <a:srgbClr val="FFFF00"/>
                </a:solidFill>
              </a:rPr>
              <a:t>),</a:t>
            </a:r>
            <a:r>
              <a:rPr lang="en" sz="2200" dirty="0">
                <a:solidFill>
                  <a:schemeClr val="dk1"/>
                </a:solidFill>
              </a:rPr>
              <a:t> </a:t>
            </a:r>
            <a:r>
              <a:rPr lang="en" sz="2200" i="1" dirty="0">
                <a:solidFill>
                  <a:schemeClr val="dk1"/>
                </a:solidFill>
              </a:rPr>
              <a:t>“the elect”</a:t>
            </a:r>
            <a:r>
              <a:rPr lang="en" sz="2200" dirty="0">
                <a:solidFill>
                  <a:schemeClr val="dk1"/>
                </a:solidFill>
              </a:rPr>
              <a:t> </a:t>
            </a:r>
            <a:r>
              <a:rPr lang="en" sz="2200" dirty="0">
                <a:solidFill>
                  <a:srgbClr val="FFFF00"/>
                </a:solidFill>
              </a:rPr>
              <a:t>(</a:t>
            </a:r>
            <a:r>
              <a:rPr lang="en" sz="2200" u="sng" dirty="0">
                <a:solidFill>
                  <a:srgbClr val="FFFF00"/>
                </a:solidFill>
              </a:rPr>
              <a:t>Mk.13:27</a:t>
            </a:r>
            <a:r>
              <a:rPr lang="en" sz="2200" dirty="0">
                <a:solidFill>
                  <a:srgbClr val="FFFF00"/>
                </a:solidFill>
              </a:rPr>
              <a:t>),</a:t>
            </a:r>
            <a:r>
              <a:rPr lang="en" sz="2200" dirty="0">
                <a:solidFill>
                  <a:schemeClr val="dk1"/>
                </a:solidFill>
              </a:rPr>
              <a:t> </a:t>
            </a:r>
            <a:r>
              <a:rPr lang="en" sz="2200" i="1" dirty="0">
                <a:solidFill>
                  <a:schemeClr val="dk1"/>
                </a:solidFill>
              </a:rPr>
              <a:t>“believers”</a:t>
            </a:r>
            <a:r>
              <a:rPr lang="en" sz="2200" dirty="0">
                <a:solidFill>
                  <a:schemeClr val="dk1"/>
                </a:solidFill>
              </a:rPr>
              <a:t> </a:t>
            </a:r>
            <a:r>
              <a:rPr lang="en" sz="2200" dirty="0">
                <a:solidFill>
                  <a:srgbClr val="FFFF00"/>
                </a:solidFill>
              </a:rPr>
              <a:t>(</a:t>
            </a:r>
            <a:r>
              <a:rPr lang="en" sz="2200" u="sng" dirty="0">
                <a:solidFill>
                  <a:srgbClr val="FFFF00"/>
                </a:solidFill>
              </a:rPr>
              <a:t>1 Thess.1:7</a:t>
            </a:r>
            <a:r>
              <a:rPr lang="en" sz="2200" dirty="0">
                <a:solidFill>
                  <a:srgbClr val="FFFF00"/>
                </a:solidFill>
              </a:rPr>
              <a:t>),</a:t>
            </a:r>
            <a:r>
              <a:rPr lang="en" sz="2200" dirty="0">
                <a:solidFill>
                  <a:schemeClr val="dk1"/>
                </a:solidFill>
              </a:rPr>
              <a:t> </a:t>
            </a:r>
            <a:r>
              <a:rPr lang="en" sz="2200" i="1" dirty="0">
                <a:solidFill>
                  <a:schemeClr val="dk1"/>
                </a:solidFill>
              </a:rPr>
              <a:t>“disciples”</a:t>
            </a:r>
            <a:r>
              <a:rPr lang="en" sz="2200" dirty="0">
                <a:solidFill>
                  <a:schemeClr val="dk1"/>
                </a:solidFill>
              </a:rPr>
              <a:t> </a:t>
            </a:r>
            <a:r>
              <a:rPr lang="en" sz="2200" dirty="0">
                <a:solidFill>
                  <a:srgbClr val="FFFF00"/>
                </a:solidFill>
              </a:rPr>
              <a:t>(</a:t>
            </a:r>
            <a:r>
              <a:rPr lang="en" sz="2200" u="sng" dirty="0">
                <a:solidFill>
                  <a:srgbClr val="FFFF00"/>
                </a:solidFill>
              </a:rPr>
              <a:t>Acts 9:1</a:t>
            </a:r>
            <a:r>
              <a:rPr lang="en" sz="2200" dirty="0">
                <a:solidFill>
                  <a:srgbClr val="FFFF00"/>
                </a:solidFill>
              </a:rPr>
              <a:t>),</a:t>
            </a:r>
            <a:r>
              <a:rPr lang="en" sz="2200" dirty="0">
                <a:solidFill>
                  <a:schemeClr val="dk1"/>
                </a:solidFill>
              </a:rPr>
              <a:t> </a:t>
            </a:r>
            <a:r>
              <a:rPr lang="en" sz="2200" i="1" dirty="0">
                <a:solidFill>
                  <a:schemeClr val="dk1"/>
                </a:solidFill>
              </a:rPr>
              <a:t>“children of God”</a:t>
            </a:r>
            <a:r>
              <a:rPr lang="en" sz="2200" dirty="0">
                <a:solidFill>
                  <a:schemeClr val="dk1"/>
                </a:solidFill>
              </a:rPr>
              <a:t> </a:t>
            </a:r>
            <a:r>
              <a:rPr lang="en" sz="2200" dirty="0">
                <a:solidFill>
                  <a:srgbClr val="FFFF00"/>
                </a:solidFill>
              </a:rPr>
              <a:t>(</a:t>
            </a:r>
            <a:r>
              <a:rPr lang="en" sz="2200" u="sng" dirty="0">
                <a:solidFill>
                  <a:srgbClr val="FFFF00"/>
                </a:solidFill>
              </a:rPr>
              <a:t>Phil.2:15</a:t>
            </a:r>
            <a:r>
              <a:rPr lang="en" sz="2200" dirty="0">
                <a:solidFill>
                  <a:srgbClr val="FFFF00"/>
                </a:solidFill>
              </a:rPr>
              <a:t>),</a:t>
            </a:r>
            <a:r>
              <a:rPr lang="en" sz="2200" dirty="0">
                <a:solidFill>
                  <a:schemeClr val="dk1"/>
                </a:solidFill>
              </a:rPr>
              <a:t> </a:t>
            </a:r>
            <a:r>
              <a:rPr lang="en" sz="2200" i="1" dirty="0">
                <a:solidFill>
                  <a:schemeClr val="dk1"/>
                </a:solidFill>
              </a:rPr>
              <a:t>“priests” </a:t>
            </a:r>
            <a:r>
              <a:rPr lang="en" sz="2200" dirty="0">
                <a:solidFill>
                  <a:srgbClr val="FFFF00"/>
                </a:solidFill>
              </a:rPr>
              <a:t>(</a:t>
            </a:r>
            <a:r>
              <a:rPr lang="en" sz="2200" u="sng" dirty="0">
                <a:solidFill>
                  <a:srgbClr val="FFFF00"/>
                </a:solidFill>
              </a:rPr>
              <a:t>Rev.1:6</a:t>
            </a:r>
            <a:r>
              <a:rPr lang="en" sz="2200" dirty="0">
                <a:solidFill>
                  <a:srgbClr val="FFFF00"/>
                </a:solidFill>
              </a:rPr>
              <a:t>), and</a:t>
            </a:r>
            <a:r>
              <a:rPr lang="en" sz="2200" dirty="0">
                <a:solidFill>
                  <a:schemeClr val="dk1"/>
                </a:solidFill>
              </a:rPr>
              <a:t> </a:t>
            </a:r>
            <a:r>
              <a:rPr lang="en" sz="2200" i="1" dirty="0">
                <a:solidFill>
                  <a:schemeClr val="dk1"/>
                </a:solidFill>
              </a:rPr>
              <a:t>“friends”</a:t>
            </a:r>
            <a:r>
              <a:rPr lang="en" sz="2200" dirty="0">
                <a:solidFill>
                  <a:schemeClr val="dk1"/>
                </a:solidFill>
              </a:rPr>
              <a:t> </a:t>
            </a:r>
            <a:r>
              <a:rPr lang="en" sz="2200" dirty="0">
                <a:solidFill>
                  <a:srgbClr val="FFFF00"/>
                </a:solidFill>
              </a:rPr>
              <a:t>(</a:t>
            </a:r>
            <a:r>
              <a:rPr lang="en" sz="2200" u="sng" dirty="0">
                <a:solidFill>
                  <a:srgbClr val="FFFF00"/>
                </a:solidFill>
              </a:rPr>
              <a:t>3 Jn.15</a:t>
            </a:r>
            <a:r>
              <a:rPr lang="en" sz="2200" dirty="0">
                <a:solidFill>
                  <a:srgbClr val="FFFF00"/>
                </a:solidFill>
              </a:rPr>
              <a:t>).</a:t>
            </a:r>
            <a:endParaRPr sz="2200" dirty="0">
              <a:solidFill>
                <a:srgbClr val="FFFF00"/>
              </a:solidFill>
            </a:endParaRPr>
          </a:p>
          <a:p>
            <a:pPr marL="457200" lvl="0" indent="-368300" algn="l" rtl="0">
              <a:spcBef>
                <a:spcPts val="0"/>
              </a:spcBef>
              <a:spcAft>
                <a:spcPts val="0"/>
              </a:spcAft>
              <a:buClr>
                <a:srgbClr val="00FFFF"/>
              </a:buClr>
              <a:buSzPts val="2200"/>
              <a:buChar char="●"/>
            </a:pPr>
            <a:r>
              <a:rPr lang="en" sz="2200" dirty="0">
                <a:solidFill>
                  <a:srgbClr val="00FFFF"/>
                </a:solidFill>
              </a:rPr>
              <a:t>Where are: Father, Reverend, High Priest, Archbishop, Cardinal, Pope, Cleric, Vicar, Pontiff, Patriarch, Abbot/Abbess, Chaplain, Chancellor, Rector, President, “laity” and “clergy”?</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dirty="0">
                <a:solidFill>
                  <a:srgbClr val="FFFF00"/>
                </a:solidFill>
              </a:rPr>
              <a:t>Also, where do we read of their Headquarters, Command Center, the Synods, the Councils, the Conventions, Main offices or base of operations?  Or the Edicts, Creeds, Rulebooks, Directives, Mandates?</a:t>
            </a:r>
            <a:r>
              <a:rPr lang="en" sz="2200" dirty="0">
                <a:solidFill>
                  <a:schemeClr val="dk1"/>
                </a:solidFill>
              </a:rPr>
              <a:t>  </a:t>
            </a:r>
            <a:endParaRPr sz="2200"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These other offices and titles are NOT in the word of God.  Do we today have the right to make up new offices, new levels of organization, and new guidelines in Christ’s church which He did not?</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SELF-GOVERNING</a:t>
            </a:r>
            <a:endParaRPr sz="5000" b="1">
              <a:solidFill>
                <a:srgbClr val="00FFFF"/>
              </a:solidFill>
            </a:endParaRPr>
          </a:p>
        </p:txBody>
      </p:sp>
      <p:sp>
        <p:nvSpPr>
          <p:cNvPr id="91" name="Google Shape;91;p19"/>
          <p:cNvSpPr txBox="1">
            <a:spLocks noGrp="1"/>
          </p:cNvSpPr>
          <p:nvPr>
            <p:ph type="subTitle" idx="1"/>
          </p:nvPr>
        </p:nvSpPr>
        <p:spPr>
          <a:xfrm>
            <a:off x="-125750" y="383925"/>
            <a:ext cx="9384000" cy="4759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One of the earliest false teachings in the early church, in the 2nd century, was that elders in larger churches began to exercise authority over smaller churches without elders (like our own group).  This lead to “higher” elders/bishops, called “Arch-bishops” presiding over multiple elders beneath them, and all of this eventually lead to the Roman Catholic Church.</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But is this the pattern that we see in the New Testament?  We’re not autonomous here because WE want it that way.  It IS because this is what the scriptures clearly teach by command, example, inference and silence!</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ONLY apostles and prophets had the authority to tell other congregations what to do, and we don’t have those today! </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AUTONOMY IN SCRIPTURE</a:t>
            </a:r>
            <a:endParaRPr sz="5000" b="1">
              <a:solidFill>
                <a:srgbClr val="00FFFF"/>
              </a:solidFill>
            </a:endParaRPr>
          </a:p>
        </p:txBody>
      </p:sp>
      <p:sp>
        <p:nvSpPr>
          <p:cNvPr id="97" name="Google Shape;97;p20"/>
          <p:cNvSpPr txBox="1">
            <a:spLocks noGrp="1"/>
          </p:cNvSpPr>
          <p:nvPr>
            <p:ph type="subTitle" idx="1"/>
          </p:nvPr>
        </p:nvSpPr>
        <p:spPr>
          <a:xfrm>
            <a:off x="-152500" y="383925"/>
            <a:ext cx="9410700" cy="4759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Acts 14:23</a:t>
            </a:r>
            <a:r>
              <a:rPr lang="en" sz="2500">
                <a:solidFill>
                  <a:schemeClr val="dk1"/>
                </a:solidFill>
              </a:rPr>
              <a:t> </a:t>
            </a:r>
            <a:r>
              <a:rPr lang="en" sz="2500" i="1">
                <a:solidFill>
                  <a:schemeClr val="dk1"/>
                </a:solidFill>
              </a:rPr>
              <a:t>“When they had appointed elders for them in every church, having prayed with fasting, they commended them to the Lord in whom they had believed.”</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Acts 20:17</a:t>
            </a:r>
            <a:r>
              <a:rPr lang="en" sz="2500">
                <a:solidFill>
                  <a:schemeClr val="dk1"/>
                </a:solidFill>
              </a:rPr>
              <a:t> </a:t>
            </a:r>
            <a:r>
              <a:rPr lang="en" sz="2500" i="1">
                <a:solidFill>
                  <a:schemeClr val="dk1"/>
                </a:solidFill>
              </a:rPr>
              <a:t>“From Miletus he sent to Ephesus and called to him the elders of the church.”</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Acts 20:28</a:t>
            </a:r>
            <a:r>
              <a:rPr lang="en" sz="2500">
                <a:solidFill>
                  <a:schemeClr val="dk1"/>
                </a:solidFill>
              </a:rPr>
              <a:t> </a:t>
            </a:r>
            <a:r>
              <a:rPr lang="en" sz="2500" i="1">
                <a:solidFill>
                  <a:schemeClr val="dk1"/>
                </a:solidFill>
              </a:rPr>
              <a:t>“Be on guard for yourselves and for all the flock,...”</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Js.5:14</a:t>
            </a:r>
            <a:r>
              <a:rPr lang="en" sz="2500">
                <a:solidFill>
                  <a:schemeClr val="dk1"/>
                </a:solidFill>
              </a:rPr>
              <a:t> </a:t>
            </a:r>
            <a:r>
              <a:rPr lang="en" sz="2500" i="1">
                <a:solidFill>
                  <a:schemeClr val="dk1"/>
                </a:solidFill>
              </a:rPr>
              <a:t>“Is anyone among you sick? Then he must call for the elders of the church and they are to pray over him, anointing him with oil in the name of the Lord;”</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Matt.18:17</a:t>
            </a:r>
            <a:r>
              <a:rPr lang="en" sz="2500">
                <a:solidFill>
                  <a:schemeClr val="dk1"/>
                </a:solidFill>
              </a:rPr>
              <a:t> </a:t>
            </a:r>
            <a:r>
              <a:rPr lang="en" sz="2500" i="1">
                <a:solidFill>
                  <a:schemeClr val="dk1"/>
                </a:solidFill>
              </a:rPr>
              <a:t>“And if he refuses to listen to them, tell it to the church; and if he refuses to listen even to the church, he is to be to you as a Gentile and a tax collector.”</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5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GOD’S WISDOM IN THIS …</a:t>
            </a:r>
            <a:endParaRPr sz="5000" b="1">
              <a:solidFill>
                <a:srgbClr val="00FFFF"/>
              </a:solidFill>
            </a:endParaRPr>
          </a:p>
        </p:txBody>
      </p:sp>
      <p:sp>
        <p:nvSpPr>
          <p:cNvPr id="103" name="Google Shape;103;p21"/>
          <p:cNvSpPr txBox="1">
            <a:spLocks noGrp="1"/>
          </p:cNvSpPr>
          <p:nvPr>
            <p:ph type="subTitle" idx="1"/>
          </p:nvPr>
        </p:nvSpPr>
        <p:spPr>
          <a:xfrm>
            <a:off x="-185950" y="383925"/>
            <a:ext cx="9484200" cy="4759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In this world of massive governments and huge corporations, many believe that the Lord’s church should be structured the same way.  But give an honest look at a bloated government or a multi-billion corporation, and what do you see within?  In-fighting, greed, pursuit of power and influence, wasted resources, inefficiency, injustice, cruelty, corruption.  They are effective at holding power and making a LOT of money. Is that what we are here for?</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3 Jn. 9-10</a:t>
            </a:r>
            <a:r>
              <a:rPr lang="en" sz="2000">
                <a:solidFill>
                  <a:schemeClr val="dk1"/>
                </a:solidFill>
              </a:rPr>
              <a:t> </a:t>
            </a:r>
            <a:r>
              <a:rPr lang="en" sz="2000" i="1">
                <a:solidFill>
                  <a:schemeClr val="dk1"/>
                </a:solidFill>
              </a:rPr>
              <a:t>“I wrote something to the church; but Diotrephes, who loves to be first among them, does not accept what we say. 10 For this reason, if I come, I will call attention to his deeds which he does, unjustly accusing us with wicked words; and not satisfied with this, he himself does not receive the brethren, either, and he forbids those who desire to do so and puts them out of the church.”</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Can you imagine the DAMAGE that Diotrophes could have done instead if he were, say, a “Pope”, the human head of ALL the churches on earth?  Christ PROTECTS us from this, and from false teaching, by self-governing churches.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2686</Words>
  <Application>Microsoft Office PowerPoint</Application>
  <PresentationFormat>On-screen Show (16:9)</PresentationFormat>
  <Paragraphs>71</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WHAT IS THE CHURCH? Part Two</vt:lpstr>
      <vt:lpstr>THE LOCAL “ECCLESIA”</vt:lpstr>
      <vt:lpstr>WHAT WERE THEY CALLED?</vt:lpstr>
      <vt:lpstr>THEIR ORGANIZATION</vt:lpstr>
      <vt:lpstr>THEIR ORGANIZATION - 2</vt:lpstr>
      <vt:lpstr>WHAT IS IN A NAME?</vt:lpstr>
      <vt:lpstr>SELF-GOVERNING</vt:lpstr>
      <vt:lpstr>AUTONOMY IN SCRIPTURE</vt:lpstr>
      <vt:lpstr>GOD’S WISDOM IN THIS …</vt:lpstr>
      <vt:lpstr>“ANYTHING GOES” THEN?</vt:lpstr>
      <vt:lpstr>“PLACING MEMBERSHIP” …</vt:lpstr>
      <vt:lpstr>AND BY INFERENCE …</vt:lpstr>
      <vt:lpstr>WHAT DOES A CHURCH DO?</vt:lpstr>
      <vt:lpstr>WHERE DO YOU ASSEMBLE?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CHURCH? Part Two</dc:title>
  <dc:creator>Eric Bridge</dc:creator>
  <cp:lastModifiedBy>Eric Bridge</cp:lastModifiedBy>
  <cp:revision>1</cp:revision>
  <dcterms:modified xsi:type="dcterms:W3CDTF">2023-09-17T17:44:17Z</dcterms:modified>
</cp:coreProperties>
</file>