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3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7ce752d5f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7ce752d5f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7ce752d5fd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7ce752d5f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7ce752d5fd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7ce752d5f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7ce752d5fd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7ce752d5f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ce752d5fd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ce752d5f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7ce752d5f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7ce752d5f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7d25af079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7d25af07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7cf9a74797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7cf9a74797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7cf9a74797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7cf9a7479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7cf9a74797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7cf9a7479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7cf9a74797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7cf9a7479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cf9a74797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cf9a7479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7ce752d5f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7ce752d5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7ce752d5f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7ce752d5f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7ce752d5fd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7ce752d5f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506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WHAT IS THE CHURCH?</a:t>
            </a:r>
            <a:endParaRPr sz="6000" b="1">
              <a:solidFill>
                <a:srgbClr val="00FFFF"/>
              </a:solidFill>
            </a:endParaRPr>
          </a:p>
          <a:p>
            <a:pPr marL="0" lvl="0" indent="0" algn="ctr" rtl="0">
              <a:spcBef>
                <a:spcPts val="0"/>
              </a:spcBef>
              <a:spcAft>
                <a:spcPts val="0"/>
              </a:spcAft>
              <a:buSzPts val="990"/>
              <a:buNone/>
            </a:pPr>
            <a:r>
              <a:rPr lang="en" sz="6000" b="1">
                <a:solidFill>
                  <a:srgbClr val="00FFFF"/>
                </a:solidFill>
              </a:rPr>
              <a:t>Part One</a:t>
            </a:r>
            <a:endParaRPr sz="6000" b="1">
              <a:solidFill>
                <a:srgbClr val="00FFFF"/>
              </a:solidFill>
            </a:endParaRPr>
          </a:p>
        </p:txBody>
      </p:sp>
      <p:sp>
        <p:nvSpPr>
          <p:cNvPr id="55" name="Google Shape;55;p13"/>
          <p:cNvSpPr txBox="1">
            <a:spLocks noGrp="1"/>
          </p:cNvSpPr>
          <p:nvPr>
            <p:ph type="subTitle" idx="1"/>
          </p:nvPr>
        </p:nvSpPr>
        <p:spPr>
          <a:xfrm>
            <a:off x="-78925" y="1506300"/>
            <a:ext cx="9263700" cy="363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u="sng">
                <a:solidFill>
                  <a:srgbClr val="FFFF00"/>
                </a:solidFill>
              </a:rPr>
              <a:t>Heb.12:22-23</a:t>
            </a:r>
            <a:r>
              <a:rPr lang="en">
                <a:solidFill>
                  <a:schemeClr val="dk1"/>
                </a:solidFill>
              </a:rPr>
              <a:t> </a:t>
            </a:r>
            <a:r>
              <a:rPr lang="en">
                <a:solidFill>
                  <a:srgbClr val="00FFFF"/>
                </a:solidFill>
              </a:rPr>
              <a:t>(NASB 1995)</a:t>
            </a:r>
            <a:r>
              <a:rPr lang="en">
                <a:solidFill>
                  <a:schemeClr val="dk1"/>
                </a:solidFill>
              </a:rPr>
              <a:t> </a:t>
            </a:r>
            <a:r>
              <a:rPr lang="en" i="1">
                <a:solidFill>
                  <a:schemeClr val="dk1"/>
                </a:solidFill>
              </a:rPr>
              <a:t>“But you have come to Mount Zion and </a:t>
            </a:r>
            <a:r>
              <a:rPr lang="en" i="1" u="sng">
                <a:solidFill>
                  <a:schemeClr val="dk1"/>
                </a:solidFill>
              </a:rPr>
              <a:t>to the city of the living God</a:t>
            </a:r>
            <a:r>
              <a:rPr lang="en" i="1">
                <a:solidFill>
                  <a:schemeClr val="dk1"/>
                </a:solidFill>
              </a:rPr>
              <a:t>, </a:t>
            </a:r>
            <a:r>
              <a:rPr lang="en" i="1" u="sng">
                <a:solidFill>
                  <a:schemeClr val="dk1"/>
                </a:solidFill>
              </a:rPr>
              <a:t>the heavenly Jerusalem</a:t>
            </a:r>
            <a:r>
              <a:rPr lang="en" i="1">
                <a:solidFill>
                  <a:schemeClr val="dk1"/>
                </a:solidFill>
              </a:rPr>
              <a:t>, and </a:t>
            </a:r>
            <a:r>
              <a:rPr lang="en" i="1" u="sng">
                <a:solidFill>
                  <a:schemeClr val="dk1"/>
                </a:solidFill>
              </a:rPr>
              <a:t>to myriads of angels</a:t>
            </a:r>
            <a:r>
              <a:rPr lang="en" i="1">
                <a:solidFill>
                  <a:schemeClr val="dk1"/>
                </a:solidFill>
              </a:rPr>
              <a:t>, 23 </a:t>
            </a:r>
            <a:r>
              <a:rPr lang="en" i="1" u="sng">
                <a:solidFill>
                  <a:schemeClr val="dk1"/>
                </a:solidFill>
              </a:rPr>
              <a:t>to the general assembly and church of the firstborn who are enrolled in heaven</a:t>
            </a:r>
            <a:r>
              <a:rPr lang="en" i="1">
                <a:solidFill>
                  <a:schemeClr val="dk1"/>
                </a:solidFill>
              </a:rPr>
              <a:t>, and </a:t>
            </a:r>
            <a:r>
              <a:rPr lang="en" i="1" u="sng">
                <a:solidFill>
                  <a:schemeClr val="dk1"/>
                </a:solidFill>
              </a:rPr>
              <a:t>to God</a:t>
            </a:r>
            <a:r>
              <a:rPr lang="en" i="1">
                <a:solidFill>
                  <a:schemeClr val="dk1"/>
                </a:solidFill>
              </a:rPr>
              <a:t>, the Judge of all, and </a:t>
            </a:r>
            <a:r>
              <a:rPr lang="en" i="1" u="sng">
                <a:solidFill>
                  <a:schemeClr val="dk1"/>
                </a:solidFill>
              </a:rPr>
              <a:t>to the spirits of the righteous made perfect</a:t>
            </a:r>
            <a:r>
              <a:rPr lang="en" i="1">
                <a:solidFill>
                  <a:schemeClr val="dk1"/>
                </a:solidFill>
              </a:rPr>
              <a:t>, 24 </a:t>
            </a:r>
            <a:r>
              <a:rPr lang="en" i="1" u="sng">
                <a:solidFill>
                  <a:schemeClr val="dk1"/>
                </a:solidFill>
              </a:rPr>
              <a:t>and to Jesus</a:t>
            </a:r>
            <a:r>
              <a:rPr lang="en" i="1">
                <a:solidFill>
                  <a:schemeClr val="dk1"/>
                </a:solidFill>
              </a:rPr>
              <a:t>, the mediator of a new covenant, </a:t>
            </a:r>
            <a:r>
              <a:rPr lang="en" i="1" u="sng">
                <a:solidFill>
                  <a:schemeClr val="dk1"/>
                </a:solidFill>
              </a:rPr>
              <a:t>and to the sprinkled blood</a:t>
            </a:r>
            <a:r>
              <a:rPr lang="en" i="1">
                <a:solidFill>
                  <a:schemeClr val="dk1"/>
                </a:solidFill>
              </a:rPr>
              <a:t>, which speaks better than the blood of Abel.”</a:t>
            </a:r>
            <a:endParaRPr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3700" b="1" dirty="0">
                <a:solidFill>
                  <a:srgbClr val="00FFFF"/>
                </a:solidFill>
              </a:rPr>
              <a:t>WHAT ELSE IS THE CHURCH CALLED?</a:t>
            </a:r>
            <a:endParaRPr sz="3700" b="1" dirty="0">
              <a:solidFill>
                <a:srgbClr val="00FFFF"/>
              </a:solidFill>
            </a:endParaRPr>
          </a:p>
        </p:txBody>
      </p:sp>
      <p:sp>
        <p:nvSpPr>
          <p:cNvPr id="109" name="Google Shape;109;p22"/>
          <p:cNvSpPr txBox="1">
            <a:spLocks noGrp="1"/>
          </p:cNvSpPr>
          <p:nvPr>
            <p:ph type="subTitle" idx="1"/>
          </p:nvPr>
        </p:nvSpPr>
        <p:spPr>
          <a:xfrm>
            <a:off x="-145800" y="351300"/>
            <a:ext cx="9347100" cy="47922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00FFFF"/>
              </a:buClr>
              <a:buSzPts val="2100"/>
              <a:buChar char="●"/>
            </a:pPr>
            <a:r>
              <a:rPr lang="en" sz="2100" dirty="0">
                <a:solidFill>
                  <a:srgbClr val="00FFFF"/>
                </a:solidFill>
              </a:rPr>
              <a:t>The church/household of God.  </a:t>
            </a:r>
            <a:r>
              <a:rPr lang="en" sz="2100" u="sng" dirty="0">
                <a:solidFill>
                  <a:srgbClr val="FFFF00"/>
                </a:solidFill>
              </a:rPr>
              <a:t>1 Tim.3:15</a:t>
            </a:r>
            <a:r>
              <a:rPr lang="en" sz="2100" dirty="0">
                <a:solidFill>
                  <a:srgbClr val="00FFFF"/>
                </a:solidFill>
              </a:rPr>
              <a:t> </a:t>
            </a:r>
            <a:r>
              <a:rPr lang="en" sz="2100" i="1" dirty="0">
                <a:solidFill>
                  <a:schemeClr val="dk1"/>
                </a:solidFill>
              </a:rPr>
              <a:t>“but in case I am delayed, I write so that you will know how one ought to conduct himself in </a:t>
            </a:r>
            <a:r>
              <a:rPr lang="en" sz="2100" i="1" u="sng" dirty="0">
                <a:solidFill>
                  <a:schemeClr val="dk1"/>
                </a:solidFill>
              </a:rPr>
              <a:t>the household of God, which is the church of the living God</a:t>
            </a:r>
            <a:r>
              <a:rPr lang="en" sz="2100" i="1" dirty="0">
                <a:solidFill>
                  <a:schemeClr val="dk1"/>
                </a:solidFill>
              </a:rPr>
              <a:t>, the pillar and support of the truth.”</a:t>
            </a:r>
            <a:r>
              <a:rPr lang="en" sz="2100" dirty="0">
                <a:solidFill>
                  <a:srgbClr val="00FFFF"/>
                </a:solidFill>
              </a:rPr>
              <a:t> </a:t>
            </a:r>
            <a:r>
              <a:rPr lang="en" sz="2100" dirty="0">
                <a:solidFill>
                  <a:srgbClr val="FFFF00"/>
                </a:solidFill>
              </a:rPr>
              <a:t>(</a:t>
            </a:r>
            <a:r>
              <a:rPr lang="en" sz="2100" u="sng" dirty="0">
                <a:solidFill>
                  <a:srgbClr val="FFFF00"/>
                </a:solidFill>
              </a:rPr>
              <a:t>Acts 20:28</a:t>
            </a:r>
            <a:r>
              <a:rPr lang="en" sz="2100" dirty="0">
                <a:solidFill>
                  <a:srgbClr val="FFFF00"/>
                </a:solidFill>
              </a:rPr>
              <a:t>, </a:t>
            </a:r>
            <a:r>
              <a:rPr lang="en" sz="2100" u="sng" dirty="0">
                <a:solidFill>
                  <a:srgbClr val="FFFF00"/>
                </a:solidFill>
              </a:rPr>
              <a:t>1 Cor.10:32</a:t>
            </a:r>
            <a:r>
              <a:rPr lang="en" sz="2100" dirty="0">
                <a:solidFill>
                  <a:srgbClr val="FFFF00"/>
                </a:solidFill>
              </a:rPr>
              <a:t>,</a:t>
            </a:r>
            <a:r>
              <a:rPr lang="en" sz="2100" u="sng" dirty="0">
                <a:solidFill>
                  <a:srgbClr val="FFFF00"/>
                </a:solidFill>
              </a:rPr>
              <a:t>15:9</a:t>
            </a:r>
            <a:r>
              <a:rPr lang="en" sz="2100" dirty="0">
                <a:solidFill>
                  <a:srgbClr val="FFFF00"/>
                </a:solidFill>
              </a:rPr>
              <a:t>, </a:t>
            </a:r>
            <a:r>
              <a:rPr lang="en" sz="2100" u="sng" dirty="0">
                <a:solidFill>
                  <a:srgbClr val="FFFF00"/>
                </a:solidFill>
              </a:rPr>
              <a:t>Gal.1:13</a:t>
            </a:r>
            <a:r>
              <a:rPr lang="en" sz="2100" dirty="0">
                <a:solidFill>
                  <a:srgbClr val="FFFF00"/>
                </a:solidFill>
              </a:rPr>
              <a:t>)</a:t>
            </a:r>
            <a:r>
              <a:rPr lang="en" sz="2100" dirty="0">
                <a:solidFill>
                  <a:srgbClr val="00FFFF"/>
                </a:solidFill>
              </a:rPr>
              <a:t> </a:t>
            </a:r>
            <a:endParaRPr sz="2100" dirty="0">
              <a:solidFill>
                <a:srgbClr val="00FFFF"/>
              </a:solidFill>
            </a:endParaRPr>
          </a:p>
          <a:p>
            <a:pPr marL="457200" lvl="0" indent="-361950" algn="l" rtl="0">
              <a:spcBef>
                <a:spcPts val="0"/>
              </a:spcBef>
              <a:spcAft>
                <a:spcPts val="0"/>
              </a:spcAft>
              <a:buClr>
                <a:srgbClr val="00FFFF"/>
              </a:buClr>
              <a:buSzPts val="2100"/>
              <a:buChar char="●"/>
            </a:pPr>
            <a:r>
              <a:rPr lang="en" sz="2100" dirty="0">
                <a:solidFill>
                  <a:srgbClr val="00FFFF"/>
                </a:solidFill>
              </a:rPr>
              <a:t>The body of Christ, with Christ as its head.  This is its most common designation in scripture other than “church”. </a:t>
            </a:r>
            <a:r>
              <a:rPr lang="en" sz="2100" u="sng" dirty="0">
                <a:solidFill>
                  <a:srgbClr val="FFFF00"/>
                </a:solidFill>
              </a:rPr>
              <a:t>Eph.1:22-23</a:t>
            </a:r>
            <a:r>
              <a:rPr lang="en" sz="2100" dirty="0">
                <a:solidFill>
                  <a:srgbClr val="00FFFF"/>
                </a:solidFill>
              </a:rPr>
              <a:t> </a:t>
            </a:r>
            <a:r>
              <a:rPr lang="en" sz="2100" i="1" dirty="0">
                <a:solidFill>
                  <a:schemeClr val="dk1"/>
                </a:solidFill>
              </a:rPr>
              <a:t>“And He put all things in subjection under His feet, and gave Him as head over all things to </a:t>
            </a:r>
            <a:r>
              <a:rPr lang="en" sz="2100" i="1" u="sng" dirty="0">
                <a:solidFill>
                  <a:schemeClr val="dk1"/>
                </a:solidFill>
              </a:rPr>
              <a:t>the church, 23 which is His body</a:t>
            </a:r>
            <a:r>
              <a:rPr lang="en" sz="2100" i="1" dirty="0">
                <a:solidFill>
                  <a:schemeClr val="dk1"/>
                </a:solidFill>
              </a:rPr>
              <a:t>, the fullness of Him who fills all in all.”</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The way.  </a:t>
            </a:r>
            <a:r>
              <a:rPr lang="en" sz="2100" u="sng" dirty="0">
                <a:solidFill>
                  <a:srgbClr val="FFFF00"/>
                </a:solidFill>
              </a:rPr>
              <a:t>Acts 24:14</a:t>
            </a:r>
            <a:r>
              <a:rPr lang="en" sz="2100" dirty="0">
                <a:solidFill>
                  <a:srgbClr val="00FFFF"/>
                </a:solidFill>
              </a:rPr>
              <a:t> </a:t>
            </a:r>
            <a:r>
              <a:rPr lang="en" sz="2100" i="1" dirty="0">
                <a:solidFill>
                  <a:schemeClr val="dk1"/>
                </a:solidFill>
              </a:rPr>
              <a:t>“But this I admit to you, that according to </a:t>
            </a:r>
            <a:r>
              <a:rPr lang="en" sz="2100" i="1" u="sng" dirty="0">
                <a:solidFill>
                  <a:schemeClr val="dk1"/>
                </a:solidFill>
              </a:rPr>
              <a:t>the Way which they call a sect</a:t>
            </a:r>
            <a:r>
              <a:rPr lang="en" sz="2100" i="1" dirty="0">
                <a:solidFill>
                  <a:schemeClr val="dk1"/>
                </a:solidFill>
              </a:rPr>
              <a:t> I do serve the God of our fathers, believing everything that is in accordance with the Law and that is written in the Prophets;”</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Also </a:t>
            </a:r>
            <a:r>
              <a:rPr lang="en" sz="2100" u="sng" dirty="0">
                <a:solidFill>
                  <a:srgbClr val="FFFF00"/>
                </a:solidFill>
              </a:rPr>
              <a:t>1 Pet.2:9</a:t>
            </a:r>
            <a:r>
              <a:rPr lang="en" sz="2100" dirty="0">
                <a:solidFill>
                  <a:srgbClr val="00FFFF"/>
                </a:solidFill>
              </a:rPr>
              <a:t> </a:t>
            </a:r>
            <a:r>
              <a:rPr lang="en" sz="2100" i="1" dirty="0">
                <a:solidFill>
                  <a:schemeClr val="dk1"/>
                </a:solidFill>
              </a:rPr>
              <a:t>“But you are </a:t>
            </a:r>
            <a:r>
              <a:rPr lang="en" sz="2100" i="1" u="sng" dirty="0">
                <a:solidFill>
                  <a:schemeClr val="dk1"/>
                </a:solidFill>
              </a:rPr>
              <a:t>a chosen race</a:t>
            </a:r>
            <a:r>
              <a:rPr lang="en" sz="2100" i="1" dirty="0">
                <a:solidFill>
                  <a:schemeClr val="dk1"/>
                </a:solidFill>
              </a:rPr>
              <a:t>, </a:t>
            </a:r>
            <a:r>
              <a:rPr lang="en" sz="2100" i="1" u="sng" dirty="0">
                <a:solidFill>
                  <a:schemeClr val="dk1"/>
                </a:solidFill>
              </a:rPr>
              <a:t>a royal priesthood</a:t>
            </a:r>
            <a:r>
              <a:rPr lang="en" sz="2100" i="1" dirty="0">
                <a:solidFill>
                  <a:schemeClr val="dk1"/>
                </a:solidFill>
              </a:rPr>
              <a:t>, </a:t>
            </a:r>
            <a:r>
              <a:rPr lang="en" sz="2100" i="1" u="sng" dirty="0">
                <a:solidFill>
                  <a:schemeClr val="dk1"/>
                </a:solidFill>
              </a:rPr>
              <a:t>a holy nation</a:t>
            </a:r>
            <a:r>
              <a:rPr lang="en" sz="2100" i="1" dirty="0">
                <a:solidFill>
                  <a:schemeClr val="dk1"/>
                </a:solidFill>
              </a:rPr>
              <a:t>, </a:t>
            </a:r>
            <a:r>
              <a:rPr lang="en" sz="2100" i="1" u="sng" dirty="0">
                <a:solidFill>
                  <a:schemeClr val="dk1"/>
                </a:solidFill>
              </a:rPr>
              <a:t>a people for God’s own possession</a:t>
            </a:r>
            <a:r>
              <a:rPr lang="en" sz="2100" i="1" dirty="0">
                <a:solidFill>
                  <a:schemeClr val="dk1"/>
                </a:solidFill>
              </a:rPr>
              <a:t>,...”</a:t>
            </a:r>
            <a:endParaRPr sz="2100" i="1" dirty="0">
              <a:solidFill>
                <a:schemeClr val="dk1"/>
              </a:solidFill>
            </a:endParaRPr>
          </a:p>
          <a:p>
            <a:pPr marL="0" lvl="0" indent="0" algn="l" rtl="0">
              <a:spcBef>
                <a:spcPts val="0"/>
              </a:spcBef>
              <a:spcAft>
                <a:spcPts val="0"/>
              </a:spcAft>
              <a:buNone/>
            </a:pPr>
            <a:r>
              <a:rPr lang="en" sz="1600" dirty="0">
                <a:solidFill>
                  <a:schemeClr val="dk1"/>
                </a:solidFill>
              </a:rPr>
              <a:t> </a:t>
            </a:r>
            <a:endParaRPr sz="16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AND IT IS CHRIST’S KINGDOM</a:t>
            </a:r>
            <a:endParaRPr sz="4900" b="1">
              <a:solidFill>
                <a:srgbClr val="00FFFF"/>
              </a:solidFill>
            </a:endParaRPr>
          </a:p>
        </p:txBody>
      </p:sp>
      <p:sp>
        <p:nvSpPr>
          <p:cNvPr id="115" name="Google Shape;115;p23"/>
          <p:cNvSpPr txBox="1">
            <a:spLocks noGrp="1"/>
          </p:cNvSpPr>
          <p:nvPr>
            <p:ph type="subTitle" idx="1"/>
          </p:nvPr>
        </p:nvSpPr>
        <p:spPr>
          <a:xfrm>
            <a:off x="-145800" y="351300"/>
            <a:ext cx="93471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do not pray today “Thy kingdom come”, as Christ taught His apostles to, because His kingdom HAS now come - on the Day of Pentecost!</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Mk.1:15</a:t>
            </a:r>
            <a:r>
              <a:rPr lang="en" sz="2000">
                <a:solidFill>
                  <a:srgbClr val="00FFFF"/>
                </a:solidFill>
              </a:rPr>
              <a:t> </a:t>
            </a:r>
            <a:r>
              <a:rPr lang="en" sz="2000" i="1">
                <a:solidFill>
                  <a:schemeClr val="dk1"/>
                </a:solidFill>
              </a:rPr>
              <a:t>“and saying, “The time is fulfilled, and </a:t>
            </a:r>
            <a:r>
              <a:rPr lang="en" sz="2000" i="1" u="sng">
                <a:solidFill>
                  <a:schemeClr val="dk1"/>
                </a:solidFill>
              </a:rPr>
              <a:t>the kingdom of God is at hand</a:t>
            </a:r>
            <a:r>
              <a:rPr lang="en" sz="2000" i="1">
                <a:solidFill>
                  <a:schemeClr val="dk1"/>
                </a:solidFill>
              </a:rPr>
              <a:t>; repent and believe in the gospel.”</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Lk.9:27</a:t>
            </a:r>
            <a:r>
              <a:rPr lang="en" sz="2000">
                <a:solidFill>
                  <a:srgbClr val="FFFF00"/>
                </a:solidFill>
              </a:rPr>
              <a:t> </a:t>
            </a:r>
            <a:r>
              <a:rPr lang="en" sz="2000" i="1">
                <a:solidFill>
                  <a:schemeClr val="dk1"/>
                </a:solidFill>
              </a:rPr>
              <a:t>“But I say to you truthfully, there are some of those standing here </a:t>
            </a:r>
            <a:r>
              <a:rPr lang="en" sz="2000" i="1" u="sng">
                <a:solidFill>
                  <a:schemeClr val="dk1"/>
                </a:solidFill>
              </a:rPr>
              <a:t>who will not taste death until they see the kingdom of God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Jn.18:36</a:t>
            </a:r>
            <a:r>
              <a:rPr lang="en" sz="2000">
                <a:solidFill>
                  <a:srgbClr val="00FFFF"/>
                </a:solidFill>
              </a:rPr>
              <a:t> </a:t>
            </a:r>
            <a:r>
              <a:rPr lang="en" sz="2000" i="1">
                <a:solidFill>
                  <a:schemeClr val="dk1"/>
                </a:solidFill>
              </a:rPr>
              <a:t>“Jesus answered, “</a:t>
            </a:r>
            <a:r>
              <a:rPr lang="en" sz="2000" i="1" u="sng">
                <a:solidFill>
                  <a:schemeClr val="dk1"/>
                </a:solidFill>
              </a:rPr>
              <a:t>My kingdom is not of this world</a:t>
            </a:r>
            <a:r>
              <a:rPr lang="en" sz="2000" i="1">
                <a:solidFill>
                  <a:schemeClr val="dk1"/>
                </a:solidFill>
              </a:rPr>
              <a:t>. If My kingdom were of this world, then My servants would be fighting so that I would not be handed over to the Jews; but as it is, My kingdom is not of this realm.”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Matt.13:40-41</a:t>
            </a:r>
            <a:r>
              <a:rPr lang="en" sz="2000">
                <a:solidFill>
                  <a:srgbClr val="00FFFF"/>
                </a:solidFill>
              </a:rPr>
              <a:t> </a:t>
            </a:r>
            <a:r>
              <a:rPr lang="en" sz="2000" i="1">
                <a:solidFill>
                  <a:schemeClr val="dk1"/>
                </a:solidFill>
              </a:rPr>
              <a:t>“So just as the tares are gathered up and burned with fire, so shall it be at the end of the age. 41 The Son of Man will send forth His angels, and </a:t>
            </a:r>
            <a:r>
              <a:rPr lang="en" sz="2000" i="1" u="sng">
                <a:solidFill>
                  <a:schemeClr val="dk1"/>
                </a:solidFill>
              </a:rPr>
              <a:t>they will gather out of His kingdom</a:t>
            </a:r>
            <a:r>
              <a:rPr lang="en" sz="2000" i="1">
                <a:solidFill>
                  <a:schemeClr val="dk1"/>
                </a:solidFill>
              </a:rPr>
              <a:t> all stumbling blocks, and those who commit lawlessness,”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Cor.15:24</a:t>
            </a:r>
            <a:r>
              <a:rPr lang="en" sz="2000">
                <a:solidFill>
                  <a:srgbClr val="00FFFF"/>
                </a:solidFill>
              </a:rPr>
              <a:t> </a:t>
            </a:r>
            <a:r>
              <a:rPr lang="en" sz="2000" i="1">
                <a:solidFill>
                  <a:schemeClr val="dk1"/>
                </a:solidFill>
              </a:rPr>
              <a:t>“then comes the end, </a:t>
            </a:r>
            <a:r>
              <a:rPr lang="en" sz="2000" i="1" u="sng">
                <a:solidFill>
                  <a:schemeClr val="dk1"/>
                </a:solidFill>
              </a:rPr>
              <a:t>when He hands over the kingdom to the God and Father</a:t>
            </a:r>
            <a:r>
              <a:rPr lang="en" sz="2000" i="1">
                <a:solidFill>
                  <a:schemeClr val="dk1"/>
                </a:solidFill>
              </a:rPr>
              <a:t>, when He has abolished all rule and all authority and power.”</a:t>
            </a:r>
            <a:endParaRPr sz="2000" i="1">
              <a:solidFill>
                <a:schemeClr val="dk1"/>
              </a:solidFill>
            </a:endParaRPr>
          </a:p>
          <a:p>
            <a:pPr marL="0" lvl="0" indent="0" algn="l" rtl="0">
              <a:spcBef>
                <a:spcPts val="0"/>
              </a:spcBef>
              <a:spcAft>
                <a:spcPts val="0"/>
              </a:spcAft>
              <a:buNone/>
            </a:pPr>
            <a:r>
              <a:rPr lang="en" sz="1600">
                <a:solidFill>
                  <a:schemeClr val="dk1"/>
                </a:solidFill>
              </a:rPr>
              <a:t> </a:t>
            </a:r>
            <a:endParaRPr sz="16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CHRIST REIGNS NOW!</a:t>
            </a:r>
            <a:endParaRPr sz="4900" b="1">
              <a:solidFill>
                <a:srgbClr val="00FFFF"/>
              </a:solidFill>
            </a:endParaRPr>
          </a:p>
        </p:txBody>
      </p:sp>
      <p:sp>
        <p:nvSpPr>
          <p:cNvPr id="121" name="Google Shape;121;p24"/>
          <p:cNvSpPr txBox="1">
            <a:spLocks noGrp="1"/>
          </p:cNvSpPr>
          <p:nvPr>
            <p:ph type="subTitle" idx="1"/>
          </p:nvPr>
        </p:nvSpPr>
        <p:spPr>
          <a:xfrm>
            <a:off x="-159200" y="351300"/>
            <a:ext cx="9377100" cy="4792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Matt.28:18</a:t>
            </a:r>
            <a:r>
              <a:rPr lang="en" sz="2200">
                <a:solidFill>
                  <a:srgbClr val="FFFF00"/>
                </a:solidFill>
              </a:rPr>
              <a:t> </a:t>
            </a:r>
            <a:r>
              <a:rPr lang="en" sz="2200" i="1">
                <a:solidFill>
                  <a:schemeClr val="dk1"/>
                </a:solidFill>
              </a:rPr>
              <a:t>“And Jesus came up and spoke to them, saying, “</a:t>
            </a:r>
            <a:r>
              <a:rPr lang="en" sz="2200" i="1" u="sng">
                <a:solidFill>
                  <a:schemeClr val="dk1"/>
                </a:solidFill>
              </a:rPr>
              <a:t>All authority has been given to Me in heaven and on earth</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Col.1:13</a:t>
            </a:r>
            <a:r>
              <a:rPr lang="en" sz="2200">
                <a:solidFill>
                  <a:srgbClr val="FFFF00"/>
                </a:solidFill>
              </a:rPr>
              <a:t> </a:t>
            </a:r>
            <a:r>
              <a:rPr lang="en" sz="2200" i="1">
                <a:solidFill>
                  <a:schemeClr val="dk1"/>
                </a:solidFill>
              </a:rPr>
              <a:t>“For He rescued us from the domain of darkness, and </a:t>
            </a:r>
            <a:r>
              <a:rPr lang="en" sz="2200" i="1" u="sng">
                <a:solidFill>
                  <a:schemeClr val="dk1"/>
                </a:solidFill>
              </a:rPr>
              <a:t>transferred us to the kingdom of His beloved Son</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Heb.12:28-29</a:t>
            </a:r>
            <a:r>
              <a:rPr lang="en" sz="2200">
                <a:solidFill>
                  <a:srgbClr val="FFFF00"/>
                </a:solidFill>
              </a:rPr>
              <a:t> </a:t>
            </a:r>
            <a:r>
              <a:rPr lang="en" sz="2200" i="1">
                <a:solidFill>
                  <a:schemeClr val="dk1"/>
                </a:solidFill>
              </a:rPr>
              <a:t>“Therefore, </a:t>
            </a:r>
            <a:r>
              <a:rPr lang="en" sz="2200" i="1" u="sng">
                <a:solidFill>
                  <a:schemeClr val="dk1"/>
                </a:solidFill>
              </a:rPr>
              <a:t>since we receive a kingdom</a:t>
            </a:r>
            <a:r>
              <a:rPr lang="en" sz="2200" i="1">
                <a:solidFill>
                  <a:schemeClr val="dk1"/>
                </a:solidFill>
              </a:rPr>
              <a:t> which cannot be shaken, let us show gratitude, by which we may offer to God an acceptable service with reverence and awe; 29 for our God is a consuming fire.”</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Rev.1:6,9</a:t>
            </a:r>
            <a:r>
              <a:rPr lang="en" sz="2200">
                <a:solidFill>
                  <a:srgbClr val="FFFF00"/>
                </a:solidFill>
              </a:rPr>
              <a:t> </a:t>
            </a:r>
            <a:r>
              <a:rPr lang="en" sz="2200" i="1">
                <a:solidFill>
                  <a:schemeClr val="dk1"/>
                </a:solidFill>
              </a:rPr>
              <a:t>“and He has made us to be a kingdom, priests to His God and Father - to Him be the glory and the dominion forever and ever. Amen…..9 I, John, </a:t>
            </a:r>
            <a:r>
              <a:rPr lang="en" sz="2200" i="1" u="sng">
                <a:solidFill>
                  <a:schemeClr val="dk1"/>
                </a:solidFill>
              </a:rPr>
              <a:t>your brother and fellow partaker in the tribulation and kingdom</a:t>
            </a:r>
            <a:r>
              <a:rPr lang="en" sz="2200" i="1">
                <a:solidFill>
                  <a:schemeClr val="dk1"/>
                </a:solidFill>
              </a:rPr>
              <a:t> and perseverance which are in Jesus, was on the island called Patmos because of the word of God and the testimony of Jesus.”</a:t>
            </a:r>
            <a:endParaRPr sz="2200" i="1">
              <a:solidFill>
                <a:schemeClr val="dk1"/>
              </a:solidFill>
            </a:endParaRPr>
          </a:p>
          <a:p>
            <a:pPr marL="0" lvl="0" indent="0" algn="l" rtl="0">
              <a:spcBef>
                <a:spcPts val="0"/>
              </a:spcBef>
              <a:spcAft>
                <a:spcPts val="0"/>
              </a:spcAft>
              <a:buNone/>
            </a:pPr>
            <a:r>
              <a:rPr lang="en" sz="1600">
                <a:solidFill>
                  <a:schemeClr val="dk1"/>
                </a:solidFill>
              </a:rPr>
              <a:t> </a:t>
            </a:r>
            <a:endParaRPr sz="16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IT’S FUNCTION</a:t>
            </a:r>
            <a:endParaRPr sz="5000" b="1">
              <a:solidFill>
                <a:srgbClr val="00FFFF"/>
              </a:solidFill>
            </a:endParaRPr>
          </a:p>
        </p:txBody>
      </p:sp>
      <p:sp>
        <p:nvSpPr>
          <p:cNvPr id="127" name="Google Shape;127;p25"/>
          <p:cNvSpPr txBox="1">
            <a:spLocks noGrp="1"/>
          </p:cNvSpPr>
          <p:nvPr>
            <p:ph type="subTitle" idx="1"/>
          </p:nvPr>
        </p:nvSpPr>
        <p:spPr>
          <a:xfrm>
            <a:off x="-159200" y="351300"/>
            <a:ext cx="93372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will talk about the local church in part 2.  But why set up the church at all?  I feel Ephesians teaches us more about Christ’s body than any other book.</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Eph.4:11-16</a:t>
            </a:r>
            <a:r>
              <a:rPr lang="en" sz="2000">
                <a:solidFill>
                  <a:schemeClr val="dk1"/>
                </a:solidFill>
              </a:rPr>
              <a:t> </a:t>
            </a:r>
            <a:r>
              <a:rPr lang="en" sz="2000" i="1">
                <a:solidFill>
                  <a:schemeClr val="dk1"/>
                </a:solidFill>
              </a:rPr>
              <a:t>“And He gave some as apostles, and some as prophets, and some as evangelists, and some as pastors and teachers, 12 </a:t>
            </a:r>
            <a:r>
              <a:rPr lang="en" sz="2000" b="1" i="1">
                <a:solidFill>
                  <a:srgbClr val="00FFFF"/>
                </a:solidFill>
              </a:rPr>
              <a:t>FOR</a:t>
            </a:r>
            <a:r>
              <a:rPr lang="en" sz="2000" i="1">
                <a:solidFill>
                  <a:schemeClr val="dk1"/>
                </a:solidFill>
              </a:rPr>
              <a:t> the </a:t>
            </a:r>
            <a:r>
              <a:rPr lang="en" sz="2000" i="1" u="sng">
                <a:solidFill>
                  <a:schemeClr val="dk1"/>
                </a:solidFill>
              </a:rPr>
              <a:t>equipping of the saints</a:t>
            </a:r>
            <a:r>
              <a:rPr lang="en" sz="2000" i="1">
                <a:solidFill>
                  <a:schemeClr val="dk1"/>
                </a:solidFill>
              </a:rPr>
              <a:t> </a:t>
            </a:r>
            <a:r>
              <a:rPr lang="en" sz="2000" i="1" u="sng">
                <a:solidFill>
                  <a:schemeClr val="dk1"/>
                </a:solidFill>
              </a:rPr>
              <a:t>for the work of service</a:t>
            </a:r>
            <a:r>
              <a:rPr lang="en" sz="2000" i="1">
                <a:solidFill>
                  <a:schemeClr val="dk1"/>
                </a:solidFill>
              </a:rPr>
              <a:t>, to </a:t>
            </a:r>
            <a:r>
              <a:rPr lang="en" sz="2000" i="1" u="sng">
                <a:solidFill>
                  <a:schemeClr val="dk1"/>
                </a:solidFill>
              </a:rPr>
              <a:t>the building up of the body of Christ</a:t>
            </a:r>
            <a:r>
              <a:rPr lang="en" sz="2000" i="1">
                <a:solidFill>
                  <a:schemeClr val="dk1"/>
                </a:solidFill>
              </a:rPr>
              <a:t>; 13 until we all attain to </a:t>
            </a:r>
            <a:r>
              <a:rPr lang="en" sz="2000" i="1" u="sng">
                <a:solidFill>
                  <a:schemeClr val="dk1"/>
                </a:solidFill>
              </a:rPr>
              <a:t>the unity of the faith</a:t>
            </a:r>
            <a:r>
              <a:rPr lang="en" sz="2000" i="1">
                <a:solidFill>
                  <a:schemeClr val="dk1"/>
                </a:solidFill>
              </a:rPr>
              <a:t>, and of </a:t>
            </a:r>
            <a:r>
              <a:rPr lang="en" sz="2000" i="1" u="sng">
                <a:solidFill>
                  <a:schemeClr val="dk1"/>
                </a:solidFill>
              </a:rPr>
              <a:t>the knowledge of the Son of God</a:t>
            </a:r>
            <a:r>
              <a:rPr lang="en" sz="2000" i="1">
                <a:solidFill>
                  <a:schemeClr val="dk1"/>
                </a:solidFill>
              </a:rPr>
              <a:t>, to </a:t>
            </a:r>
            <a:r>
              <a:rPr lang="en" sz="2000" i="1" u="sng">
                <a:solidFill>
                  <a:schemeClr val="dk1"/>
                </a:solidFill>
              </a:rPr>
              <a:t>a mature man</a:t>
            </a:r>
            <a:r>
              <a:rPr lang="en" sz="2000" i="1">
                <a:solidFill>
                  <a:schemeClr val="dk1"/>
                </a:solidFill>
              </a:rPr>
              <a:t>, to </a:t>
            </a:r>
            <a:r>
              <a:rPr lang="en" sz="2000" i="1" u="sng">
                <a:solidFill>
                  <a:schemeClr val="dk1"/>
                </a:solidFill>
              </a:rPr>
              <a:t>the measure of the stature which belongs to the fullness of Christ</a:t>
            </a:r>
            <a:r>
              <a:rPr lang="en" sz="2000" i="1">
                <a:solidFill>
                  <a:schemeClr val="dk1"/>
                </a:solidFill>
              </a:rPr>
              <a:t>. 14 As a result, we are no longer to be children, tossed here and there by waves and carried about by every wind of doctrine, by the trickery of men, by craftiness in deceitful scheming; 15 but </a:t>
            </a:r>
            <a:r>
              <a:rPr lang="en" sz="2000" i="1" u="sng">
                <a:solidFill>
                  <a:schemeClr val="dk1"/>
                </a:solidFill>
              </a:rPr>
              <a:t>speaking the truth in love</a:t>
            </a:r>
            <a:r>
              <a:rPr lang="en" sz="2000" i="1">
                <a:solidFill>
                  <a:schemeClr val="dk1"/>
                </a:solidFill>
              </a:rPr>
              <a:t>, </a:t>
            </a:r>
            <a:r>
              <a:rPr lang="en" sz="2000" i="1" u="sng">
                <a:solidFill>
                  <a:schemeClr val="dk1"/>
                </a:solidFill>
              </a:rPr>
              <a:t>we are to grow up in all aspects into Him who is the head, even Christ</a:t>
            </a:r>
            <a:r>
              <a:rPr lang="en" sz="2000" i="1">
                <a:solidFill>
                  <a:schemeClr val="dk1"/>
                </a:solidFill>
              </a:rPr>
              <a:t>, 16 from whom the whole body, </a:t>
            </a:r>
            <a:r>
              <a:rPr lang="en" sz="2000" i="1" u="sng">
                <a:solidFill>
                  <a:schemeClr val="dk1"/>
                </a:solidFill>
              </a:rPr>
              <a:t>being fitted and held together by what every joint supplies</a:t>
            </a:r>
            <a:r>
              <a:rPr lang="en" sz="2000" i="1">
                <a:solidFill>
                  <a:schemeClr val="dk1"/>
                </a:solidFill>
              </a:rPr>
              <a:t>, according to </a:t>
            </a:r>
            <a:r>
              <a:rPr lang="en" sz="2000" i="1" u="sng">
                <a:solidFill>
                  <a:schemeClr val="dk1"/>
                </a:solidFill>
              </a:rPr>
              <a:t>the proper working of each individual part</a:t>
            </a:r>
            <a:r>
              <a:rPr lang="en" sz="2000" i="1">
                <a:solidFill>
                  <a:schemeClr val="dk1"/>
                </a:solidFill>
              </a:rPr>
              <a:t>, </a:t>
            </a:r>
            <a:r>
              <a:rPr lang="en" sz="2000" i="1" u="sng">
                <a:solidFill>
                  <a:schemeClr val="dk1"/>
                </a:solidFill>
              </a:rPr>
              <a:t>causes the growth of the body</a:t>
            </a:r>
            <a:r>
              <a:rPr lang="en" sz="2000" i="1">
                <a:solidFill>
                  <a:schemeClr val="dk1"/>
                </a:solidFill>
              </a:rPr>
              <a:t> for </a:t>
            </a:r>
            <a:r>
              <a:rPr lang="en" sz="2000" i="1" u="sng">
                <a:solidFill>
                  <a:schemeClr val="dk1"/>
                </a:solidFill>
              </a:rPr>
              <a:t>the building up of itself in love</a:t>
            </a:r>
            <a:r>
              <a:rPr lang="en" sz="2000" i="1">
                <a:solidFill>
                  <a:schemeClr val="dk1"/>
                </a:solidFill>
              </a:rPr>
              <a:t>.”  </a:t>
            </a:r>
            <a:r>
              <a:rPr lang="en" sz="2000">
                <a:solidFill>
                  <a:srgbClr val="00FFFF"/>
                </a:solidFill>
              </a:rPr>
              <a:t>WHO benefits from the church here?  WE DO!</a:t>
            </a:r>
            <a:endParaRPr sz="2000">
              <a:solidFill>
                <a:srgbClr val="00FFFF"/>
              </a:solidFill>
            </a:endParaRPr>
          </a:p>
          <a:p>
            <a:pPr marL="0" lvl="0" indent="0" algn="l" rtl="0">
              <a:spcBef>
                <a:spcPts val="0"/>
              </a:spcBef>
              <a:spcAft>
                <a:spcPts val="0"/>
              </a:spcAft>
              <a:buNone/>
            </a:pPr>
            <a:r>
              <a:rPr lang="en" sz="1600">
                <a:solidFill>
                  <a:schemeClr val="dk1"/>
                </a:solidFill>
              </a:rPr>
              <a:t> </a:t>
            </a:r>
            <a:endParaRPr sz="16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ELSE?</a:t>
            </a:r>
            <a:endParaRPr sz="5000" b="1">
              <a:solidFill>
                <a:srgbClr val="00FFFF"/>
              </a:solidFill>
            </a:endParaRPr>
          </a:p>
        </p:txBody>
      </p:sp>
      <p:sp>
        <p:nvSpPr>
          <p:cNvPr id="133" name="Google Shape;133;p26"/>
          <p:cNvSpPr txBox="1">
            <a:spLocks noGrp="1"/>
          </p:cNvSpPr>
          <p:nvPr>
            <p:ph type="subTitle" idx="1"/>
          </p:nvPr>
        </p:nvSpPr>
        <p:spPr>
          <a:xfrm>
            <a:off x="-159200" y="351300"/>
            <a:ext cx="93372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Eph.2:19-22</a:t>
            </a:r>
            <a:r>
              <a:rPr lang="en" sz="2000">
                <a:solidFill>
                  <a:schemeClr val="dk1"/>
                </a:solidFill>
              </a:rPr>
              <a:t> </a:t>
            </a:r>
            <a:r>
              <a:rPr lang="en" sz="2000" i="1">
                <a:solidFill>
                  <a:schemeClr val="dk1"/>
                </a:solidFill>
              </a:rPr>
              <a:t>“So then you are no longer strangers and aliens, </a:t>
            </a:r>
            <a:r>
              <a:rPr lang="en" sz="2000" i="1" u="sng">
                <a:solidFill>
                  <a:schemeClr val="dk1"/>
                </a:solidFill>
              </a:rPr>
              <a:t>but you are fellow citizens with the saints, and are of God’s household</a:t>
            </a:r>
            <a:r>
              <a:rPr lang="en" sz="2000" i="1">
                <a:solidFill>
                  <a:schemeClr val="dk1"/>
                </a:solidFill>
              </a:rPr>
              <a:t>, 20 having been built on the foundation of the apostles and prophets, Christ Jesus Himself being the corner stone, 21 in whom the whole building, being fitted together, is </a:t>
            </a:r>
            <a:r>
              <a:rPr lang="en" sz="2000" i="1" u="sng">
                <a:solidFill>
                  <a:schemeClr val="dk1"/>
                </a:solidFill>
              </a:rPr>
              <a:t>growing into a holy temple in the Lord</a:t>
            </a:r>
            <a:r>
              <a:rPr lang="en" sz="2000" i="1">
                <a:solidFill>
                  <a:schemeClr val="dk1"/>
                </a:solidFill>
              </a:rPr>
              <a:t>, 22 in whom you also are being built together into </a:t>
            </a:r>
            <a:r>
              <a:rPr lang="en" sz="2000" i="1" u="sng">
                <a:solidFill>
                  <a:schemeClr val="dk1"/>
                </a:solidFill>
              </a:rPr>
              <a:t>a dwelling of God in the Spirit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Eph.3:10</a:t>
            </a:r>
            <a:r>
              <a:rPr lang="en" sz="2000">
                <a:solidFill>
                  <a:schemeClr val="dk1"/>
                </a:solidFill>
              </a:rPr>
              <a:t> </a:t>
            </a:r>
            <a:r>
              <a:rPr lang="en" sz="2000" i="1">
                <a:solidFill>
                  <a:schemeClr val="dk1"/>
                </a:solidFill>
              </a:rPr>
              <a:t>“so that </a:t>
            </a:r>
            <a:r>
              <a:rPr lang="en" sz="2000" i="1" u="sng">
                <a:solidFill>
                  <a:schemeClr val="dk1"/>
                </a:solidFill>
              </a:rPr>
              <a:t>the manifold wisdom of God might now be made known through the church</a:t>
            </a:r>
            <a:r>
              <a:rPr lang="en" sz="2000" i="1">
                <a:solidFill>
                  <a:schemeClr val="dk1"/>
                </a:solidFill>
              </a:rPr>
              <a:t> to the rulers and the authorities in the heavenly places.”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Eph.3:21</a:t>
            </a:r>
            <a:r>
              <a:rPr lang="en" sz="2000">
                <a:solidFill>
                  <a:schemeClr val="dk1"/>
                </a:solidFill>
              </a:rPr>
              <a:t> </a:t>
            </a:r>
            <a:r>
              <a:rPr lang="en" sz="2000" i="1">
                <a:solidFill>
                  <a:schemeClr val="dk1"/>
                </a:solidFill>
              </a:rPr>
              <a:t>“</a:t>
            </a:r>
            <a:r>
              <a:rPr lang="en" sz="2000" i="1" u="sng">
                <a:solidFill>
                  <a:schemeClr val="dk1"/>
                </a:solidFill>
              </a:rPr>
              <a:t>to Him be the glory in the church</a:t>
            </a:r>
            <a:r>
              <a:rPr lang="en" sz="2000" i="1">
                <a:solidFill>
                  <a:schemeClr val="dk1"/>
                </a:solidFill>
              </a:rPr>
              <a:t> and in Christ Jesus to all generations forever and ever. Amen.”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Eph.5:25-27</a:t>
            </a:r>
            <a:r>
              <a:rPr lang="en" sz="2000">
                <a:solidFill>
                  <a:schemeClr val="dk1"/>
                </a:solidFill>
              </a:rPr>
              <a:t> </a:t>
            </a:r>
            <a:r>
              <a:rPr lang="en" sz="2000" i="1">
                <a:solidFill>
                  <a:schemeClr val="dk1"/>
                </a:solidFill>
              </a:rPr>
              <a:t>“Husbands, love your wives, just as Christ also loved the church and gave Himself up for her, 26 </a:t>
            </a:r>
            <a:r>
              <a:rPr lang="en" sz="2000" i="1" u="sng">
                <a:solidFill>
                  <a:schemeClr val="dk1"/>
                </a:solidFill>
              </a:rPr>
              <a:t>so that He might sanctify her, having cleansed her by the washing of water with the word, 27 that He might present to Himself the church in all her glory, having no spot or wrinkle or any such thing; but that she would be holy and blameless</a:t>
            </a:r>
            <a:r>
              <a:rPr lang="en" sz="2000" i="1">
                <a:solidFill>
                  <a:schemeClr val="dk1"/>
                </a:solidFill>
              </a:rPr>
              <a:t>.”</a:t>
            </a:r>
            <a:endParaRPr sz="2000" i="1">
              <a:solidFill>
                <a:schemeClr val="dk1"/>
              </a:solidFill>
            </a:endParaRPr>
          </a:p>
          <a:p>
            <a:pPr marL="0" lvl="0" indent="0" algn="l" rtl="0">
              <a:spcBef>
                <a:spcPts val="0"/>
              </a:spcBef>
              <a:spcAft>
                <a:spcPts val="0"/>
              </a:spcAft>
              <a:buNone/>
            </a:pPr>
            <a:r>
              <a:rPr lang="en" sz="1600">
                <a:solidFill>
                  <a:schemeClr val="dk1"/>
                </a:solidFill>
              </a:rPr>
              <a:t> </a:t>
            </a:r>
            <a:endParaRPr sz="16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AND WHAT ELSE?</a:t>
            </a:r>
            <a:endParaRPr sz="5000" b="1">
              <a:solidFill>
                <a:srgbClr val="00FFFF"/>
              </a:solidFill>
            </a:endParaRPr>
          </a:p>
        </p:txBody>
      </p:sp>
      <p:sp>
        <p:nvSpPr>
          <p:cNvPr id="139" name="Google Shape;139;p27"/>
          <p:cNvSpPr txBox="1">
            <a:spLocks noGrp="1"/>
          </p:cNvSpPr>
          <p:nvPr>
            <p:ph type="subTitle" idx="1"/>
          </p:nvPr>
        </p:nvSpPr>
        <p:spPr>
          <a:xfrm>
            <a:off x="-159200" y="351300"/>
            <a:ext cx="93372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1 Pet.2:9</a:t>
            </a:r>
            <a:r>
              <a:rPr lang="en" sz="2000" dirty="0">
                <a:solidFill>
                  <a:schemeClr val="dk1"/>
                </a:solidFill>
              </a:rPr>
              <a:t> </a:t>
            </a:r>
            <a:r>
              <a:rPr lang="en" sz="2000" i="1" dirty="0">
                <a:solidFill>
                  <a:schemeClr val="dk1"/>
                </a:solidFill>
              </a:rPr>
              <a:t>“.....</a:t>
            </a:r>
            <a:r>
              <a:rPr lang="en" sz="2000" i="1" u="sng" dirty="0">
                <a:solidFill>
                  <a:schemeClr val="dk1"/>
                </a:solidFill>
              </a:rPr>
              <a:t>so that you may proclaim the excellencies of Him</a:t>
            </a:r>
            <a:r>
              <a:rPr lang="en" sz="2000" i="1" dirty="0">
                <a:solidFill>
                  <a:schemeClr val="dk1"/>
                </a:solidFill>
              </a:rPr>
              <a:t> who has called you out of darkness into His marvelous light;</a:t>
            </a:r>
            <a:r>
              <a:rPr lang="en" sz="2000" dirty="0">
                <a:solidFill>
                  <a:schemeClr val="dk1"/>
                </a:solidFill>
              </a:rPr>
              <a:t>”</a:t>
            </a:r>
            <a:endParaRPr sz="2000"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9:31</a:t>
            </a:r>
            <a:r>
              <a:rPr lang="en" sz="2000" dirty="0">
                <a:solidFill>
                  <a:schemeClr val="dk1"/>
                </a:solidFill>
              </a:rPr>
              <a:t> </a:t>
            </a:r>
            <a:r>
              <a:rPr lang="en" sz="2000" i="1" dirty="0">
                <a:solidFill>
                  <a:schemeClr val="dk1"/>
                </a:solidFill>
              </a:rPr>
              <a:t>“So the church throughout Judea, Galilee, and Samaria </a:t>
            </a:r>
            <a:r>
              <a:rPr lang="en" sz="2000" i="1" u="sng" dirty="0">
                <a:solidFill>
                  <a:schemeClr val="dk1"/>
                </a:solidFill>
              </a:rPr>
              <a:t>enjoyed peace, as it was being built up; and as it continued in the fear of the Lord and in the comfort of the Holy Spirit</a:t>
            </a:r>
            <a:r>
              <a:rPr lang="en" sz="2000" i="1" dirty="0">
                <a:solidFill>
                  <a:schemeClr val="dk1"/>
                </a:solidFill>
              </a:rPr>
              <a:t>, it kept increasing.”</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Tim.3:15</a:t>
            </a:r>
            <a:r>
              <a:rPr lang="en" sz="2000" dirty="0">
                <a:solidFill>
                  <a:schemeClr val="dk1"/>
                </a:solidFill>
              </a:rPr>
              <a:t> </a:t>
            </a:r>
            <a:r>
              <a:rPr lang="en" sz="2000" i="1" dirty="0">
                <a:solidFill>
                  <a:schemeClr val="dk1"/>
                </a:solidFill>
              </a:rPr>
              <a:t>“but in case I am delayed, I write so that you will know how one ought to conduct himself in the household of God, which is the church of the living God, </a:t>
            </a:r>
            <a:r>
              <a:rPr lang="en" sz="2000" i="1" u="sng" dirty="0">
                <a:solidFill>
                  <a:schemeClr val="dk1"/>
                </a:solidFill>
              </a:rPr>
              <a:t>the pillar and support of the truth</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Dan.2:44 </a:t>
            </a:r>
            <a:r>
              <a:rPr lang="en" sz="2000" i="1" dirty="0">
                <a:solidFill>
                  <a:schemeClr val="dk1"/>
                </a:solidFill>
              </a:rPr>
              <a:t>“In the days of those kings the God of heaven will set up a kingdom </a:t>
            </a:r>
            <a:r>
              <a:rPr lang="en" sz="2000" i="1" u="sng" dirty="0">
                <a:solidFill>
                  <a:schemeClr val="dk1"/>
                </a:solidFill>
              </a:rPr>
              <a:t>which will never be destroyed</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creation of Christ’s </a:t>
            </a:r>
            <a:r>
              <a:rPr lang="en" sz="2000" u="sng" dirty="0">
                <a:solidFill>
                  <a:srgbClr val="00FFFF"/>
                </a:solidFill>
              </a:rPr>
              <a:t>indestructible</a:t>
            </a:r>
            <a:r>
              <a:rPr lang="en" sz="2000" dirty="0">
                <a:solidFill>
                  <a:srgbClr val="00FFFF"/>
                </a:solidFill>
              </a:rPr>
              <a:t> church accomplishes AMAZING things!  It builds up the saints, it unites the most bitter enemies, it demonstrates the wisdom of God to principalities and powers, it glorifies God, it purifies the church into a sanctified bride of Christ, it provides peace and comfort, provides a dwelling place for God, and it lifts up the truth of God’s word.  </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ONE LAST THOUGHT …</a:t>
            </a:r>
            <a:endParaRPr sz="5000" b="1">
              <a:solidFill>
                <a:srgbClr val="00FFFF"/>
              </a:solidFill>
            </a:endParaRPr>
          </a:p>
        </p:txBody>
      </p:sp>
      <p:sp>
        <p:nvSpPr>
          <p:cNvPr id="145" name="Google Shape;145;p28"/>
          <p:cNvSpPr txBox="1">
            <a:spLocks noGrp="1"/>
          </p:cNvSpPr>
          <p:nvPr>
            <p:ph type="subTitle" idx="1"/>
          </p:nvPr>
        </p:nvSpPr>
        <p:spPr>
          <a:xfrm>
            <a:off x="-165875" y="351300"/>
            <a:ext cx="94110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Not trying to be controversial, but there are a couple other odd notions about the “mission” of the church.  Think on this a moment.  Does Jesus give COMMANDS to the universal church to be obeyed?</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If He does, how would the universal church make sure this gets done?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Many church websites quote “The Great Commission” </a:t>
            </a:r>
            <a:r>
              <a:rPr lang="en" sz="2000">
                <a:solidFill>
                  <a:schemeClr val="dk1"/>
                </a:solidFill>
              </a:rPr>
              <a:t>(</a:t>
            </a:r>
            <a:r>
              <a:rPr lang="en" sz="2000" i="1">
                <a:solidFill>
                  <a:schemeClr val="dk1"/>
                </a:solidFill>
              </a:rPr>
              <a:t>“Go into all the world and preach …”</a:t>
            </a:r>
            <a:r>
              <a:rPr lang="en" sz="2000">
                <a:solidFill>
                  <a:schemeClr val="dk1"/>
                </a:solidFill>
              </a:rPr>
              <a:t>)</a:t>
            </a:r>
            <a:r>
              <a:rPr lang="en" sz="2000">
                <a:solidFill>
                  <a:srgbClr val="FFFF00"/>
                </a:solidFill>
              </a:rPr>
              <a:t> </a:t>
            </a:r>
            <a:r>
              <a:rPr lang="en" sz="2000">
                <a:solidFill>
                  <a:srgbClr val="00FFFF"/>
                </a:solidFill>
              </a:rPr>
              <a:t>as if that’s a command to the universal church.  That was a command to the apostles, who would each be judged if they did not do it.  This misunderstanding led to centralized “Missionary Societies”.  </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Or “The church is here to change the world and make it a better place”, and thus the church needs to build earthly headquarters, orphanages, hospitals, colleges, food banks, etc.  Where are these examples in scripture?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Where are the commands to the universal church in scripture?  Will Jesus judge the entire church together on the last day?  From what I can tell ALL commands in the N.T. are to local congregations and individual Christians.</a:t>
            </a:r>
            <a:endParaRPr sz="2000">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Js.1:16</a:t>
            </a:r>
            <a:r>
              <a:rPr lang="en" sz="2000">
                <a:solidFill>
                  <a:srgbClr val="FFFF00"/>
                </a:solidFill>
              </a:rPr>
              <a:t> </a:t>
            </a:r>
            <a:r>
              <a:rPr lang="en" sz="2000" i="1">
                <a:solidFill>
                  <a:schemeClr val="dk1"/>
                </a:solidFill>
              </a:rPr>
              <a:t>“</a:t>
            </a:r>
            <a:r>
              <a:rPr lang="en" sz="2000" i="1" u="sng">
                <a:solidFill>
                  <a:schemeClr val="dk1"/>
                </a:solidFill>
              </a:rPr>
              <a:t>Do not be deceived</a:t>
            </a:r>
            <a:r>
              <a:rPr lang="en" sz="2000" i="1">
                <a:solidFill>
                  <a:schemeClr val="dk1"/>
                </a:solidFill>
              </a:rPr>
              <a:t>, my beloved brethren.”</a:t>
            </a:r>
            <a:r>
              <a:rPr lang="en" sz="2000">
                <a:solidFill>
                  <a:srgbClr val="FFFF00"/>
                </a:solidFill>
              </a:rPr>
              <a:t> </a:t>
            </a:r>
            <a:r>
              <a:rPr lang="en" sz="2000">
                <a:solidFill>
                  <a:srgbClr val="00FFFF"/>
                </a:solidFill>
              </a:rPr>
              <a:t>Are YOU in THE church?</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WORDS AND DEFINITIONS</a:t>
            </a:r>
            <a:endParaRPr sz="5000" b="1">
              <a:solidFill>
                <a:srgbClr val="00FFFF"/>
              </a:solidFill>
            </a:endParaRPr>
          </a:p>
        </p:txBody>
      </p:sp>
      <p:sp>
        <p:nvSpPr>
          <p:cNvPr id="61" name="Google Shape;61;p14"/>
          <p:cNvSpPr txBox="1">
            <a:spLocks noGrp="1"/>
          </p:cNvSpPr>
          <p:nvPr>
            <p:ph type="subTitle" idx="1"/>
          </p:nvPr>
        </p:nvSpPr>
        <p:spPr>
          <a:xfrm>
            <a:off x="-78925" y="510900"/>
            <a:ext cx="9263700" cy="4632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Church - Greek - “Ecclesia/Ekklesia” (Where we get the title of Ecclesiastes - one who calls an assembly together - a preacher).  Ecclesia means “a gathering of those summoned, the called out/called together, an assembly”.</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Appears 114 times in the N.T.  109 times translated as “church or churches”, 3 times as “assembly”, 2 times as “congregation”.  It does not ONLY refer to spiritual gatherings.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7:38</a:t>
            </a:r>
            <a:r>
              <a:rPr lang="en" sz="2000">
                <a:solidFill>
                  <a:schemeClr val="dk1"/>
                </a:solidFill>
              </a:rPr>
              <a:t> </a:t>
            </a:r>
            <a:r>
              <a:rPr lang="en" sz="2000" i="1">
                <a:solidFill>
                  <a:schemeClr val="dk1"/>
                </a:solidFill>
              </a:rPr>
              <a:t>“This is the one who was in </a:t>
            </a:r>
            <a:r>
              <a:rPr lang="en" sz="2000" i="1" u="sng">
                <a:solidFill>
                  <a:schemeClr val="dk1"/>
                </a:solidFill>
              </a:rPr>
              <a:t>the assembly</a:t>
            </a:r>
            <a:r>
              <a:rPr lang="en" sz="2000" i="1">
                <a:solidFill>
                  <a:schemeClr val="dk1"/>
                </a:solidFill>
              </a:rPr>
              <a:t> </a:t>
            </a:r>
            <a:r>
              <a:rPr lang="en" sz="2000">
                <a:solidFill>
                  <a:srgbClr val="FFFF00"/>
                </a:solidFill>
              </a:rPr>
              <a:t>(Israel)</a:t>
            </a:r>
            <a:r>
              <a:rPr lang="en" sz="2000" i="1">
                <a:solidFill>
                  <a:schemeClr val="dk1"/>
                </a:solidFill>
              </a:rPr>
              <a:t> in the wilderness together with the angel who spoke to him at length on Mount Sinai, and who was with our fathers; and he received living words to pass on to you.”</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19:32-33</a:t>
            </a:r>
            <a:r>
              <a:rPr lang="en" sz="2000">
                <a:solidFill>
                  <a:schemeClr val="dk1"/>
                </a:solidFill>
              </a:rPr>
              <a:t> </a:t>
            </a:r>
            <a:r>
              <a:rPr lang="en" sz="2000" i="1">
                <a:solidFill>
                  <a:schemeClr val="dk1"/>
                </a:solidFill>
              </a:rPr>
              <a:t>“So then, some were shouting one thing and some another, for </a:t>
            </a:r>
            <a:r>
              <a:rPr lang="en" sz="2000" i="1" u="sng">
                <a:solidFill>
                  <a:schemeClr val="dk1"/>
                </a:solidFill>
              </a:rPr>
              <a:t>the assembly</a:t>
            </a:r>
            <a:r>
              <a:rPr lang="en" sz="2000" i="1">
                <a:solidFill>
                  <a:schemeClr val="dk1"/>
                </a:solidFill>
              </a:rPr>
              <a:t> was in confusion and the majority did not know for what reason they had come together. 33 Some of the crowd concluded it was Alexander, since the Jews had put him forward; and having motioned with his hand, Alexander was intending to make a defense to </a:t>
            </a:r>
            <a:r>
              <a:rPr lang="en" sz="2000" i="1" u="sng">
                <a:solidFill>
                  <a:schemeClr val="dk1"/>
                </a:solidFill>
              </a:rPr>
              <a:t>the assembly</a:t>
            </a:r>
            <a:r>
              <a:rPr lang="en" sz="2000" i="1">
                <a:solidFill>
                  <a:schemeClr val="dk1"/>
                </a:solidFill>
              </a:rPr>
              <a:t>.”</a:t>
            </a:r>
            <a:endParaRPr sz="2000" i="1">
              <a:solidFill>
                <a:schemeClr val="dk1"/>
              </a:solidFill>
            </a:endParaRPr>
          </a:p>
          <a:p>
            <a:pPr marL="0" lvl="0" indent="0" algn="l" rtl="0">
              <a:spcBef>
                <a:spcPts val="0"/>
              </a:spcBef>
              <a:spcAft>
                <a:spcPts val="0"/>
              </a:spcAft>
              <a:buNone/>
            </a:pP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“CHURCH” and “CHURCHES”</a:t>
            </a:r>
            <a:endParaRPr sz="5000" b="1">
              <a:solidFill>
                <a:srgbClr val="00FFFF"/>
              </a:solidFill>
            </a:endParaRPr>
          </a:p>
        </p:txBody>
      </p:sp>
      <p:sp>
        <p:nvSpPr>
          <p:cNvPr id="67" name="Google Shape;67;p15"/>
          <p:cNvSpPr txBox="1">
            <a:spLocks noGrp="1"/>
          </p:cNvSpPr>
          <p:nvPr>
            <p:ph type="subTitle" idx="1"/>
          </p:nvPr>
        </p:nvSpPr>
        <p:spPr>
          <a:xfrm>
            <a:off x="-78925" y="510900"/>
            <a:ext cx="9263700" cy="4632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Regarding the people of God, the word “ecclesia” - “the called out”, is used in two very important but very different ways.</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Firstly, as the primary subject of Part One, Jesus Christ established ONE CHURCH - not many </a:t>
            </a:r>
            <a:r>
              <a:rPr lang="en" sz="2500">
                <a:solidFill>
                  <a:srgbClr val="FFFF00"/>
                </a:solidFill>
              </a:rPr>
              <a:t>(</a:t>
            </a:r>
            <a:r>
              <a:rPr lang="en" sz="2500" u="sng">
                <a:solidFill>
                  <a:srgbClr val="FFFF00"/>
                </a:solidFill>
              </a:rPr>
              <a:t>Matt.16:18</a:t>
            </a:r>
            <a:r>
              <a:rPr lang="en" sz="2500">
                <a:solidFill>
                  <a:srgbClr val="FFFF00"/>
                </a:solidFill>
              </a:rPr>
              <a:t>)</a:t>
            </a:r>
            <a:r>
              <a:rPr lang="en" sz="2500">
                <a:solidFill>
                  <a:schemeClr val="dk1"/>
                </a:solidFill>
              </a:rPr>
              <a:t>.  This is the very large assembly of all the faithful, as we will see, and already saw in Hebrews 12.</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But we also see mentioned in scripture, more times than the “universal” church actually, where Christians joined themselves to “local” assemblies.  We have much recorded about these local groups (i.e. </a:t>
            </a:r>
            <a:r>
              <a:rPr lang="en" sz="2500" u="sng">
                <a:solidFill>
                  <a:srgbClr val="FFFF00"/>
                </a:solidFill>
              </a:rPr>
              <a:t>Rom.16:16</a:t>
            </a:r>
            <a:r>
              <a:rPr lang="en" sz="2500">
                <a:solidFill>
                  <a:srgbClr val="00FFFF"/>
                </a:solidFill>
              </a:rPr>
              <a:t>), and that will be the focus of Part Two.</a:t>
            </a:r>
            <a:endParaRPr sz="2500">
              <a:solidFill>
                <a:srgbClr val="00FFFF"/>
              </a:solidFill>
            </a:endParaRPr>
          </a:p>
          <a:p>
            <a:pPr marL="0" lvl="0" indent="0" algn="l" rtl="0">
              <a:spcBef>
                <a:spcPts val="0"/>
              </a:spcBef>
              <a:spcAft>
                <a:spcPts val="0"/>
              </a:spcAft>
              <a:buNone/>
            </a:pP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CHRIST HAS ONE CHURCH!</a:t>
            </a:r>
            <a:endParaRPr sz="5000" b="1">
              <a:solidFill>
                <a:srgbClr val="00FFFF"/>
              </a:solidFill>
            </a:endParaRPr>
          </a:p>
        </p:txBody>
      </p:sp>
      <p:sp>
        <p:nvSpPr>
          <p:cNvPr id="73" name="Google Shape;73;p16"/>
          <p:cNvSpPr txBox="1">
            <a:spLocks noGrp="1"/>
          </p:cNvSpPr>
          <p:nvPr>
            <p:ph type="subTitle" idx="1"/>
          </p:nvPr>
        </p:nvSpPr>
        <p:spPr>
          <a:xfrm>
            <a:off x="-78925" y="357175"/>
            <a:ext cx="9263700" cy="47868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How many churches has Jesus established?</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Matt.16:18</a:t>
            </a:r>
            <a:r>
              <a:rPr lang="en" sz="2200">
                <a:solidFill>
                  <a:srgbClr val="00FFFF"/>
                </a:solidFill>
              </a:rPr>
              <a:t> </a:t>
            </a:r>
            <a:r>
              <a:rPr lang="en" sz="2200" i="1">
                <a:solidFill>
                  <a:schemeClr val="dk1"/>
                </a:solidFill>
              </a:rPr>
              <a:t>“And I also say to you that you are Peter, and upon this rock</a:t>
            </a:r>
            <a:r>
              <a:rPr lang="en" sz="2200">
                <a:solidFill>
                  <a:srgbClr val="00FFFF"/>
                </a:solidFill>
              </a:rPr>
              <a:t> </a:t>
            </a:r>
            <a:r>
              <a:rPr lang="en" sz="2200">
                <a:solidFill>
                  <a:srgbClr val="FFFF00"/>
                </a:solidFill>
              </a:rPr>
              <a:t>(the foundation that Jesus is the Christ, the Son of the living God)</a:t>
            </a:r>
            <a:r>
              <a:rPr lang="en" sz="2200">
                <a:solidFill>
                  <a:srgbClr val="00FFFF"/>
                </a:solidFill>
              </a:rPr>
              <a:t> </a:t>
            </a:r>
            <a:r>
              <a:rPr lang="en" sz="2200" i="1" u="sng">
                <a:solidFill>
                  <a:schemeClr val="dk1"/>
                </a:solidFill>
              </a:rPr>
              <a:t>I will build My church</a:t>
            </a:r>
            <a:r>
              <a:rPr lang="en" sz="2200" i="1">
                <a:solidFill>
                  <a:schemeClr val="dk1"/>
                </a:solidFill>
              </a:rPr>
              <a:t>; and the gates of Hades will not overpower it.”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Eph.4:3-6</a:t>
            </a:r>
            <a:r>
              <a:rPr lang="en" sz="2200" i="1">
                <a:solidFill>
                  <a:schemeClr val="dk1"/>
                </a:solidFill>
              </a:rPr>
              <a:t> “being diligent to preserve the unity of the Spirit in the bond of peace. 4 </a:t>
            </a:r>
            <a:r>
              <a:rPr lang="en" sz="2200" i="1" u="sng">
                <a:solidFill>
                  <a:schemeClr val="dk1"/>
                </a:solidFill>
              </a:rPr>
              <a:t>There is one body</a:t>
            </a:r>
            <a:r>
              <a:rPr lang="en" sz="2200" i="1">
                <a:solidFill>
                  <a:schemeClr val="dk1"/>
                </a:solidFill>
              </a:rPr>
              <a:t> and </a:t>
            </a:r>
            <a:r>
              <a:rPr lang="en" sz="2200" i="1" u="sng">
                <a:solidFill>
                  <a:schemeClr val="dk1"/>
                </a:solidFill>
              </a:rPr>
              <a:t>one Spirit</a:t>
            </a:r>
            <a:r>
              <a:rPr lang="en" sz="2200" i="1">
                <a:solidFill>
                  <a:schemeClr val="dk1"/>
                </a:solidFill>
              </a:rPr>
              <a:t>, just as also </a:t>
            </a:r>
            <a:r>
              <a:rPr lang="en" sz="2200" i="1" u="sng">
                <a:solidFill>
                  <a:schemeClr val="dk1"/>
                </a:solidFill>
              </a:rPr>
              <a:t>you were called in one hope of your calling</a:t>
            </a:r>
            <a:r>
              <a:rPr lang="en" sz="2200" i="1">
                <a:solidFill>
                  <a:schemeClr val="dk1"/>
                </a:solidFill>
              </a:rPr>
              <a:t>; 5 </a:t>
            </a:r>
            <a:r>
              <a:rPr lang="en" sz="2200" i="1" u="sng">
                <a:solidFill>
                  <a:schemeClr val="dk1"/>
                </a:solidFill>
              </a:rPr>
              <a:t>one Lord</a:t>
            </a:r>
            <a:r>
              <a:rPr lang="en" sz="2200" i="1">
                <a:solidFill>
                  <a:schemeClr val="dk1"/>
                </a:solidFill>
              </a:rPr>
              <a:t>, </a:t>
            </a:r>
            <a:r>
              <a:rPr lang="en" sz="2200" i="1" u="sng">
                <a:solidFill>
                  <a:schemeClr val="dk1"/>
                </a:solidFill>
              </a:rPr>
              <a:t>one faith</a:t>
            </a:r>
            <a:r>
              <a:rPr lang="en" sz="2200" i="1">
                <a:solidFill>
                  <a:schemeClr val="dk1"/>
                </a:solidFill>
              </a:rPr>
              <a:t>, </a:t>
            </a:r>
            <a:r>
              <a:rPr lang="en" sz="2200" i="1" u="sng">
                <a:solidFill>
                  <a:schemeClr val="dk1"/>
                </a:solidFill>
              </a:rPr>
              <a:t>one baptism</a:t>
            </a:r>
            <a:r>
              <a:rPr lang="en" sz="2200" i="1">
                <a:solidFill>
                  <a:schemeClr val="dk1"/>
                </a:solidFill>
              </a:rPr>
              <a:t>, 6 </a:t>
            </a:r>
            <a:r>
              <a:rPr lang="en" sz="2200" i="1" u="sng">
                <a:solidFill>
                  <a:schemeClr val="dk1"/>
                </a:solidFill>
              </a:rPr>
              <a:t>one God and Father of all</a:t>
            </a:r>
            <a:r>
              <a:rPr lang="en" sz="2200" i="1">
                <a:solidFill>
                  <a:schemeClr val="dk1"/>
                </a:solidFill>
              </a:rPr>
              <a:t> who is over all and through all and in all.”</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Col.1:18</a:t>
            </a:r>
            <a:r>
              <a:rPr lang="en" sz="2200" i="1">
                <a:solidFill>
                  <a:schemeClr val="dk1"/>
                </a:solidFill>
              </a:rPr>
              <a:t> “He is also head of </a:t>
            </a:r>
            <a:r>
              <a:rPr lang="en" sz="2200" i="1" u="sng">
                <a:solidFill>
                  <a:schemeClr val="dk1"/>
                </a:solidFill>
              </a:rPr>
              <a:t>the body</a:t>
            </a:r>
            <a:r>
              <a:rPr lang="en" sz="2200" i="1">
                <a:solidFill>
                  <a:schemeClr val="dk1"/>
                </a:solidFill>
              </a:rPr>
              <a:t>, </a:t>
            </a:r>
            <a:r>
              <a:rPr lang="en" sz="2200" i="1" u="sng">
                <a:solidFill>
                  <a:schemeClr val="dk1"/>
                </a:solidFill>
              </a:rPr>
              <a:t>the church</a:t>
            </a:r>
            <a:r>
              <a:rPr lang="en" sz="2200" i="1">
                <a:solidFill>
                  <a:schemeClr val="dk1"/>
                </a:solidFill>
              </a:rPr>
              <a:t>; and He is the beginning, the firstborn from the dead, so that He Himself will come to have first place in everything.”</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Col.3:15</a:t>
            </a:r>
            <a:r>
              <a:rPr lang="en" sz="2200" i="1">
                <a:solidFill>
                  <a:schemeClr val="dk1"/>
                </a:solidFill>
              </a:rPr>
              <a:t> “Let the peace of Christ rule in your hearts, to which indeed you were </a:t>
            </a:r>
            <a:r>
              <a:rPr lang="en" sz="2200" i="1" u="sng">
                <a:solidFill>
                  <a:schemeClr val="dk1"/>
                </a:solidFill>
              </a:rPr>
              <a:t>called in one body</a:t>
            </a:r>
            <a:r>
              <a:rPr lang="en" sz="2200" i="1">
                <a:solidFill>
                  <a:schemeClr val="dk1"/>
                </a:solidFill>
              </a:rPr>
              <a:t>; and be thankful.”</a:t>
            </a:r>
            <a:endParaRPr sz="2200" i="1">
              <a:solidFill>
                <a:schemeClr val="dk1"/>
              </a:solidFill>
            </a:endParaRPr>
          </a:p>
          <a:p>
            <a:pPr marL="0" lvl="0" indent="0" algn="l" rtl="0">
              <a:spcBef>
                <a:spcPts val="0"/>
              </a:spcBef>
              <a:spcAft>
                <a:spcPts val="0"/>
              </a:spcAft>
              <a:buNone/>
            </a:pPr>
            <a:r>
              <a:rPr lang="en" sz="2000">
                <a:solidFill>
                  <a:schemeClr val="dk1"/>
                </a:solidFill>
              </a:rPr>
              <a:t> </a:t>
            </a:r>
            <a:endParaRPr sz="2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WHO IS IN CHRIST’S CHURCH?</a:t>
            </a:r>
            <a:endParaRPr sz="4700" b="1">
              <a:solidFill>
                <a:srgbClr val="00FFFF"/>
              </a:solidFill>
            </a:endParaRPr>
          </a:p>
        </p:txBody>
      </p:sp>
      <p:sp>
        <p:nvSpPr>
          <p:cNvPr id="79" name="Google Shape;79;p17"/>
          <p:cNvSpPr txBox="1">
            <a:spLocks noGrp="1"/>
          </p:cNvSpPr>
          <p:nvPr>
            <p:ph type="subTitle" idx="1"/>
          </p:nvPr>
        </p:nvSpPr>
        <p:spPr>
          <a:xfrm>
            <a:off x="-78925" y="430750"/>
            <a:ext cx="9263700" cy="47133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THIS ^ is a VERY important question!  Mankind has been getting this answer wrong for a long time.  And frankly, even God’s people can get confused on this question.</a:t>
            </a:r>
            <a:endParaRPr sz="2300">
              <a:solidFill>
                <a:srgbClr val="FFFF00"/>
              </a:solidFill>
            </a:endParaRPr>
          </a:p>
          <a:p>
            <a:pPr marL="457200" lvl="0" indent="-374650" algn="l" rtl="0">
              <a:spcBef>
                <a:spcPts val="0"/>
              </a:spcBef>
              <a:spcAft>
                <a:spcPts val="0"/>
              </a:spcAft>
              <a:buClr>
                <a:srgbClr val="FFFF00"/>
              </a:buClr>
              <a:buSzPts val="2300"/>
              <a:buChar char="●"/>
            </a:pPr>
            <a:r>
              <a:rPr lang="en" sz="2300">
                <a:solidFill>
                  <a:srgbClr val="00FFFF"/>
                </a:solidFill>
              </a:rPr>
              <a:t>Even denominations will agree that Jesus did not establish denominations in the beginning.  Jesus’ prayer to His Father in </a:t>
            </a:r>
            <a:r>
              <a:rPr lang="en" sz="2300" u="sng">
                <a:solidFill>
                  <a:srgbClr val="FFFF00"/>
                </a:solidFill>
              </a:rPr>
              <a:t>John 17</a:t>
            </a:r>
            <a:r>
              <a:rPr lang="en" sz="2300">
                <a:solidFill>
                  <a:srgbClr val="00FFFF"/>
                </a:solidFill>
              </a:rPr>
              <a:t> was for all His disciples to be one just as He and the Father are.  Jesus also said</a:t>
            </a:r>
            <a:r>
              <a:rPr lang="en" sz="2300">
                <a:solidFill>
                  <a:srgbClr val="FFFF00"/>
                </a:solidFill>
              </a:rPr>
              <a:t> </a:t>
            </a:r>
            <a:r>
              <a:rPr lang="en" sz="2300" i="1">
                <a:solidFill>
                  <a:schemeClr val="dk1"/>
                </a:solidFill>
              </a:rPr>
              <a:t>“Every plant which my heavenly Father did not plant shall be uprooted.”</a:t>
            </a:r>
            <a:r>
              <a:rPr lang="en" sz="2300">
                <a:solidFill>
                  <a:srgbClr val="FFFF00"/>
                </a:solidFill>
              </a:rPr>
              <a:t>  (</a:t>
            </a:r>
            <a:r>
              <a:rPr lang="en" sz="2300" u="sng">
                <a:solidFill>
                  <a:srgbClr val="FFFF00"/>
                </a:solidFill>
              </a:rPr>
              <a:t>Matt.15:13</a:t>
            </a:r>
            <a:r>
              <a:rPr lang="en" sz="2300">
                <a:solidFill>
                  <a:srgbClr val="FFFF00"/>
                </a:solidFill>
              </a:rPr>
              <a:t>)</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From the beginning of the first church, established on the day of Pentecost in Acts 2, almost all professing to be Christians </a:t>
            </a:r>
            <a:r>
              <a:rPr lang="en" sz="2300" u="sng">
                <a:solidFill>
                  <a:schemeClr val="dk1"/>
                </a:solidFill>
              </a:rPr>
              <a:t>DID NOT</a:t>
            </a:r>
            <a:r>
              <a:rPr lang="en" sz="2300">
                <a:solidFill>
                  <a:schemeClr val="dk1"/>
                </a:solidFill>
              </a:rPr>
              <a:t> accept a church teaching a different doctrine than they to be acceptable </a:t>
            </a:r>
            <a:r>
              <a:rPr lang="en" sz="2300">
                <a:solidFill>
                  <a:srgbClr val="FFFF00"/>
                </a:solidFill>
              </a:rPr>
              <a:t>(</a:t>
            </a:r>
            <a:r>
              <a:rPr lang="en" sz="2300" u="sng">
                <a:solidFill>
                  <a:srgbClr val="FFFF00"/>
                </a:solidFill>
              </a:rPr>
              <a:t>Gal.1:8</a:t>
            </a:r>
            <a:r>
              <a:rPr lang="en" sz="2300">
                <a:solidFill>
                  <a:srgbClr val="FFFF00"/>
                </a:solidFill>
              </a:rPr>
              <a:t>)</a:t>
            </a:r>
            <a:r>
              <a:rPr lang="en" sz="2300">
                <a:solidFill>
                  <a:schemeClr val="dk1"/>
                </a:solidFill>
              </a:rPr>
              <a:t>.  This was the case for 1800 years or more.  MANY wars were even fought (wrongly) over this issue!</a:t>
            </a:r>
            <a:endParaRPr sz="2300">
              <a:solidFill>
                <a:schemeClr val="dk1"/>
              </a:solidFill>
            </a:endParaRPr>
          </a:p>
          <a:p>
            <a:pPr marL="0" lvl="0" indent="0" algn="l" rtl="0">
              <a:spcBef>
                <a:spcPts val="0"/>
              </a:spcBef>
              <a:spcAft>
                <a:spcPts val="0"/>
              </a:spcAft>
              <a:buNone/>
            </a:pP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RECENT DEVELOPMENTS</a:t>
            </a:r>
            <a:endParaRPr sz="5000" b="1">
              <a:solidFill>
                <a:srgbClr val="00FFFF"/>
              </a:solidFill>
            </a:endParaRPr>
          </a:p>
        </p:txBody>
      </p:sp>
      <p:sp>
        <p:nvSpPr>
          <p:cNvPr id="85" name="Google Shape;85;p18"/>
          <p:cNvSpPr txBox="1">
            <a:spLocks noGrp="1"/>
          </p:cNvSpPr>
          <p:nvPr>
            <p:ph type="subTitle" idx="1"/>
          </p:nvPr>
        </p:nvSpPr>
        <p:spPr>
          <a:xfrm>
            <a:off x="-78925" y="404000"/>
            <a:ext cx="9263700" cy="4740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In the last 100 years, with the number of denominations now up in the thousands, the devil introduced a dangerous new doctrine.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Instead of denominations believing and preaching “OUR DENOMINATION, its teachings and its practices are what you need in order to be saved.”, the devil began convincing people that “ANY DENOMINATION, as long as it claims allegiance to Jesus Christ as Lord, will lead you to salvation.”  It’s a sound strategy, because it results in the persecution of the “intolerant” ones!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thus we today see a prevailing attitude of “Find the church of your choice.” and “We are all on different paths but leading to the same destination.”  But is Christ’s church comprised of various denominations?  Are there multiple ways to heaven?  How would we diagram this?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Matt.7:14</a:t>
            </a:r>
            <a:r>
              <a:rPr lang="en" sz="2000">
                <a:solidFill>
                  <a:srgbClr val="FFFF00"/>
                </a:solidFill>
              </a:rPr>
              <a:t> </a:t>
            </a:r>
            <a:r>
              <a:rPr lang="en" sz="2000" i="1">
                <a:solidFill>
                  <a:schemeClr val="dk1"/>
                </a:solidFill>
              </a:rPr>
              <a:t>“For </a:t>
            </a:r>
            <a:r>
              <a:rPr lang="en" sz="2000" i="1" u="sng">
                <a:solidFill>
                  <a:schemeClr val="dk1"/>
                </a:solidFill>
              </a:rPr>
              <a:t>the gate is small</a:t>
            </a:r>
            <a:r>
              <a:rPr lang="en" sz="2000" i="1">
                <a:solidFill>
                  <a:schemeClr val="dk1"/>
                </a:solidFill>
              </a:rPr>
              <a:t> and </a:t>
            </a:r>
            <a:r>
              <a:rPr lang="en" sz="2000" i="1" u="sng">
                <a:solidFill>
                  <a:schemeClr val="dk1"/>
                </a:solidFill>
              </a:rPr>
              <a:t>the way is narrow</a:t>
            </a:r>
            <a:r>
              <a:rPr lang="en" sz="2000" i="1">
                <a:solidFill>
                  <a:schemeClr val="dk1"/>
                </a:solidFill>
              </a:rPr>
              <a:t> that leads to life, and </a:t>
            </a:r>
            <a:r>
              <a:rPr lang="en" sz="2000" i="1" u="sng">
                <a:solidFill>
                  <a:schemeClr val="dk1"/>
                </a:solidFill>
              </a:rPr>
              <a:t>there are few who find it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Lk.13:24</a:t>
            </a:r>
            <a:r>
              <a:rPr lang="en" sz="2000">
                <a:solidFill>
                  <a:srgbClr val="FFFF00"/>
                </a:solidFill>
              </a:rPr>
              <a:t> </a:t>
            </a:r>
            <a:r>
              <a:rPr lang="en" sz="2000" i="1">
                <a:solidFill>
                  <a:schemeClr val="dk1"/>
                </a:solidFill>
              </a:rPr>
              <a:t>“Strive to enter through the narrow door; </a:t>
            </a:r>
            <a:r>
              <a:rPr lang="en" sz="2000" i="1" u="sng">
                <a:solidFill>
                  <a:schemeClr val="dk1"/>
                </a:solidFill>
              </a:rPr>
              <a:t>for many, I tell you, will seek to enter and will not be able</a:t>
            </a:r>
            <a:r>
              <a:rPr lang="en" sz="2000" i="1">
                <a:solidFill>
                  <a:schemeClr val="dk1"/>
                </a:solidFill>
              </a:rPr>
              <a:t>.”</a:t>
            </a:r>
            <a:endParaRPr sz="2000" i="1">
              <a:solidFill>
                <a:schemeClr val="dk1"/>
              </a:solidFill>
            </a:endParaRPr>
          </a:p>
          <a:p>
            <a:pPr marL="0" lvl="0" indent="0" algn="l" rtl="0">
              <a:spcBef>
                <a:spcPts val="0"/>
              </a:spcBef>
              <a:spcAft>
                <a:spcPts val="0"/>
              </a:spcAft>
              <a:buNone/>
            </a:pPr>
            <a:r>
              <a:rPr lang="en" sz="1700">
                <a:solidFill>
                  <a:schemeClr val="dk1"/>
                </a:solidFill>
              </a:rPr>
              <a:t> </a:t>
            </a:r>
            <a:endParaRPr sz="1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CHURCH OF CHURCHES?</a:t>
            </a:r>
            <a:endParaRPr sz="5000" b="1">
              <a:solidFill>
                <a:srgbClr val="00FFFF"/>
              </a:solidFill>
            </a:endParaRPr>
          </a:p>
        </p:txBody>
      </p:sp>
      <p:sp>
        <p:nvSpPr>
          <p:cNvPr id="91" name="Google Shape;91;p19"/>
          <p:cNvSpPr txBox="1">
            <a:spLocks noGrp="1"/>
          </p:cNvSpPr>
          <p:nvPr>
            <p:ph type="subTitle" idx="1"/>
          </p:nvPr>
        </p:nvSpPr>
        <p:spPr>
          <a:xfrm>
            <a:off x="-78925" y="404000"/>
            <a:ext cx="9263700" cy="4740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So if the one church is not comprised of denominations, then it must be comprised of “sound” churches of Christ, correct?</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We could diagram this by a bunch of circles representing local churches, like the Chatham Heights church of Christ, with small dots within each circle being church members, and one big circle around all of it called “Christ’s church”.</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This model actually is the thinking of some Christians, but is that what makes up Christ’s one church - a bunch of local congregations?  Please think very carefully on this.</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That is not the way it works either, according to the scriptures.  It’s not all the members of congregations, whom are then all within Christ’s one church.  </a:t>
            </a:r>
            <a:endParaRPr sz="2500">
              <a:solidFill>
                <a:srgbClr val="FFFF00"/>
              </a:solidFill>
            </a:endParaRPr>
          </a:p>
          <a:p>
            <a:pPr marL="0" lvl="0" indent="0" algn="l" rtl="0">
              <a:spcBef>
                <a:spcPts val="0"/>
              </a:spcBef>
              <a:spcAft>
                <a:spcPts val="0"/>
              </a:spcAft>
              <a:buNone/>
            </a:pPr>
            <a:r>
              <a:rPr lang="en" sz="1700">
                <a:solidFill>
                  <a:schemeClr val="dk1"/>
                </a:solidFill>
              </a:rPr>
              <a:t> </a:t>
            </a:r>
            <a:endParaRPr sz="1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CHURCH OF PEOPLE!</a:t>
            </a:r>
            <a:endParaRPr sz="5000" b="1">
              <a:solidFill>
                <a:srgbClr val="00FFFF"/>
              </a:solidFill>
            </a:endParaRPr>
          </a:p>
        </p:txBody>
      </p:sp>
      <p:sp>
        <p:nvSpPr>
          <p:cNvPr id="97" name="Google Shape;97;p20"/>
          <p:cNvSpPr txBox="1">
            <a:spLocks noGrp="1"/>
          </p:cNvSpPr>
          <p:nvPr>
            <p:ph type="subTitle" idx="1"/>
          </p:nvPr>
        </p:nvSpPr>
        <p:spPr>
          <a:xfrm>
            <a:off x="-172575" y="351825"/>
            <a:ext cx="93906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How many times have we been accused of “You church of Christ folks think you’re the only ones going to heaven!”?</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 don’t teach this.  I don’t believe this.  I’ll tell you how I would answer that.  “If you mean that only those assembling in a building that says ‘church of Christ’ on the sign are going to heaven, No, the bible does not teach that.  First of all because not every member of local churches of Christ will be in heaven.  We do not teach ‘Once saved always saved’.  Second, I believe that all faithful baptized believers, wherever they are, are in Christ’s one church and will be saved - but that is different than suggesting that only those in certain church buildings will be saved.  Third, we don’t decide who is saved, God does.”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How would we diagram this?  Remove congregations.  What you have left is just Christ and faithful Christians!  </a:t>
            </a:r>
            <a:r>
              <a:rPr lang="en" sz="2000" u="sng">
                <a:solidFill>
                  <a:srgbClr val="FFFF00"/>
                </a:solidFill>
              </a:rPr>
              <a:t>Rom.12:4-5</a:t>
            </a:r>
            <a:r>
              <a:rPr lang="en" sz="2000">
                <a:solidFill>
                  <a:srgbClr val="00FFFF"/>
                </a:solidFill>
              </a:rPr>
              <a:t> </a:t>
            </a:r>
            <a:r>
              <a:rPr lang="en" sz="2000" i="1">
                <a:solidFill>
                  <a:schemeClr val="dk1"/>
                </a:solidFill>
              </a:rPr>
              <a:t>“For just as we have many members in one body and all the members do not have the same function, 5 so </a:t>
            </a:r>
            <a:r>
              <a:rPr lang="en" sz="2000" i="1" u="sng">
                <a:solidFill>
                  <a:schemeClr val="dk1"/>
                </a:solidFill>
              </a:rPr>
              <a:t>we, who are many</a:t>
            </a:r>
            <a:r>
              <a:rPr lang="en" sz="2000" i="1">
                <a:solidFill>
                  <a:schemeClr val="dk1"/>
                </a:solidFill>
              </a:rPr>
              <a:t>, are one body in Christ, and </a:t>
            </a:r>
            <a:r>
              <a:rPr lang="en" sz="2000" i="1" u="sng">
                <a:solidFill>
                  <a:schemeClr val="dk1"/>
                </a:solidFill>
              </a:rPr>
              <a:t>individually</a:t>
            </a:r>
            <a:r>
              <a:rPr lang="en" sz="2000" i="1">
                <a:solidFill>
                  <a:schemeClr val="dk1"/>
                </a:solidFill>
              </a:rPr>
              <a:t> members one of another.”</a:t>
            </a:r>
            <a:endParaRPr sz="2000" i="1">
              <a:solidFill>
                <a:schemeClr val="dk1"/>
              </a:solidFill>
            </a:endParaRPr>
          </a:p>
          <a:p>
            <a:pPr marL="0" lvl="0" indent="0" algn="l" rtl="0">
              <a:spcBef>
                <a:spcPts val="0"/>
              </a:spcBef>
              <a:spcAft>
                <a:spcPts val="0"/>
              </a:spcAft>
              <a:buNone/>
            </a:pPr>
            <a:r>
              <a:rPr lang="en" sz="1600">
                <a:solidFill>
                  <a:schemeClr val="dk1"/>
                </a:solidFill>
              </a:rPr>
              <a:t> </a:t>
            </a:r>
            <a:endParaRPr sz="16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78925" y="0"/>
            <a:ext cx="9297000" cy="51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A CHURCH OF THE SAVED!</a:t>
            </a:r>
            <a:endParaRPr sz="4900" b="1">
              <a:solidFill>
                <a:srgbClr val="00FFFF"/>
              </a:solidFill>
            </a:endParaRPr>
          </a:p>
        </p:txBody>
      </p:sp>
      <p:sp>
        <p:nvSpPr>
          <p:cNvPr id="103" name="Google Shape;103;p21"/>
          <p:cNvSpPr txBox="1">
            <a:spLocks noGrp="1"/>
          </p:cNvSpPr>
          <p:nvPr>
            <p:ph type="subTitle" idx="1"/>
          </p:nvPr>
        </p:nvSpPr>
        <p:spPr>
          <a:xfrm>
            <a:off x="-78925" y="351825"/>
            <a:ext cx="9263700" cy="4792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universal church has been called the “invisible” church.  I know what folks mean when they say this but that’s kind of misleading.  The church is comprised of people, and those people are NOT invisible (</a:t>
            </a:r>
            <a:r>
              <a:rPr lang="en" sz="2000" u="sng">
                <a:solidFill>
                  <a:srgbClr val="FFFF00"/>
                </a:solidFill>
              </a:rPr>
              <a:t>Acts 20:28</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But what we CANNOT see with the naked eye is whether or not someone else is saved.  I could be a false teacher and you not know it!  Indeed we cannot even see this in ourselves sometimes and we can be tricked into believing we are right with God when we are not.  We do not get to decide who is in Christ’s universal church.  Christ Himself adds and removes from His church as needed.</a:t>
            </a:r>
            <a:r>
              <a:rPr lang="en" sz="2000">
                <a:solidFill>
                  <a:schemeClr val="dk1"/>
                </a:solidFill>
              </a:rPr>
              <a:t>  </a:t>
            </a:r>
            <a:r>
              <a:rPr lang="en" sz="2000">
                <a:solidFill>
                  <a:srgbClr val="FFFF00"/>
                </a:solidFill>
              </a:rPr>
              <a:t>(</a:t>
            </a:r>
            <a:r>
              <a:rPr lang="en" sz="2000" u="sng">
                <a:solidFill>
                  <a:srgbClr val="FFFF00"/>
                </a:solidFill>
              </a:rPr>
              <a:t>Acts 2:47</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Rev.3:5</a:t>
            </a:r>
            <a:r>
              <a:rPr lang="en" sz="2000">
                <a:solidFill>
                  <a:schemeClr val="dk1"/>
                </a:solidFill>
              </a:rPr>
              <a:t> </a:t>
            </a:r>
            <a:r>
              <a:rPr lang="en" sz="2000" i="1">
                <a:solidFill>
                  <a:schemeClr val="dk1"/>
                </a:solidFill>
              </a:rPr>
              <a:t>“He who overcomes will thus be clothed in white garments; and </a:t>
            </a:r>
            <a:r>
              <a:rPr lang="en" sz="2000" i="1" u="sng">
                <a:solidFill>
                  <a:schemeClr val="dk1"/>
                </a:solidFill>
              </a:rPr>
              <a:t>I will not erase his name from the book of life</a:t>
            </a:r>
            <a:r>
              <a:rPr lang="en" sz="2000" i="1">
                <a:solidFill>
                  <a:schemeClr val="dk1"/>
                </a:solidFill>
              </a:rPr>
              <a:t>, and I will confess his name before My Father and before His angels.”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Rev.22:19</a:t>
            </a:r>
            <a:r>
              <a:rPr lang="en" sz="2000">
                <a:solidFill>
                  <a:schemeClr val="dk1"/>
                </a:solidFill>
              </a:rPr>
              <a:t> </a:t>
            </a:r>
            <a:r>
              <a:rPr lang="en" sz="2000" i="1">
                <a:solidFill>
                  <a:schemeClr val="dk1"/>
                </a:solidFill>
              </a:rPr>
              <a:t>“and if anyone takes away from the words of the book of this prophecy, </a:t>
            </a:r>
            <a:r>
              <a:rPr lang="en" sz="2000" i="1" u="sng">
                <a:solidFill>
                  <a:schemeClr val="dk1"/>
                </a:solidFill>
              </a:rPr>
              <a:t>God will take away his part from the tree of life and from the holy city</a:t>
            </a:r>
            <a:r>
              <a:rPr lang="en" sz="2000" i="1">
                <a:solidFill>
                  <a:schemeClr val="dk1"/>
                </a:solidFill>
              </a:rPr>
              <a:t>, which are written in this book.”</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3175</Words>
  <Application>Microsoft Office PowerPoint</Application>
  <PresentationFormat>On-screen Show (16:9)</PresentationFormat>
  <Paragraphs>92</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WHAT IS THE CHURCH? Part One</vt:lpstr>
      <vt:lpstr>WORDS AND DEFINITIONS</vt:lpstr>
      <vt:lpstr>“CHURCH” and “CHURCHES”</vt:lpstr>
      <vt:lpstr>CHRIST HAS ONE CHURCH!</vt:lpstr>
      <vt:lpstr>WHO IS IN CHRIST’S CHURCH?</vt:lpstr>
      <vt:lpstr>RECENT DEVELOPMENTS</vt:lpstr>
      <vt:lpstr>A CHURCH OF CHURCHES?</vt:lpstr>
      <vt:lpstr>A CHURCH OF PEOPLE!</vt:lpstr>
      <vt:lpstr>A CHURCH OF THE SAVED!</vt:lpstr>
      <vt:lpstr>WHAT ELSE IS THE CHURCH CALLED?</vt:lpstr>
      <vt:lpstr>AND IT IS CHRIST’S KINGDOM</vt:lpstr>
      <vt:lpstr>CHRIST REIGNS NOW!</vt:lpstr>
      <vt:lpstr>IT’S FUNCTION</vt:lpstr>
      <vt:lpstr>WHAT ELSE?</vt:lpstr>
      <vt:lpstr>AND WHAT ELSE?</vt:lpstr>
      <vt:lpstr>ONE LAST THOUGHT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CHURCH? Part One</dc:title>
  <dc:creator>Eric Bridge</dc:creator>
  <cp:lastModifiedBy>Eric Bridge</cp:lastModifiedBy>
  <cp:revision>1</cp:revision>
  <dcterms:modified xsi:type="dcterms:W3CDTF">2023-09-10T02:41:42Z</dcterms:modified>
</cp:coreProperties>
</file>