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5143500" type="screen16x9"/>
  <p:notesSz cx="7099300" cy="93853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99" d="100"/>
          <a:sy n="199" d="100"/>
        </p:scale>
        <p:origin x="3222" y="15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422275" y="703263"/>
            <a:ext cx="6256338" cy="35194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09930" y="4458018"/>
            <a:ext cx="5679440" cy="4223385"/>
          </a:xfrm>
          <a:prstGeom prst="rect">
            <a:avLst/>
          </a:prstGeom>
          <a:noFill/>
          <a:ln>
            <a:noFill/>
          </a:ln>
        </p:spPr>
        <p:txBody>
          <a:bodyPr spcFirstLastPara="1" wrap="square" lIns="94177" tIns="94177" rIns="94177" bIns="94177"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422275" y="703263"/>
            <a:ext cx="6256338" cy="35194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709930" y="4458018"/>
            <a:ext cx="5679440" cy="4223385"/>
          </a:xfrm>
          <a:prstGeom prst="rect">
            <a:avLst/>
          </a:prstGeom>
        </p:spPr>
        <p:txBody>
          <a:bodyPr spcFirstLastPara="1" wrap="square" lIns="94177" tIns="94177" rIns="94177" bIns="94177" anchor="t" anchorCtr="0">
            <a:noAutofit/>
          </a:bodyPr>
          <a:lstStyle/>
          <a:p>
            <a:pPr marL="0" indent="0">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282842799fb_0_85:notes"/>
          <p:cNvSpPr>
            <a:spLocks noGrp="1" noRot="1" noChangeAspect="1"/>
          </p:cNvSpPr>
          <p:nvPr>
            <p:ph type="sldImg" idx="2"/>
          </p:nvPr>
        </p:nvSpPr>
        <p:spPr>
          <a:xfrm>
            <a:off x="422275" y="703263"/>
            <a:ext cx="6256338" cy="35194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282842799fb_0_85:notes"/>
          <p:cNvSpPr txBox="1">
            <a:spLocks noGrp="1"/>
          </p:cNvSpPr>
          <p:nvPr>
            <p:ph type="body" idx="1"/>
          </p:nvPr>
        </p:nvSpPr>
        <p:spPr>
          <a:xfrm>
            <a:off x="709930" y="4458018"/>
            <a:ext cx="5679440" cy="4223385"/>
          </a:xfrm>
          <a:prstGeom prst="rect">
            <a:avLst/>
          </a:prstGeom>
        </p:spPr>
        <p:txBody>
          <a:bodyPr spcFirstLastPara="1" wrap="square" lIns="94177" tIns="94177" rIns="94177" bIns="94177" anchor="t" anchorCtr="0">
            <a:noAutofit/>
          </a:bodyPr>
          <a:lstStyle/>
          <a:p>
            <a:pPr marL="0" indent="0">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282842799fb_0_95:notes"/>
          <p:cNvSpPr>
            <a:spLocks noGrp="1" noRot="1" noChangeAspect="1"/>
          </p:cNvSpPr>
          <p:nvPr>
            <p:ph type="sldImg" idx="2"/>
          </p:nvPr>
        </p:nvSpPr>
        <p:spPr>
          <a:xfrm>
            <a:off x="422275" y="703263"/>
            <a:ext cx="6256338" cy="35194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2" name="Google Shape;112;g282842799fb_0_95:notes"/>
          <p:cNvSpPr txBox="1">
            <a:spLocks noGrp="1"/>
          </p:cNvSpPr>
          <p:nvPr>
            <p:ph type="body" idx="1"/>
          </p:nvPr>
        </p:nvSpPr>
        <p:spPr>
          <a:xfrm>
            <a:off x="709930" y="4458018"/>
            <a:ext cx="5679440" cy="4223385"/>
          </a:xfrm>
          <a:prstGeom prst="rect">
            <a:avLst/>
          </a:prstGeom>
        </p:spPr>
        <p:txBody>
          <a:bodyPr spcFirstLastPara="1" wrap="square" lIns="94177" tIns="94177" rIns="94177" bIns="94177" anchor="t" anchorCtr="0">
            <a:noAutofit/>
          </a:bodyPr>
          <a:lstStyle/>
          <a:p>
            <a:pPr marL="0" indent="0">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g282842799fb_0_100:notes"/>
          <p:cNvSpPr>
            <a:spLocks noGrp="1" noRot="1" noChangeAspect="1"/>
          </p:cNvSpPr>
          <p:nvPr>
            <p:ph type="sldImg" idx="2"/>
          </p:nvPr>
        </p:nvSpPr>
        <p:spPr>
          <a:xfrm>
            <a:off x="422275" y="703263"/>
            <a:ext cx="6256338" cy="35194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8" name="Google Shape;118;g282842799fb_0_100:notes"/>
          <p:cNvSpPr txBox="1">
            <a:spLocks noGrp="1"/>
          </p:cNvSpPr>
          <p:nvPr>
            <p:ph type="body" idx="1"/>
          </p:nvPr>
        </p:nvSpPr>
        <p:spPr>
          <a:xfrm>
            <a:off x="709930" y="4458018"/>
            <a:ext cx="5679440" cy="4223385"/>
          </a:xfrm>
          <a:prstGeom prst="rect">
            <a:avLst/>
          </a:prstGeom>
        </p:spPr>
        <p:txBody>
          <a:bodyPr spcFirstLastPara="1" wrap="square" lIns="94177" tIns="94177" rIns="94177" bIns="94177" anchor="t" anchorCtr="0">
            <a:noAutofit/>
          </a:bodyPr>
          <a:lstStyle/>
          <a:p>
            <a:pPr marL="0" indent="0">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g282842799fb_0_105:notes"/>
          <p:cNvSpPr>
            <a:spLocks noGrp="1" noRot="1" noChangeAspect="1"/>
          </p:cNvSpPr>
          <p:nvPr>
            <p:ph type="sldImg" idx="2"/>
          </p:nvPr>
        </p:nvSpPr>
        <p:spPr>
          <a:xfrm>
            <a:off x="422275" y="703263"/>
            <a:ext cx="6256338" cy="35194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4" name="Google Shape;124;g282842799fb_0_105:notes"/>
          <p:cNvSpPr txBox="1">
            <a:spLocks noGrp="1"/>
          </p:cNvSpPr>
          <p:nvPr>
            <p:ph type="body" idx="1"/>
          </p:nvPr>
        </p:nvSpPr>
        <p:spPr>
          <a:xfrm>
            <a:off x="709930" y="4458018"/>
            <a:ext cx="5679440" cy="4223385"/>
          </a:xfrm>
          <a:prstGeom prst="rect">
            <a:avLst/>
          </a:prstGeom>
        </p:spPr>
        <p:txBody>
          <a:bodyPr spcFirstLastPara="1" wrap="square" lIns="94177" tIns="94177" rIns="94177" bIns="94177" anchor="t" anchorCtr="0">
            <a:noAutofit/>
          </a:bodyPr>
          <a:lstStyle/>
          <a:p>
            <a:pPr marL="0" indent="0">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g282842799fb_0_110:notes"/>
          <p:cNvSpPr>
            <a:spLocks noGrp="1" noRot="1" noChangeAspect="1"/>
          </p:cNvSpPr>
          <p:nvPr>
            <p:ph type="sldImg" idx="2"/>
          </p:nvPr>
        </p:nvSpPr>
        <p:spPr>
          <a:xfrm>
            <a:off x="422275" y="703263"/>
            <a:ext cx="6256338" cy="35194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0" name="Google Shape;130;g282842799fb_0_110:notes"/>
          <p:cNvSpPr txBox="1">
            <a:spLocks noGrp="1"/>
          </p:cNvSpPr>
          <p:nvPr>
            <p:ph type="body" idx="1"/>
          </p:nvPr>
        </p:nvSpPr>
        <p:spPr>
          <a:xfrm>
            <a:off x="709930" y="4458018"/>
            <a:ext cx="5679440" cy="4223385"/>
          </a:xfrm>
          <a:prstGeom prst="rect">
            <a:avLst/>
          </a:prstGeom>
        </p:spPr>
        <p:txBody>
          <a:bodyPr spcFirstLastPara="1" wrap="square" lIns="94177" tIns="94177" rIns="94177" bIns="94177" anchor="t" anchorCtr="0">
            <a:noAutofit/>
          </a:bodyPr>
          <a:lstStyle/>
          <a:p>
            <a:pPr marL="0" indent="0">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282842799fb_0_45:notes"/>
          <p:cNvSpPr>
            <a:spLocks noGrp="1" noRot="1" noChangeAspect="1"/>
          </p:cNvSpPr>
          <p:nvPr>
            <p:ph type="sldImg" idx="2"/>
          </p:nvPr>
        </p:nvSpPr>
        <p:spPr>
          <a:xfrm>
            <a:off x="420688" y="703263"/>
            <a:ext cx="6257925" cy="35194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282842799fb_0_45:notes"/>
          <p:cNvSpPr txBox="1">
            <a:spLocks noGrp="1"/>
          </p:cNvSpPr>
          <p:nvPr>
            <p:ph type="body" idx="1"/>
          </p:nvPr>
        </p:nvSpPr>
        <p:spPr>
          <a:xfrm>
            <a:off x="709930" y="4458018"/>
            <a:ext cx="5679440" cy="4223385"/>
          </a:xfrm>
          <a:prstGeom prst="rect">
            <a:avLst/>
          </a:prstGeom>
        </p:spPr>
        <p:txBody>
          <a:bodyPr spcFirstLastPara="1" wrap="square" lIns="94177" tIns="94177" rIns="94177" bIns="94177" anchor="t" anchorCtr="0">
            <a:noAutofit/>
          </a:bodyPr>
          <a:lstStyle/>
          <a:p>
            <a:pPr marL="0" indent="0">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282842799fb_0_50:notes"/>
          <p:cNvSpPr>
            <a:spLocks noGrp="1" noRot="1" noChangeAspect="1"/>
          </p:cNvSpPr>
          <p:nvPr>
            <p:ph type="sldImg" idx="2"/>
          </p:nvPr>
        </p:nvSpPr>
        <p:spPr>
          <a:xfrm>
            <a:off x="422275" y="703263"/>
            <a:ext cx="6256338" cy="35194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282842799fb_0_50:notes"/>
          <p:cNvSpPr txBox="1">
            <a:spLocks noGrp="1"/>
          </p:cNvSpPr>
          <p:nvPr>
            <p:ph type="body" idx="1"/>
          </p:nvPr>
        </p:nvSpPr>
        <p:spPr>
          <a:xfrm>
            <a:off x="709930" y="4458018"/>
            <a:ext cx="5679440" cy="4223385"/>
          </a:xfrm>
          <a:prstGeom prst="rect">
            <a:avLst/>
          </a:prstGeom>
        </p:spPr>
        <p:txBody>
          <a:bodyPr spcFirstLastPara="1" wrap="square" lIns="94177" tIns="94177" rIns="94177" bIns="94177" anchor="t" anchorCtr="0">
            <a:noAutofit/>
          </a:bodyPr>
          <a:lstStyle/>
          <a:p>
            <a:pPr marL="0" indent="0">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282842799fb_0_55:notes"/>
          <p:cNvSpPr>
            <a:spLocks noGrp="1" noRot="1" noChangeAspect="1"/>
          </p:cNvSpPr>
          <p:nvPr>
            <p:ph type="sldImg" idx="2"/>
          </p:nvPr>
        </p:nvSpPr>
        <p:spPr>
          <a:xfrm>
            <a:off x="422275" y="703263"/>
            <a:ext cx="6256338" cy="35194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282842799fb_0_55:notes"/>
          <p:cNvSpPr txBox="1">
            <a:spLocks noGrp="1"/>
          </p:cNvSpPr>
          <p:nvPr>
            <p:ph type="body" idx="1"/>
          </p:nvPr>
        </p:nvSpPr>
        <p:spPr>
          <a:xfrm>
            <a:off x="709930" y="4458018"/>
            <a:ext cx="5679440" cy="4223385"/>
          </a:xfrm>
          <a:prstGeom prst="rect">
            <a:avLst/>
          </a:prstGeom>
        </p:spPr>
        <p:txBody>
          <a:bodyPr spcFirstLastPara="1" wrap="square" lIns="94177" tIns="94177" rIns="94177" bIns="94177" anchor="t" anchorCtr="0">
            <a:noAutofit/>
          </a:bodyPr>
          <a:lstStyle/>
          <a:p>
            <a:pPr marL="0" indent="0">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282842799fb_0_60:notes"/>
          <p:cNvSpPr>
            <a:spLocks noGrp="1" noRot="1" noChangeAspect="1"/>
          </p:cNvSpPr>
          <p:nvPr>
            <p:ph type="sldImg" idx="2"/>
          </p:nvPr>
        </p:nvSpPr>
        <p:spPr>
          <a:xfrm>
            <a:off x="422275" y="703263"/>
            <a:ext cx="6256338" cy="35194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282842799fb_0_60:notes"/>
          <p:cNvSpPr txBox="1">
            <a:spLocks noGrp="1"/>
          </p:cNvSpPr>
          <p:nvPr>
            <p:ph type="body" idx="1"/>
          </p:nvPr>
        </p:nvSpPr>
        <p:spPr>
          <a:xfrm>
            <a:off x="709930" y="4458018"/>
            <a:ext cx="5679440" cy="4223385"/>
          </a:xfrm>
          <a:prstGeom prst="rect">
            <a:avLst/>
          </a:prstGeom>
        </p:spPr>
        <p:txBody>
          <a:bodyPr spcFirstLastPara="1" wrap="square" lIns="94177" tIns="94177" rIns="94177" bIns="94177" anchor="t" anchorCtr="0">
            <a:noAutofit/>
          </a:bodyPr>
          <a:lstStyle/>
          <a:p>
            <a:pPr marL="0" indent="0">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282842799fb_0_65:notes"/>
          <p:cNvSpPr>
            <a:spLocks noGrp="1" noRot="1" noChangeAspect="1"/>
          </p:cNvSpPr>
          <p:nvPr>
            <p:ph type="sldImg" idx="2"/>
          </p:nvPr>
        </p:nvSpPr>
        <p:spPr>
          <a:xfrm>
            <a:off x="422275" y="703263"/>
            <a:ext cx="6256338" cy="35194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282842799fb_0_65:notes"/>
          <p:cNvSpPr txBox="1">
            <a:spLocks noGrp="1"/>
          </p:cNvSpPr>
          <p:nvPr>
            <p:ph type="body" idx="1"/>
          </p:nvPr>
        </p:nvSpPr>
        <p:spPr>
          <a:xfrm>
            <a:off x="709930" y="4458018"/>
            <a:ext cx="5679440" cy="4223385"/>
          </a:xfrm>
          <a:prstGeom prst="rect">
            <a:avLst/>
          </a:prstGeom>
        </p:spPr>
        <p:txBody>
          <a:bodyPr spcFirstLastPara="1" wrap="square" lIns="94177" tIns="94177" rIns="94177" bIns="94177" anchor="t" anchorCtr="0">
            <a:noAutofit/>
          </a:bodyPr>
          <a:lstStyle/>
          <a:p>
            <a:pPr marL="0" indent="0">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282842799fb_0_70:notes"/>
          <p:cNvSpPr>
            <a:spLocks noGrp="1" noRot="1" noChangeAspect="1"/>
          </p:cNvSpPr>
          <p:nvPr>
            <p:ph type="sldImg" idx="2"/>
          </p:nvPr>
        </p:nvSpPr>
        <p:spPr>
          <a:xfrm>
            <a:off x="422275" y="703263"/>
            <a:ext cx="6256338" cy="35194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282842799fb_0_70:notes"/>
          <p:cNvSpPr txBox="1">
            <a:spLocks noGrp="1"/>
          </p:cNvSpPr>
          <p:nvPr>
            <p:ph type="body" idx="1"/>
          </p:nvPr>
        </p:nvSpPr>
        <p:spPr>
          <a:xfrm>
            <a:off x="709930" y="4458018"/>
            <a:ext cx="5679440" cy="4223385"/>
          </a:xfrm>
          <a:prstGeom prst="rect">
            <a:avLst/>
          </a:prstGeom>
        </p:spPr>
        <p:txBody>
          <a:bodyPr spcFirstLastPara="1" wrap="square" lIns="94177" tIns="94177" rIns="94177" bIns="94177" anchor="t" anchorCtr="0">
            <a:noAutofit/>
          </a:bodyPr>
          <a:lstStyle/>
          <a:p>
            <a:pPr marL="0" indent="0">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282842799fb_0_75:notes"/>
          <p:cNvSpPr>
            <a:spLocks noGrp="1" noRot="1" noChangeAspect="1"/>
          </p:cNvSpPr>
          <p:nvPr>
            <p:ph type="sldImg" idx="2"/>
          </p:nvPr>
        </p:nvSpPr>
        <p:spPr>
          <a:xfrm>
            <a:off x="422275" y="703263"/>
            <a:ext cx="6256338" cy="35194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282842799fb_0_75:notes"/>
          <p:cNvSpPr txBox="1">
            <a:spLocks noGrp="1"/>
          </p:cNvSpPr>
          <p:nvPr>
            <p:ph type="body" idx="1"/>
          </p:nvPr>
        </p:nvSpPr>
        <p:spPr>
          <a:xfrm>
            <a:off x="709930" y="4458018"/>
            <a:ext cx="5679440" cy="4223385"/>
          </a:xfrm>
          <a:prstGeom prst="rect">
            <a:avLst/>
          </a:prstGeom>
        </p:spPr>
        <p:txBody>
          <a:bodyPr spcFirstLastPara="1" wrap="square" lIns="94177" tIns="94177" rIns="94177" bIns="94177" anchor="t" anchorCtr="0">
            <a:noAutofit/>
          </a:bodyPr>
          <a:lstStyle/>
          <a:p>
            <a:pPr marL="0" indent="0">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282842799fb_0_80:notes"/>
          <p:cNvSpPr>
            <a:spLocks noGrp="1" noRot="1" noChangeAspect="1"/>
          </p:cNvSpPr>
          <p:nvPr>
            <p:ph type="sldImg" idx="2"/>
          </p:nvPr>
        </p:nvSpPr>
        <p:spPr>
          <a:xfrm>
            <a:off x="422275" y="703263"/>
            <a:ext cx="6256338" cy="35194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282842799fb_0_80:notes"/>
          <p:cNvSpPr txBox="1">
            <a:spLocks noGrp="1"/>
          </p:cNvSpPr>
          <p:nvPr>
            <p:ph type="body" idx="1"/>
          </p:nvPr>
        </p:nvSpPr>
        <p:spPr>
          <a:xfrm>
            <a:off x="709930" y="4458018"/>
            <a:ext cx="5679440" cy="4223385"/>
          </a:xfrm>
          <a:prstGeom prst="rect">
            <a:avLst/>
          </a:prstGeom>
        </p:spPr>
        <p:txBody>
          <a:bodyPr spcFirstLastPara="1" wrap="square" lIns="94177" tIns="94177" rIns="94177" bIns="94177" anchor="t" anchorCtr="0">
            <a:noAutofit/>
          </a:bodyPr>
          <a:lstStyle/>
          <a:p>
            <a:pPr marL="0" indent="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25"/>
            <a:ext cx="4572000" cy="51435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Clr>
                <a:schemeClr val="dk1"/>
              </a:buClr>
              <a:buSzPts val="1800"/>
              <a:buChar char="●"/>
              <a:defRPr>
                <a:solidFill>
                  <a:schemeClr val="dk1"/>
                </a:solidFill>
              </a:defRPr>
            </a:lvl1pPr>
            <a:lvl2pPr marL="914400" lvl="1" indent="-317500">
              <a:spcBef>
                <a:spcPts val="0"/>
              </a:spcBef>
              <a:spcAft>
                <a:spcPts val="0"/>
              </a:spcAft>
              <a:buClr>
                <a:schemeClr val="dk1"/>
              </a:buClr>
              <a:buSzPts val="1400"/>
              <a:buChar char="○"/>
              <a:defRPr>
                <a:solidFill>
                  <a:schemeClr val="dk1"/>
                </a:solidFill>
              </a:defRPr>
            </a:lvl2pPr>
            <a:lvl3pPr marL="1371600" lvl="2" indent="-317500">
              <a:spcBef>
                <a:spcPts val="0"/>
              </a:spcBef>
              <a:spcAft>
                <a:spcPts val="0"/>
              </a:spcAft>
              <a:buClr>
                <a:schemeClr val="dk1"/>
              </a:buClr>
              <a:buSzPts val="1400"/>
              <a:buChar char="■"/>
              <a:defRPr>
                <a:solidFill>
                  <a:schemeClr val="dk1"/>
                </a:solidFill>
              </a:defRPr>
            </a:lvl3pPr>
            <a:lvl4pPr marL="1828800" lvl="3" indent="-317500">
              <a:spcBef>
                <a:spcPts val="0"/>
              </a:spcBef>
              <a:spcAft>
                <a:spcPts val="0"/>
              </a:spcAft>
              <a:buClr>
                <a:schemeClr val="dk1"/>
              </a:buClr>
              <a:buSzPts val="1400"/>
              <a:buChar char="●"/>
              <a:defRPr>
                <a:solidFill>
                  <a:schemeClr val="dk1"/>
                </a:solidFill>
              </a:defRPr>
            </a:lvl4pPr>
            <a:lvl5pPr marL="2286000" lvl="4" indent="-317500">
              <a:spcBef>
                <a:spcPts val="0"/>
              </a:spcBef>
              <a:spcAft>
                <a:spcPts val="0"/>
              </a:spcAft>
              <a:buClr>
                <a:schemeClr val="dk1"/>
              </a:buClr>
              <a:buSzPts val="1400"/>
              <a:buChar char="○"/>
              <a:defRPr>
                <a:solidFill>
                  <a:schemeClr val="dk1"/>
                </a:solidFill>
              </a:defRPr>
            </a:lvl5pPr>
            <a:lvl6pPr marL="2743200" lvl="5" indent="-317500">
              <a:spcBef>
                <a:spcPts val="0"/>
              </a:spcBef>
              <a:spcAft>
                <a:spcPts val="0"/>
              </a:spcAft>
              <a:buClr>
                <a:schemeClr val="dk1"/>
              </a:buClr>
              <a:buSzPts val="1400"/>
              <a:buChar char="■"/>
              <a:defRPr>
                <a:solidFill>
                  <a:schemeClr val="dk1"/>
                </a:solidFill>
              </a:defRPr>
            </a:lvl6pPr>
            <a:lvl7pPr marL="3200400" lvl="6" indent="-317500">
              <a:spcBef>
                <a:spcPts val="0"/>
              </a:spcBef>
              <a:spcAft>
                <a:spcPts val="0"/>
              </a:spcAft>
              <a:buClr>
                <a:schemeClr val="dk1"/>
              </a:buClr>
              <a:buSzPts val="1400"/>
              <a:buChar char="●"/>
              <a:defRPr>
                <a:solidFill>
                  <a:schemeClr val="dk1"/>
                </a:solidFill>
              </a:defRPr>
            </a:lvl7pPr>
            <a:lvl8pPr marL="3657600" lvl="7" indent="-317500">
              <a:spcBef>
                <a:spcPts val="0"/>
              </a:spcBef>
              <a:spcAft>
                <a:spcPts val="0"/>
              </a:spcAft>
              <a:buClr>
                <a:schemeClr val="dk1"/>
              </a:buClr>
              <a:buSzPts val="1400"/>
              <a:buChar char="○"/>
              <a:defRPr>
                <a:solidFill>
                  <a:schemeClr val="dk1"/>
                </a:solidFill>
              </a:defRPr>
            </a:lvl8pPr>
            <a:lvl9pPr marL="4114800" lvl="8" indent="-317500">
              <a:spcBef>
                <a:spcPts val="0"/>
              </a:spcBef>
              <a:spcAft>
                <a:spcPts val="0"/>
              </a:spcAft>
              <a:buClr>
                <a:schemeClr val="dk1"/>
              </a:buClr>
              <a:buSzPts val="1400"/>
              <a:buChar char="■"/>
              <a:defRPr>
                <a:solidFill>
                  <a:schemeClr val="dk1"/>
                </a:solidFill>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dark-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lt2"/>
              </a:buClr>
              <a:buSzPts val="1800"/>
              <a:buChar char="●"/>
              <a:defRPr sz="1800">
                <a:solidFill>
                  <a:schemeClr val="lt2"/>
                </a:solidFill>
              </a:defRPr>
            </a:lvl1pPr>
            <a:lvl2pPr marL="914400" lvl="1" indent="-317500">
              <a:lnSpc>
                <a:spcPct val="115000"/>
              </a:lnSpc>
              <a:spcBef>
                <a:spcPts val="0"/>
              </a:spcBef>
              <a:spcAft>
                <a:spcPts val="0"/>
              </a:spcAft>
              <a:buClr>
                <a:schemeClr val="lt2"/>
              </a:buClr>
              <a:buSzPts val="1400"/>
              <a:buChar char="○"/>
              <a:defRPr>
                <a:solidFill>
                  <a:schemeClr val="lt2"/>
                </a:solidFill>
              </a:defRPr>
            </a:lvl2pPr>
            <a:lvl3pPr marL="1371600" lvl="2" indent="-317500">
              <a:lnSpc>
                <a:spcPct val="115000"/>
              </a:lnSpc>
              <a:spcBef>
                <a:spcPts val="0"/>
              </a:spcBef>
              <a:spcAft>
                <a:spcPts val="0"/>
              </a:spcAft>
              <a:buClr>
                <a:schemeClr val="lt2"/>
              </a:buClr>
              <a:buSzPts val="1400"/>
              <a:buChar char="■"/>
              <a:defRPr>
                <a:solidFill>
                  <a:schemeClr val="lt2"/>
                </a:solidFill>
              </a:defRPr>
            </a:lvl3pPr>
            <a:lvl4pPr marL="1828800" lvl="3" indent="-317500">
              <a:lnSpc>
                <a:spcPct val="115000"/>
              </a:lnSpc>
              <a:spcBef>
                <a:spcPts val="0"/>
              </a:spcBef>
              <a:spcAft>
                <a:spcPts val="0"/>
              </a:spcAft>
              <a:buClr>
                <a:schemeClr val="lt2"/>
              </a:buClr>
              <a:buSzPts val="1400"/>
              <a:buChar char="●"/>
              <a:defRPr>
                <a:solidFill>
                  <a:schemeClr val="lt2"/>
                </a:solidFill>
              </a:defRPr>
            </a:lvl4pPr>
            <a:lvl5pPr marL="2286000" lvl="4" indent="-317500">
              <a:lnSpc>
                <a:spcPct val="115000"/>
              </a:lnSpc>
              <a:spcBef>
                <a:spcPts val="0"/>
              </a:spcBef>
              <a:spcAft>
                <a:spcPts val="0"/>
              </a:spcAft>
              <a:buClr>
                <a:schemeClr val="lt2"/>
              </a:buClr>
              <a:buSzPts val="1400"/>
              <a:buChar char="○"/>
              <a:defRPr>
                <a:solidFill>
                  <a:schemeClr val="lt2"/>
                </a:solidFill>
              </a:defRPr>
            </a:lvl5pPr>
            <a:lvl6pPr marL="2743200" lvl="5" indent="-317500">
              <a:lnSpc>
                <a:spcPct val="115000"/>
              </a:lnSpc>
              <a:spcBef>
                <a:spcPts val="0"/>
              </a:spcBef>
              <a:spcAft>
                <a:spcPts val="0"/>
              </a:spcAft>
              <a:buClr>
                <a:schemeClr val="lt2"/>
              </a:buClr>
              <a:buSzPts val="1400"/>
              <a:buChar char="■"/>
              <a:defRPr>
                <a:solidFill>
                  <a:schemeClr val="lt2"/>
                </a:solidFill>
              </a:defRPr>
            </a:lvl6pPr>
            <a:lvl7pPr marL="3200400" lvl="6" indent="-317500">
              <a:lnSpc>
                <a:spcPct val="115000"/>
              </a:lnSpc>
              <a:spcBef>
                <a:spcPts val="0"/>
              </a:spcBef>
              <a:spcAft>
                <a:spcPts val="0"/>
              </a:spcAft>
              <a:buClr>
                <a:schemeClr val="lt2"/>
              </a:buClr>
              <a:buSzPts val="1400"/>
              <a:buChar char="●"/>
              <a:defRPr>
                <a:solidFill>
                  <a:schemeClr val="lt2"/>
                </a:solidFill>
              </a:defRPr>
            </a:lvl7pPr>
            <a:lvl8pPr marL="3657600" lvl="7" indent="-317500">
              <a:lnSpc>
                <a:spcPct val="115000"/>
              </a:lnSpc>
              <a:spcBef>
                <a:spcPts val="0"/>
              </a:spcBef>
              <a:spcAft>
                <a:spcPts val="0"/>
              </a:spcAft>
              <a:buClr>
                <a:schemeClr val="lt2"/>
              </a:buClr>
              <a:buSzPts val="1400"/>
              <a:buChar char="○"/>
              <a:defRPr>
                <a:solidFill>
                  <a:schemeClr val="lt2"/>
                </a:solidFill>
              </a:defRPr>
            </a:lvl8pPr>
            <a:lvl9pPr marL="4114800" lvl="8" indent="-317500">
              <a:lnSpc>
                <a:spcPct val="115000"/>
              </a:lnSpc>
              <a:spcBef>
                <a:spcPts val="0"/>
              </a:spcBef>
              <a:spcAft>
                <a:spcPts val="0"/>
              </a:spcAft>
              <a:buClr>
                <a:schemeClr val="lt2"/>
              </a:buClr>
              <a:buSzPts val="1400"/>
              <a:buChar char="■"/>
              <a:defRPr>
                <a:solidFill>
                  <a:schemeClr val="lt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lt2"/>
                </a:solidFill>
              </a:defRPr>
            </a:lvl1pPr>
            <a:lvl2pPr lvl="1" algn="r">
              <a:buNone/>
              <a:defRPr sz="1000">
                <a:solidFill>
                  <a:schemeClr val="lt2"/>
                </a:solidFill>
              </a:defRPr>
            </a:lvl2pPr>
            <a:lvl3pPr lvl="2" algn="r">
              <a:buNone/>
              <a:defRPr sz="1000">
                <a:solidFill>
                  <a:schemeClr val="lt2"/>
                </a:solidFill>
              </a:defRPr>
            </a:lvl3pPr>
            <a:lvl4pPr lvl="3" algn="r">
              <a:buNone/>
              <a:defRPr sz="1000">
                <a:solidFill>
                  <a:schemeClr val="lt2"/>
                </a:solidFill>
              </a:defRPr>
            </a:lvl4pPr>
            <a:lvl5pPr lvl="4" algn="r">
              <a:buNone/>
              <a:defRPr sz="1000">
                <a:solidFill>
                  <a:schemeClr val="lt2"/>
                </a:solidFill>
              </a:defRPr>
            </a:lvl5pPr>
            <a:lvl6pPr lvl="5" algn="r">
              <a:buNone/>
              <a:defRPr sz="1000">
                <a:solidFill>
                  <a:schemeClr val="lt2"/>
                </a:solidFill>
              </a:defRPr>
            </a:lvl6pPr>
            <a:lvl7pPr lvl="6" algn="r">
              <a:buNone/>
              <a:defRPr sz="1000">
                <a:solidFill>
                  <a:schemeClr val="lt2"/>
                </a:solidFill>
              </a:defRPr>
            </a:lvl7pPr>
            <a:lvl8pPr lvl="7" algn="r">
              <a:buNone/>
              <a:defRPr sz="1000">
                <a:solidFill>
                  <a:schemeClr val="lt2"/>
                </a:solidFill>
              </a:defRPr>
            </a:lvl8pPr>
            <a:lvl9pPr lvl="8" algn="r">
              <a:buNone/>
              <a:defRPr sz="1000">
                <a:solidFill>
                  <a:schemeClr val="lt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0" y="0"/>
            <a:ext cx="9144000" cy="5376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WHEN WE WORSHIP</a:t>
            </a:r>
            <a:endParaRPr sz="5000" b="1">
              <a:solidFill>
                <a:srgbClr val="00FFFF"/>
              </a:solidFill>
            </a:endParaRPr>
          </a:p>
        </p:txBody>
      </p:sp>
      <p:sp>
        <p:nvSpPr>
          <p:cNvPr id="55" name="Google Shape;55;p13"/>
          <p:cNvSpPr txBox="1">
            <a:spLocks noGrp="1"/>
          </p:cNvSpPr>
          <p:nvPr>
            <p:ph type="subTitle" idx="1"/>
          </p:nvPr>
        </p:nvSpPr>
        <p:spPr>
          <a:xfrm>
            <a:off x="-52175" y="537600"/>
            <a:ext cx="9243600" cy="4605900"/>
          </a:xfrm>
          <a:prstGeom prst="rect">
            <a:avLst/>
          </a:prstGeom>
        </p:spPr>
        <p:txBody>
          <a:bodyPr spcFirstLastPara="1" wrap="square" lIns="91425" tIns="91425" rIns="91425" bIns="91425" anchor="t" anchorCtr="0">
            <a:noAutofit/>
          </a:bodyPr>
          <a:lstStyle/>
          <a:p>
            <a:pPr marL="0" lvl="0" indent="0" algn="ctr" rtl="0">
              <a:lnSpc>
                <a:spcPct val="90000"/>
              </a:lnSpc>
              <a:spcBef>
                <a:spcPts val="0"/>
              </a:spcBef>
              <a:spcAft>
                <a:spcPts val="0"/>
              </a:spcAft>
              <a:buNone/>
            </a:pPr>
            <a:r>
              <a:rPr lang="en" u="sng">
                <a:solidFill>
                  <a:srgbClr val="FFFF00"/>
                </a:solidFill>
              </a:rPr>
              <a:t>Jn.4:20-24</a:t>
            </a:r>
            <a:r>
              <a:rPr lang="en">
                <a:solidFill>
                  <a:schemeClr val="dk1"/>
                </a:solidFill>
              </a:rPr>
              <a:t> </a:t>
            </a:r>
            <a:r>
              <a:rPr lang="en">
                <a:solidFill>
                  <a:srgbClr val="00FFFF"/>
                </a:solidFill>
              </a:rPr>
              <a:t>(NKJV)</a:t>
            </a:r>
            <a:r>
              <a:rPr lang="en">
                <a:solidFill>
                  <a:schemeClr val="dk1"/>
                </a:solidFill>
              </a:rPr>
              <a:t> </a:t>
            </a:r>
            <a:r>
              <a:rPr lang="en" i="1">
                <a:solidFill>
                  <a:schemeClr val="dk1"/>
                </a:solidFill>
              </a:rPr>
              <a:t>“Our fathers worshiped on this mountain, and you Jews say that in Jerusalem is the place where one ought to worship.”21 Jesus said to her, “Woman, believe Me, the hour is coming when you will neither on this mountain, nor in Jerusalem, worship the Father. 22 </a:t>
            </a:r>
            <a:r>
              <a:rPr lang="en" i="1" u="sng">
                <a:solidFill>
                  <a:schemeClr val="dk1"/>
                </a:solidFill>
              </a:rPr>
              <a:t>You worship what you do not know; we know what we worship</a:t>
            </a:r>
            <a:r>
              <a:rPr lang="en" i="1">
                <a:solidFill>
                  <a:schemeClr val="dk1"/>
                </a:solidFill>
              </a:rPr>
              <a:t>, for salvation is of the Jews. 23 But the hour is coming, and now is, when the </a:t>
            </a:r>
            <a:r>
              <a:rPr lang="en" i="1" u="sng">
                <a:solidFill>
                  <a:schemeClr val="dk1"/>
                </a:solidFill>
              </a:rPr>
              <a:t>true worshipers will worship the Father in spirit and truth</a:t>
            </a:r>
            <a:r>
              <a:rPr lang="en" i="1">
                <a:solidFill>
                  <a:schemeClr val="dk1"/>
                </a:solidFill>
              </a:rPr>
              <a:t>; for the Father is seeking such to worship Him. 24 God is Spirit, and </a:t>
            </a:r>
            <a:r>
              <a:rPr lang="en" i="1" u="sng">
                <a:solidFill>
                  <a:schemeClr val="dk1"/>
                </a:solidFill>
              </a:rPr>
              <a:t>those who worship Him must worship in spirit and truth</a:t>
            </a:r>
            <a:r>
              <a:rPr lang="en" i="1">
                <a:solidFill>
                  <a:schemeClr val="dk1"/>
                </a:solidFill>
              </a:rPr>
              <a:t>.”</a:t>
            </a:r>
            <a:endParaRPr i="1">
              <a:solidFill>
                <a:schemeClr val="dk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22"/>
          <p:cNvSpPr txBox="1">
            <a:spLocks noGrp="1"/>
          </p:cNvSpPr>
          <p:nvPr>
            <p:ph type="ctrTitle"/>
          </p:nvPr>
        </p:nvSpPr>
        <p:spPr>
          <a:xfrm>
            <a:off x="-99125" y="0"/>
            <a:ext cx="9357300" cy="497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4600" b="1">
                <a:solidFill>
                  <a:srgbClr val="00FFFF"/>
                </a:solidFill>
              </a:rPr>
              <a:t>AND ONE MORE REASON</a:t>
            </a:r>
            <a:endParaRPr sz="4600" b="1">
              <a:solidFill>
                <a:srgbClr val="00FFFF"/>
              </a:solidFill>
            </a:endParaRPr>
          </a:p>
        </p:txBody>
      </p:sp>
      <p:sp>
        <p:nvSpPr>
          <p:cNvPr id="109" name="Google Shape;109;p22"/>
          <p:cNvSpPr txBox="1">
            <a:spLocks noGrp="1"/>
          </p:cNvSpPr>
          <p:nvPr>
            <p:ph type="subTitle" idx="1"/>
          </p:nvPr>
        </p:nvSpPr>
        <p:spPr>
          <a:xfrm>
            <a:off x="-159200" y="353150"/>
            <a:ext cx="9417300" cy="4790400"/>
          </a:xfrm>
          <a:prstGeom prst="rect">
            <a:avLst/>
          </a:prstGeom>
        </p:spPr>
        <p:txBody>
          <a:bodyPr spcFirstLastPara="1" wrap="square" lIns="91425" tIns="91425" rIns="91425" bIns="91425" anchor="t" anchorCtr="0">
            <a:noAutofit/>
          </a:bodyPr>
          <a:lstStyle/>
          <a:p>
            <a:pPr marL="457200" lvl="0" indent="-355600" algn="l" rtl="0">
              <a:lnSpc>
                <a:spcPct val="90000"/>
              </a:lnSpc>
              <a:spcBef>
                <a:spcPts val="0"/>
              </a:spcBef>
              <a:spcAft>
                <a:spcPts val="0"/>
              </a:spcAft>
              <a:buClr>
                <a:srgbClr val="FFFF00"/>
              </a:buClr>
              <a:buSzPts val="2000"/>
              <a:buChar char="●"/>
            </a:pPr>
            <a:r>
              <a:rPr lang="en" sz="2000">
                <a:solidFill>
                  <a:srgbClr val="FFFF00"/>
                </a:solidFill>
              </a:rPr>
              <a:t>BOTH the Ephesians and Colossians passages mention something very important that I think is totally lost on some Christians.  If you ask them “Who are we speaking to when we sing?”, they are quick to reply “God!”  But that’s only half of the truth!</a:t>
            </a:r>
            <a:endParaRPr sz="2000" u="sng">
              <a:solidFill>
                <a:srgbClr val="FFFF00"/>
              </a:solidFill>
            </a:endParaRPr>
          </a:p>
          <a:p>
            <a:pPr marL="457200" lvl="0" indent="-355600" algn="l" rtl="0">
              <a:lnSpc>
                <a:spcPct val="90000"/>
              </a:lnSpc>
              <a:spcBef>
                <a:spcPts val="0"/>
              </a:spcBef>
              <a:spcAft>
                <a:spcPts val="0"/>
              </a:spcAft>
              <a:buClr>
                <a:srgbClr val="FFFF00"/>
              </a:buClr>
              <a:buSzPts val="2000"/>
              <a:buChar char="●"/>
            </a:pPr>
            <a:r>
              <a:rPr lang="en" sz="2000" u="sng">
                <a:solidFill>
                  <a:srgbClr val="FFFF00"/>
                </a:solidFill>
              </a:rPr>
              <a:t>Eph.5:19</a:t>
            </a:r>
            <a:r>
              <a:rPr lang="en" sz="2000">
                <a:solidFill>
                  <a:srgbClr val="FFFF00"/>
                </a:solidFill>
              </a:rPr>
              <a:t> </a:t>
            </a:r>
            <a:r>
              <a:rPr lang="en" sz="2000" i="1">
                <a:solidFill>
                  <a:schemeClr val="dk1"/>
                </a:solidFill>
              </a:rPr>
              <a:t>“</a:t>
            </a:r>
            <a:r>
              <a:rPr lang="en" sz="2000" i="1" u="sng">
                <a:solidFill>
                  <a:schemeClr val="dk1"/>
                </a:solidFill>
              </a:rPr>
              <a:t>speaking to</a:t>
            </a:r>
            <a:r>
              <a:rPr lang="en" sz="2000">
                <a:solidFill>
                  <a:srgbClr val="FFFF00"/>
                </a:solidFill>
              </a:rPr>
              <a:t> </a:t>
            </a:r>
            <a:r>
              <a:rPr lang="en" sz="2000" b="1" u="sng">
                <a:solidFill>
                  <a:srgbClr val="00FFFF"/>
                </a:solidFill>
              </a:rPr>
              <a:t>one another</a:t>
            </a:r>
            <a:r>
              <a:rPr lang="en" sz="2000">
                <a:solidFill>
                  <a:srgbClr val="FFFF00"/>
                </a:solidFill>
              </a:rPr>
              <a:t> </a:t>
            </a:r>
            <a:r>
              <a:rPr lang="en" sz="2000" i="1">
                <a:solidFill>
                  <a:schemeClr val="dk1"/>
                </a:solidFill>
              </a:rPr>
              <a:t>in psalms and hymns and spiritual songs,”</a:t>
            </a:r>
            <a:endParaRPr sz="2000" i="1">
              <a:solidFill>
                <a:schemeClr val="dk1"/>
              </a:solidFill>
            </a:endParaRPr>
          </a:p>
          <a:p>
            <a:pPr marL="457200" lvl="0" indent="-355600" algn="l" rtl="0">
              <a:lnSpc>
                <a:spcPct val="90000"/>
              </a:lnSpc>
              <a:spcBef>
                <a:spcPts val="0"/>
              </a:spcBef>
              <a:spcAft>
                <a:spcPts val="0"/>
              </a:spcAft>
              <a:buClr>
                <a:srgbClr val="FFFF00"/>
              </a:buClr>
              <a:buSzPts val="2000"/>
              <a:buChar char="●"/>
            </a:pPr>
            <a:r>
              <a:rPr lang="en" sz="2000">
                <a:solidFill>
                  <a:schemeClr val="dk1"/>
                </a:solidFill>
              </a:rPr>
              <a:t>Colossians makes this even more clear!</a:t>
            </a:r>
            <a:r>
              <a:rPr lang="en" sz="2000">
                <a:solidFill>
                  <a:srgbClr val="FFFF00"/>
                </a:solidFill>
              </a:rPr>
              <a:t>  </a:t>
            </a:r>
            <a:r>
              <a:rPr lang="en" sz="2000" u="sng">
                <a:solidFill>
                  <a:srgbClr val="FFFF00"/>
                </a:solidFill>
              </a:rPr>
              <a:t>Col.3:16</a:t>
            </a:r>
            <a:r>
              <a:rPr lang="en" sz="2000">
                <a:solidFill>
                  <a:srgbClr val="FFFF00"/>
                </a:solidFill>
              </a:rPr>
              <a:t> </a:t>
            </a:r>
            <a:r>
              <a:rPr lang="en" sz="2000" i="1">
                <a:solidFill>
                  <a:schemeClr val="dk1"/>
                </a:solidFill>
              </a:rPr>
              <a:t>“</a:t>
            </a:r>
            <a:r>
              <a:rPr lang="en" sz="2000" i="1" u="sng">
                <a:solidFill>
                  <a:schemeClr val="dk1"/>
                </a:solidFill>
              </a:rPr>
              <a:t>teaching and admonishing</a:t>
            </a:r>
            <a:r>
              <a:rPr lang="en" sz="2000">
                <a:solidFill>
                  <a:srgbClr val="FFFF00"/>
                </a:solidFill>
              </a:rPr>
              <a:t> </a:t>
            </a:r>
            <a:r>
              <a:rPr lang="en" sz="2000" b="1" u="sng">
                <a:solidFill>
                  <a:srgbClr val="00FFFF"/>
                </a:solidFill>
              </a:rPr>
              <a:t>one another</a:t>
            </a:r>
            <a:r>
              <a:rPr lang="en" sz="2000">
                <a:solidFill>
                  <a:srgbClr val="FFFF00"/>
                </a:solidFill>
              </a:rPr>
              <a:t> </a:t>
            </a:r>
            <a:r>
              <a:rPr lang="en" sz="2000" i="1">
                <a:solidFill>
                  <a:schemeClr val="dk1"/>
                </a:solidFill>
              </a:rPr>
              <a:t>in psalms and hymns and spiritual songs.”</a:t>
            </a:r>
            <a:endParaRPr sz="2000" i="1">
              <a:solidFill>
                <a:schemeClr val="dk1"/>
              </a:solidFill>
            </a:endParaRPr>
          </a:p>
          <a:p>
            <a:pPr marL="457200" lvl="0" indent="-355600" algn="l" rtl="0">
              <a:lnSpc>
                <a:spcPct val="90000"/>
              </a:lnSpc>
              <a:spcBef>
                <a:spcPts val="0"/>
              </a:spcBef>
              <a:spcAft>
                <a:spcPts val="0"/>
              </a:spcAft>
              <a:buClr>
                <a:schemeClr val="dk1"/>
              </a:buClr>
              <a:buSzPts val="2000"/>
              <a:buChar char="●"/>
            </a:pPr>
            <a:r>
              <a:rPr lang="en" sz="2000" u="sng">
                <a:solidFill>
                  <a:srgbClr val="FFFF00"/>
                </a:solidFill>
              </a:rPr>
              <a:t>Acts 16:25</a:t>
            </a:r>
            <a:r>
              <a:rPr lang="en" sz="2000" i="1">
                <a:solidFill>
                  <a:schemeClr val="dk1"/>
                </a:solidFill>
              </a:rPr>
              <a:t> “But at midnight Paul and Silas were praying and singing hymns to God, </a:t>
            </a:r>
            <a:r>
              <a:rPr lang="en" sz="2000" i="1" u="sng">
                <a:solidFill>
                  <a:schemeClr val="dk1"/>
                </a:solidFill>
              </a:rPr>
              <a:t>and the prisoners were listening to them</a:t>
            </a:r>
            <a:r>
              <a:rPr lang="en" sz="2000" i="1">
                <a:solidFill>
                  <a:schemeClr val="dk1"/>
                </a:solidFill>
              </a:rPr>
              <a:t>.”  </a:t>
            </a:r>
            <a:r>
              <a:rPr lang="en" sz="2000">
                <a:solidFill>
                  <a:srgbClr val="00FFFF"/>
                </a:solidFill>
              </a:rPr>
              <a:t>They taught those listening!</a:t>
            </a:r>
            <a:endParaRPr sz="2000">
              <a:solidFill>
                <a:srgbClr val="00FFFF"/>
              </a:solidFill>
            </a:endParaRPr>
          </a:p>
          <a:p>
            <a:pPr marL="457200" lvl="0" indent="-355600" algn="l" rtl="0">
              <a:lnSpc>
                <a:spcPct val="90000"/>
              </a:lnSpc>
              <a:spcBef>
                <a:spcPts val="0"/>
              </a:spcBef>
              <a:spcAft>
                <a:spcPts val="0"/>
              </a:spcAft>
              <a:buClr>
                <a:srgbClr val="FFFF00"/>
              </a:buClr>
              <a:buSzPts val="2000"/>
              <a:buChar char="●"/>
            </a:pPr>
            <a:r>
              <a:rPr lang="en" sz="2000">
                <a:solidFill>
                  <a:srgbClr val="FFFF00"/>
                </a:solidFill>
              </a:rPr>
              <a:t>We are talking to, teaching, and even admonishing one another when we come together and sing these songs!  Have you ever thought how you teach us when you sing?  This is why the context makes it clear we aren’t talking about man-made instruments, because they can’t speak!  You also can’t “teach” your brethren in this way if you are isolating at home and not here with us!  Nor can you do this if you are present in our assembly but not singing.  We need to think not just of our own needs, but also of others’! (</a:t>
            </a:r>
            <a:r>
              <a:rPr lang="en" sz="2000" u="sng">
                <a:solidFill>
                  <a:srgbClr val="FFFF00"/>
                </a:solidFill>
              </a:rPr>
              <a:t>Phil.2:4</a:t>
            </a:r>
            <a:r>
              <a:rPr lang="en" sz="2000">
                <a:solidFill>
                  <a:srgbClr val="FFFF00"/>
                </a:solidFill>
              </a:rPr>
              <a:t>)</a:t>
            </a:r>
            <a:endParaRPr sz="200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23"/>
          <p:cNvSpPr txBox="1">
            <a:spLocks noGrp="1"/>
          </p:cNvSpPr>
          <p:nvPr>
            <p:ph type="ctrTitle"/>
          </p:nvPr>
        </p:nvSpPr>
        <p:spPr>
          <a:xfrm>
            <a:off x="-99125" y="0"/>
            <a:ext cx="9357300" cy="444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4500" b="1">
                <a:solidFill>
                  <a:srgbClr val="00FFFF"/>
                </a:solidFill>
              </a:rPr>
              <a:t>COMMON ERRORS IN SINGING</a:t>
            </a:r>
            <a:endParaRPr sz="4500" b="1">
              <a:solidFill>
                <a:srgbClr val="00FFFF"/>
              </a:solidFill>
            </a:endParaRPr>
          </a:p>
        </p:txBody>
      </p:sp>
      <p:sp>
        <p:nvSpPr>
          <p:cNvPr id="115" name="Google Shape;115;p23"/>
          <p:cNvSpPr txBox="1">
            <a:spLocks noGrp="1"/>
          </p:cNvSpPr>
          <p:nvPr>
            <p:ph type="subTitle" idx="1"/>
          </p:nvPr>
        </p:nvSpPr>
        <p:spPr>
          <a:xfrm>
            <a:off x="-159200" y="317050"/>
            <a:ext cx="9357300" cy="4826400"/>
          </a:xfrm>
          <a:prstGeom prst="rect">
            <a:avLst/>
          </a:prstGeom>
        </p:spPr>
        <p:txBody>
          <a:bodyPr spcFirstLastPara="1" wrap="square" lIns="91425" tIns="91425" rIns="91425" bIns="91425" anchor="t" anchorCtr="0">
            <a:noAutofit/>
          </a:bodyPr>
          <a:lstStyle/>
          <a:p>
            <a:pPr marL="457200" lvl="0" indent="-374650" algn="l" rtl="0">
              <a:lnSpc>
                <a:spcPct val="90000"/>
              </a:lnSpc>
              <a:spcBef>
                <a:spcPts val="0"/>
              </a:spcBef>
              <a:spcAft>
                <a:spcPts val="0"/>
              </a:spcAft>
              <a:buClr>
                <a:srgbClr val="FFFF00"/>
              </a:buClr>
              <a:buSzPts val="2300"/>
              <a:buChar char="●"/>
            </a:pPr>
            <a:r>
              <a:rPr lang="en" sz="2300" u="sng">
                <a:solidFill>
                  <a:srgbClr val="FFFF00"/>
                </a:solidFill>
              </a:rPr>
              <a:t>IT’S NOT ABOUT GETTING THE MUSIC RIGHT</a:t>
            </a:r>
            <a:r>
              <a:rPr lang="en" sz="2300">
                <a:solidFill>
                  <a:srgbClr val="FFFF00"/>
                </a:solidFill>
              </a:rPr>
              <a:t>!  Does it “sound better” when we get the notes right, don’t sing it too slow, nor too low, and everyone knows their “part”?  Sure it does, to US.  But if our hearts are right, the Lord is hearing a perfect melody.   </a:t>
            </a:r>
            <a:r>
              <a:rPr lang="en" sz="2300" u="sng">
                <a:solidFill>
                  <a:srgbClr val="FFFF00"/>
                </a:solidFill>
              </a:rPr>
              <a:t>Heb.13:15</a:t>
            </a:r>
            <a:r>
              <a:rPr lang="en" sz="2300">
                <a:solidFill>
                  <a:srgbClr val="FFFF00"/>
                </a:solidFill>
              </a:rPr>
              <a:t> </a:t>
            </a:r>
            <a:r>
              <a:rPr lang="en" sz="2300" i="1">
                <a:solidFill>
                  <a:schemeClr val="dk1"/>
                </a:solidFill>
              </a:rPr>
              <a:t>“Therefore by Him let us continually offer the sacrifice of praise to God, that is, the fruit of our lips, giving thanks to His name.”</a:t>
            </a:r>
            <a:r>
              <a:rPr lang="en" sz="2300">
                <a:solidFill>
                  <a:srgbClr val="FFFF00"/>
                </a:solidFill>
              </a:rPr>
              <a:t>  </a:t>
            </a:r>
            <a:endParaRPr sz="2300">
              <a:solidFill>
                <a:srgbClr val="FFFF00"/>
              </a:solidFill>
            </a:endParaRPr>
          </a:p>
          <a:p>
            <a:pPr marL="457200" lvl="0" indent="-374650" algn="l" rtl="0">
              <a:lnSpc>
                <a:spcPct val="90000"/>
              </a:lnSpc>
              <a:spcBef>
                <a:spcPts val="0"/>
              </a:spcBef>
              <a:spcAft>
                <a:spcPts val="0"/>
              </a:spcAft>
              <a:buClr>
                <a:schemeClr val="dk1"/>
              </a:buClr>
              <a:buSzPts val="2300"/>
              <a:buChar char="●"/>
            </a:pPr>
            <a:r>
              <a:rPr lang="en" sz="2300" u="sng">
                <a:solidFill>
                  <a:schemeClr val="dk1"/>
                </a:solidFill>
              </a:rPr>
              <a:t>UNDERSTAND the words you are singing</a:t>
            </a:r>
            <a:r>
              <a:rPr lang="en" sz="2300">
                <a:solidFill>
                  <a:schemeClr val="dk1"/>
                </a:solidFill>
              </a:rPr>
              <a:t>!  If you don’t understand them, how can they </a:t>
            </a:r>
            <a:r>
              <a:rPr lang="en" sz="2300" i="1">
                <a:solidFill>
                  <a:schemeClr val="dk1"/>
                </a:solidFill>
              </a:rPr>
              <a:t>“teach and admonish”</a:t>
            </a:r>
            <a:r>
              <a:rPr lang="en" sz="2300">
                <a:solidFill>
                  <a:schemeClr val="dk1"/>
                </a:solidFill>
              </a:rPr>
              <a:t> you?  </a:t>
            </a:r>
            <a:r>
              <a:rPr lang="en" sz="2300" u="sng">
                <a:solidFill>
                  <a:srgbClr val="FFFF00"/>
                </a:solidFill>
              </a:rPr>
              <a:t>1 Cor.14:15</a:t>
            </a:r>
            <a:r>
              <a:rPr lang="en" sz="2300">
                <a:solidFill>
                  <a:schemeClr val="dk1"/>
                </a:solidFill>
              </a:rPr>
              <a:t> </a:t>
            </a:r>
            <a:r>
              <a:rPr lang="en" sz="2300" i="1">
                <a:solidFill>
                  <a:schemeClr val="dk1"/>
                </a:solidFill>
              </a:rPr>
              <a:t>“What is the conclusion then? I will pray with the spirit, and I will also pray with the understanding. I will sing with the spirit, and </a:t>
            </a:r>
            <a:r>
              <a:rPr lang="en" sz="2300" i="1" u="sng">
                <a:solidFill>
                  <a:schemeClr val="dk1"/>
                </a:solidFill>
              </a:rPr>
              <a:t>I will also sing with the understanding</a:t>
            </a:r>
            <a:r>
              <a:rPr lang="en" sz="2300" i="1">
                <a:solidFill>
                  <a:schemeClr val="dk1"/>
                </a:solidFill>
              </a:rPr>
              <a:t>.”</a:t>
            </a:r>
            <a:r>
              <a:rPr lang="en" sz="2300">
                <a:solidFill>
                  <a:schemeClr val="dk1"/>
                </a:solidFill>
              </a:rPr>
              <a:t>  Example:  </a:t>
            </a:r>
            <a:r>
              <a:rPr lang="en" sz="2300">
                <a:solidFill>
                  <a:srgbClr val="00FFFF"/>
                </a:solidFill>
              </a:rPr>
              <a:t>“Night with ebon pinion, brooded o’er the vale.  All around was silent save the night wind’s wail.”</a:t>
            </a:r>
            <a:r>
              <a:rPr lang="en" sz="2300">
                <a:solidFill>
                  <a:schemeClr val="dk1"/>
                </a:solidFill>
              </a:rPr>
              <a:t> (Ebon means black or dark, Pinion is a bird’s feathers.  It was as if a bird was covering the quiet valley with its black wings.)</a:t>
            </a:r>
            <a:endParaRPr sz="230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24"/>
          <p:cNvSpPr txBox="1">
            <a:spLocks noGrp="1"/>
          </p:cNvSpPr>
          <p:nvPr>
            <p:ph type="ctrTitle"/>
          </p:nvPr>
        </p:nvSpPr>
        <p:spPr>
          <a:xfrm>
            <a:off x="-99125" y="0"/>
            <a:ext cx="9357300" cy="444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4300" b="1">
                <a:solidFill>
                  <a:srgbClr val="00FFFF"/>
                </a:solidFill>
              </a:rPr>
              <a:t>COMMON ERRORS IN SINGING - 2</a:t>
            </a:r>
            <a:endParaRPr sz="4300" b="1">
              <a:solidFill>
                <a:srgbClr val="00FFFF"/>
              </a:solidFill>
            </a:endParaRPr>
          </a:p>
        </p:txBody>
      </p:sp>
      <p:sp>
        <p:nvSpPr>
          <p:cNvPr id="121" name="Google Shape;121;p24"/>
          <p:cNvSpPr txBox="1">
            <a:spLocks noGrp="1"/>
          </p:cNvSpPr>
          <p:nvPr>
            <p:ph type="subTitle" idx="1"/>
          </p:nvPr>
        </p:nvSpPr>
        <p:spPr>
          <a:xfrm>
            <a:off x="-159200" y="317050"/>
            <a:ext cx="9357300" cy="4826400"/>
          </a:xfrm>
          <a:prstGeom prst="rect">
            <a:avLst/>
          </a:prstGeom>
        </p:spPr>
        <p:txBody>
          <a:bodyPr spcFirstLastPara="1" wrap="square" lIns="91425" tIns="91425" rIns="91425" bIns="91425" anchor="t" anchorCtr="0">
            <a:noAutofit/>
          </a:bodyPr>
          <a:lstStyle/>
          <a:p>
            <a:pPr marL="457200" lvl="0" indent="-374650" algn="l" rtl="0">
              <a:lnSpc>
                <a:spcPct val="90000"/>
              </a:lnSpc>
              <a:spcBef>
                <a:spcPts val="0"/>
              </a:spcBef>
              <a:spcAft>
                <a:spcPts val="0"/>
              </a:spcAft>
              <a:buClr>
                <a:srgbClr val="FFFF00"/>
              </a:buClr>
              <a:buSzPts val="2300"/>
              <a:buChar char="●"/>
            </a:pPr>
            <a:r>
              <a:rPr lang="en" sz="2300" u="sng">
                <a:solidFill>
                  <a:srgbClr val="FFFF00"/>
                </a:solidFill>
              </a:rPr>
              <a:t>ONLY THE “BEST” SINGERS NEED TO SING</a:t>
            </a:r>
            <a:r>
              <a:rPr lang="en" sz="2300">
                <a:solidFill>
                  <a:srgbClr val="FFFF00"/>
                </a:solidFill>
              </a:rPr>
              <a:t>?  Do only the best prayer-givers pray?  Do only the most righteous Christians partake of the Lord’s Supper?  Do only the most blest Christians give of their means?  Do only the best bible students listen to the lesson?  These passages are COMMANDS just as much as </a:t>
            </a:r>
            <a:r>
              <a:rPr lang="en" sz="2300" i="1">
                <a:solidFill>
                  <a:schemeClr val="dk1"/>
                </a:solidFill>
              </a:rPr>
              <a:t>“repent and be baptized”</a:t>
            </a:r>
            <a:r>
              <a:rPr lang="en" sz="2300">
                <a:solidFill>
                  <a:srgbClr val="FFFF00"/>
                </a:solidFill>
              </a:rPr>
              <a:t>.  We can’t pick and choose which ones to follow.  SING!</a:t>
            </a:r>
            <a:endParaRPr sz="2300">
              <a:solidFill>
                <a:srgbClr val="FFFF00"/>
              </a:solidFill>
            </a:endParaRPr>
          </a:p>
          <a:p>
            <a:pPr marL="457200" lvl="0" indent="-374650" algn="l" rtl="0">
              <a:lnSpc>
                <a:spcPct val="90000"/>
              </a:lnSpc>
              <a:spcBef>
                <a:spcPts val="0"/>
              </a:spcBef>
              <a:spcAft>
                <a:spcPts val="0"/>
              </a:spcAft>
              <a:buClr>
                <a:schemeClr val="dk1"/>
              </a:buClr>
              <a:buSzPts val="2300"/>
              <a:buChar char="●"/>
            </a:pPr>
            <a:r>
              <a:rPr lang="en" sz="2300" u="sng">
                <a:solidFill>
                  <a:schemeClr val="dk1"/>
                </a:solidFill>
              </a:rPr>
              <a:t>IS WHAT WE’RE SINGING A</a:t>
            </a:r>
            <a:r>
              <a:rPr lang="en" sz="2300" u="sng">
                <a:solidFill>
                  <a:srgbClr val="00FFFF"/>
                </a:solidFill>
              </a:rPr>
              <a:t> </a:t>
            </a:r>
            <a:r>
              <a:rPr lang="en" sz="2300" i="1" u="sng">
                <a:solidFill>
                  <a:schemeClr val="dk1"/>
                </a:solidFill>
              </a:rPr>
              <a:t>“PSALM, HYMN OR SPIRITUAL SONG”</a:t>
            </a:r>
            <a:r>
              <a:rPr lang="en" sz="2300">
                <a:solidFill>
                  <a:schemeClr val="dk1"/>
                </a:solidFill>
              </a:rPr>
              <a:t>?!  Read the words!  Are they teaching false doctrine, or can the lessons and principles taught in this song be found in scripture?  There is a serious danger creeping into hymnals today, mostly in larger churches who have more singers, of learning newly written songs because they sound so pretty.  Or they sing the same phrase over and over, which runs the danger of </a:t>
            </a:r>
            <a:r>
              <a:rPr lang="en" sz="2300" i="1">
                <a:solidFill>
                  <a:schemeClr val="dk1"/>
                </a:solidFill>
              </a:rPr>
              <a:t>“vain repetition”</a:t>
            </a:r>
            <a:r>
              <a:rPr lang="en" sz="2300">
                <a:solidFill>
                  <a:schemeClr val="dk1"/>
                </a:solidFill>
              </a:rPr>
              <a:t> </a:t>
            </a:r>
            <a:r>
              <a:rPr lang="en" sz="2300">
                <a:solidFill>
                  <a:srgbClr val="FFFF00"/>
                </a:solidFill>
              </a:rPr>
              <a:t>(</a:t>
            </a:r>
            <a:r>
              <a:rPr lang="en" sz="2300" u="sng">
                <a:solidFill>
                  <a:srgbClr val="FFFF00"/>
                </a:solidFill>
              </a:rPr>
              <a:t>Matt.6:7</a:t>
            </a:r>
            <a:r>
              <a:rPr lang="en" sz="2300">
                <a:solidFill>
                  <a:srgbClr val="FFFF00"/>
                </a:solidFill>
              </a:rPr>
              <a:t>)</a:t>
            </a:r>
            <a:r>
              <a:rPr lang="en" sz="2300">
                <a:solidFill>
                  <a:schemeClr val="dk1"/>
                </a:solidFill>
              </a:rPr>
              <a:t>.  If we have any doubts or concerns, DON’T sing it.</a:t>
            </a:r>
            <a:r>
              <a:rPr lang="en" sz="2300">
                <a:solidFill>
                  <a:srgbClr val="FFFF00"/>
                </a:solidFill>
              </a:rPr>
              <a:t> </a:t>
            </a:r>
            <a:endParaRPr sz="230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1">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25"/>
          <p:cNvSpPr txBox="1">
            <a:spLocks noGrp="1"/>
          </p:cNvSpPr>
          <p:nvPr>
            <p:ph type="ctrTitle"/>
          </p:nvPr>
        </p:nvSpPr>
        <p:spPr>
          <a:xfrm>
            <a:off x="-99125" y="0"/>
            <a:ext cx="9357300" cy="444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4300" b="1">
                <a:solidFill>
                  <a:srgbClr val="00FFFF"/>
                </a:solidFill>
              </a:rPr>
              <a:t>COMMON ERRORS IN SINGING - 3</a:t>
            </a:r>
            <a:endParaRPr sz="4300" b="1">
              <a:solidFill>
                <a:srgbClr val="00FFFF"/>
              </a:solidFill>
            </a:endParaRPr>
          </a:p>
        </p:txBody>
      </p:sp>
      <p:sp>
        <p:nvSpPr>
          <p:cNvPr id="127" name="Google Shape;127;p25"/>
          <p:cNvSpPr txBox="1">
            <a:spLocks noGrp="1"/>
          </p:cNvSpPr>
          <p:nvPr>
            <p:ph type="subTitle" idx="1"/>
          </p:nvPr>
        </p:nvSpPr>
        <p:spPr>
          <a:xfrm>
            <a:off x="-159200" y="317050"/>
            <a:ext cx="9357300" cy="4826400"/>
          </a:xfrm>
          <a:prstGeom prst="rect">
            <a:avLst/>
          </a:prstGeom>
        </p:spPr>
        <p:txBody>
          <a:bodyPr spcFirstLastPara="1" wrap="square" lIns="91425" tIns="91425" rIns="91425" bIns="91425" anchor="t" anchorCtr="0">
            <a:noAutofit/>
          </a:bodyPr>
          <a:lstStyle/>
          <a:p>
            <a:pPr marL="457200" lvl="0" indent="-374650" algn="l" rtl="0">
              <a:lnSpc>
                <a:spcPct val="90000"/>
              </a:lnSpc>
              <a:spcBef>
                <a:spcPts val="0"/>
              </a:spcBef>
              <a:spcAft>
                <a:spcPts val="0"/>
              </a:spcAft>
              <a:buClr>
                <a:srgbClr val="FFFF00"/>
              </a:buClr>
              <a:buSzPts val="2300"/>
              <a:buChar char="●"/>
            </a:pPr>
            <a:r>
              <a:rPr lang="en" sz="2300" u="sng">
                <a:solidFill>
                  <a:srgbClr val="FFFF00"/>
                </a:solidFill>
              </a:rPr>
              <a:t>DANCING, CLAPPING, WHISTLING, SHOUTING, HUMMING, FOOT-STOMPING AND OTHER ADDITIONS</a:t>
            </a:r>
            <a:r>
              <a:rPr lang="en" sz="2300">
                <a:solidFill>
                  <a:srgbClr val="FFFF00"/>
                </a:solidFill>
              </a:rPr>
              <a:t>.  There is a growing feeling among some Christians, usually younger ones, that we need to “liven it up” in our worship services, and these are some things they suggest.</a:t>
            </a:r>
            <a:endParaRPr sz="2300">
              <a:solidFill>
                <a:srgbClr val="FFFF00"/>
              </a:solidFill>
            </a:endParaRPr>
          </a:p>
          <a:p>
            <a:pPr marL="457200" lvl="0" indent="-374650" algn="l" rtl="0">
              <a:lnSpc>
                <a:spcPct val="90000"/>
              </a:lnSpc>
              <a:spcBef>
                <a:spcPts val="0"/>
              </a:spcBef>
              <a:spcAft>
                <a:spcPts val="0"/>
              </a:spcAft>
              <a:buClr>
                <a:srgbClr val="FFFF00"/>
              </a:buClr>
              <a:buSzPts val="2300"/>
              <a:buChar char="●"/>
            </a:pPr>
            <a:r>
              <a:rPr lang="en" sz="2300">
                <a:solidFill>
                  <a:srgbClr val="FFFF00"/>
                </a:solidFill>
              </a:rPr>
              <a:t>They may cite verses like:  </a:t>
            </a:r>
            <a:r>
              <a:rPr lang="en" sz="2300" u="sng">
                <a:solidFill>
                  <a:srgbClr val="FFFF00"/>
                </a:solidFill>
              </a:rPr>
              <a:t>Ps.100:1</a:t>
            </a:r>
            <a:r>
              <a:rPr lang="en" sz="2300">
                <a:solidFill>
                  <a:srgbClr val="FFFF00"/>
                </a:solidFill>
              </a:rPr>
              <a:t> </a:t>
            </a:r>
            <a:r>
              <a:rPr lang="en" sz="2300" i="1">
                <a:solidFill>
                  <a:schemeClr val="dk1"/>
                </a:solidFill>
              </a:rPr>
              <a:t>“Make a joyful shout to the Lord, all you lands!”</a:t>
            </a:r>
            <a:r>
              <a:rPr lang="en" sz="2300">
                <a:solidFill>
                  <a:srgbClr val="FFFF00"/>
                </a:solidFill>
              </a:rPr>
              <a:t>  </a:t>
            </a:r>
            <a:r>
              <a:rPr lang="en" sz="2300" u="sng">
                <a:solidFill>
                  <a:srgbClr val="FFFF00"/>
                </a:solidFill>
              </a:rPr>
              <a:t>Ps.47:1</a:t>
            </a:r>
            <a:r>
              <a:rPr lang="en" sz="2300">
                <a:solidFill>
                  <a:srgbClr val="FFFF00"/>
                </a:solidFill>
              </a:rPr>
              <a:t> </a:t>
            </a:r>
            <a:r>
              <a:rPr lang="en" sz="2300" i="1">
                <a:solidFill>
                  <a:schemeClr val="dk1"/>
                </a:solidFill>
              </a:rPr>
              <a:t>“Oh, clap your hands, all you peoples! Shout to God with the voice of triumph!”</a:t>
            </a:r>
            <a:r>
              <a:rPr lang="en" sz="2300">
                <a:solidFill>
                  <a:srgbClr val="FFFF00"/>
                </a:solidFill>
              </a:rPr>
              <a:t>  </a:t>
            </a:r>
            <a:r>
              <a:rPr lang="en" sz="2300" u="sng">
                <a:solidFill>
                  <a:srgbClr val="FFFF00"/>
                </a:solidFill>
              </a:rPr>
              <a:t>Ps.149:3a</a:t>
            </a:r>
            <a:r>
              <a:rPr lang="en" sz="2300">
                <a:solidFill>
                  <a:srgbClr val="FFFF00"/>
                </a:solidFill>
              </a:rPr>
              <a:t> </a:t>
            </a:r>
            <a:r>
              <a:rPr lang="en" sz="2300" i="1">
                <a:solidFill>
                  <a:schemeClr val="dk1"/>
                </a:solidFill>
              </a:rPr>
              <a:t>“Let them praise His name with the dance;....”</a:t>
            </a:r>
            <a:r>
              <a:rPr lang="en" sz="2300">
                <a:solidFill>
                  <a:srgbClr val="FFFF00"/>
                </a:solidFill>
              </a:rPr>
              <a:t>  </a:t>
            </a:r>
            <a:r>
              <a:rPr lang="en" sz="2300" u="sng">
                <a:solidFill>
                  <a:srgbClr val="FFFF00"/>
                </a:solidFill>
              </a:rPr>
              <a:t>Ezek.6:11</a:t>
            </a:r>
            <a:r>
              <a:rPr lang="en" sz="2300">
                <a:solidFill>
                  <a:srgbClr val="FFFF00"/>
                </a:solidFill>
              </a:rPr>
              <a:t> </a:t>
            </a:r>
            <a:r>
              <a:rPr lang="en" sz="2300" i="1">
                <a:solidFill>
                  <a:schemeClr val="dk1"/>
                </a:solidFill>
              </a:rPr>
              <a:t>“Thus says the Lord God: “Pound your fists and stamp your feet, …”</a:t>
            </a:r>
            <a:endParaRPr sz="2300" i="1">
              <a:solidFill>
                <a:schemeClr val="dk1"/>
              </a:solidFill>
            </a:endParaRPr>
          </a:p>
          <a:p>
            <a:pPr marL="457200" lvl="0" indent="-374650" algn="l" rtl="0">
              <a:lnSpc>
                <a:spcPct val="90000"/>
              </a:lnSpc>
              <a:spcBef>
                <a:spcPts val="0"/>
              </a:spcBef>
              <a:spcAft>
                <a:spcPts val="0"/>
              </a:spcAft>
              <a:buClr>
                <a:srgbClr val="00FFFF"/>
              </a:buClr>
              <a:buSzPts val="2300"/>
              <a:buChar char="●"/>
            </a:pPr>
            <a:r>
              <a:rPr lang="en" sz="2300">
                <a:solidFill>
                  <a:srgbClr val="00FFFF"/>
                </a:solidFill>
              </a:rPr>
              <a:t>But friends, these verses are from that same old, dead covenant that also commanded instruments in THEIR worship!  If we follow these, why can’t we follow</a:t>
            </a:r>
            <a:r>
              <a:rPr lang="en" sz="2300">
                <a:solidFill>
                  <a:srgbClr val="FFFF00"/>
                </a:solidFill>
              </a:rPr>
              <a:t> </a:t>
            </a:r>
            <a:r>
              <a:rPr lang="en" sz="2300" u="sng">
                <a:solidFill>
                  <a:srgbClr val="FFFF00"/>
                </a:solidFill>
              </a:rPr>
              <a:t>Ps.149:3b</a:t>
            </a:r>
            <a:r>
              <a:rPr lang="en" sz="2300">
                <a:solidFill>
                  <a:srgbClr val="FFFF00"/>
                </a:solidFill>
              </a:rPr>
              <a:t> </a:t>
            </a:r>
            <a:r>
              <a:rPr lang="en" sz="2300" i="1">
                <a:solidFill>
                  <a:schemeClr val="dk1"/>
                </a:solidFill>
              </a:rPr>
              <a:t>“Let them sing praises to Him with the timbrel and harp.”</a:t>
            </a:r>
            <a:r>
              <a:rPr lang="en" sz="2300">
                <a:solidFill>
                  <a:srgbClr val="00FFFF"/>
                </a:solidFill>
              </a:rPr>
              <a:t>?  If we don’t have enough enthusiasm in our worship, ADD ENTHUSIASM, not unauthorized practices.</a:t>
            </a:r>
            <a:endParaRPr sz="23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p26"/>
          <p:cNvSpPr txBox="1">
            <a:spLocks noGrp="1"/>
          </p:cNvSpPr>
          <p:nvPr>
            <p:ph type="ctrTitle"/>
          </p:nvPr>
        </p:nvSpPr>
        <p:spPr>
          <a:xfrm>
            <a:off x="-99125" y="0"/>
            <a:ext cx="9357300" cy="444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4300" b="1">
                <a:solidFill>
                  <a:srgbClr val="00FFFF"/>
                </a:solidFill>
              </a:rPr>
              <a:t>THIS IS SERIOUS, BRETHREN</a:t>
            </a:r>
            <a:endParaRPr sz="4300" b="1">
              <a:solidFill>
                <a:srgbClr val="00FFFF"/>
              </a:solidFill>
            </a:endParaRPr>
          </a:p>
        </p:txBody>
      </p:sp>
      <p:sp>
        <p:nvSpPr>
          <p:cNvPr id="133" name="Google Shape;133;p26"/>
          <p:cNvSpPr txBox="1">
            <a:spLocks noGrp="1"/>
          </p:cNvSpPr>
          <p:nvPr>
            <p:ph type="subTitle" idx="1"/>
          </p:nvPr>
        </p:nvSpPr>
        <p:spPr>
          <a:xfrm>
            <a:off x="-159200" y="317050"/>
            <a:ext cx="9357300" cy="4826400"/>
          </a:xfrm>
          <a:prstGeom prst="rect">
            <a:avLst/>
          </a:prstGeom>
        </p:spPr>
        <p:txBody>
          <a:bodyPr spcFirstLastPara="1" wrap="square" lIns="91425" tIns="91425" rIns="91425" bIns="91425" anchor="t" anchorCtr="0">
            <a:noAutofit/>
          </a:bodyPr>
          <a:lstStyle/>
          <a:p>
            <a:pPr marL="457200" lvl="0" indent="-374650" algn="l" rtl="0">
              <a:lnSpc>
                <a:spcPct val="90000"/>
              </a:lnSpc>
              <a:spcBef>
                <a:spcPts val="0"/>
              </a:spcBef>
              <a:spcAft>
                <a:spcPts val="0"/>
              </a:spcAft>
              <a:buClr>
                <a:srgbClr val="FFFF00"/>
              </a:buClr>
              <a:buSzPts val="2300"/>
              <a:buChar char="●"/>
            </a:pPr>
            <a:r>
              <a:rPr lang="en" sz="2300" u="sng">
                <a:solidFill>
                  <a:srgbClr val="FFFF00"/>
                </a:solidFill>
              </a:rPr>
              <a:t>Lev.10:1-3</a:t>
            </a:r>
            <a:r>
              <a:rPr lang="en" sz="2300">
                <a:solidFill>
                  <a:srgbClr val="00FFFF"/>
                </a:solidFill>
              </a:rPr>
              <a:t> </a:t>
            </a:r>
            <a:r>
              <a:rPr lang="en" sz="2300" i="1">
                <a:solidFill>
                  <a:schemeClr val="dk1"/>
                </a:solidFill>
              </a:rPr>
              <a:t>“Then Nadab and Abihu, the sons of Aaron, each took his censer and put fire in it, put incense on it, and offered </a:t>
            </a:r>
            <a:r>
              <a:rPr lang="en" sz="2300" i="1" u="sng">
                <a:solidFill>
                  <a:schemeClr val="dk1"/>
                </a:solidFill>
              </a:rPr>
              <a:t>profane</a:t>
            </a:r>
            <a:r>
              <a:rPr lang="en" sz="2300" i="1">
                <a:solidFill>
                  <a:schemeClr val="dk1"/>
                </a:solidFill>
              </a:rPr>
              <a:t> fire before the Lord, </a:t>
            </a:r>
            <a:r>
              <a:rPr lang="en" sz="2300" i="1" u="sng">
                <a:solidFill>
                  <a:schemeClr val="dk1"/>
                </a:solidFill>
              </a:rPr>
              <a:t>which He had not commanded them</a:t>
            </a:r>
            <a:r>
              <a:rPr lang="en" sz="2300" i="1">
                <a:solidFill>
                  <a:schemeClr val="dk1"/>
                </a:solidFill>
              </a:rPr>
              <a:t>. 2 So fire went out from the Lord and devoured them, and they died before the Lord. 3 And Moses said to Aaron, “This is what the Lord spoke, saying: ‘</a:t>
            </a:r>
            <a:r>
              <a:rPr lang="en" sz="2300" i="1" u="sng">
                <a:solidFill>
                  <a:schemeClr val="dk1"/>
                </a:solidFill>
              </a:rPr>
              <a:t>By those who come near Me</a:t>
            </a:r>
            <a:r>
              <a:rPr lang="en" sz="2300" i="1">
                <a:solidFill>
                  <a:schemeClr val="dk1"/>
                </a:solidFill>
              </a:rPr>
              <a:t> </a:t>
            </a:r>
            <a:r>
              <a:rPr lang="en" sz="2300" i="1" u="sng">
                <a:solidFill>
                  <a:schemeClr val="dk1"/>
                </a:solidFill>
              </a:rPr>
              <a:t>I must be regarded as holy</a:t>
            </a:r>
            <a:r>
              <a:rPr lang="en" sz="2300" i="1">
                <a:solidFill>
                  <a:schemeClr val="dk1"/>
                </a:solidFill>
              </a:rPr>
              <a:t>; and before all the people </a:t>
            </a:r>
            <a:r>
              <a:rPr lang="en" sz="2300" i="1" u="sng">
                <a:solidFill>
                  <a:schemeClr val="dk1"/>
                </a:solidFill>
              </a:rPr>
              <a:t>I must be glorified</a:t>
            </a:r>
            <a:r>
              <a:rPr lang="en" sz="2300" i="1">
                <a:solidFill>
                  <a:schemeClr val="dk1"/>
                </a:solidFill>
              </a:rPr>
              <a:t>.’”</a:t>
            </a:r>
            <a:endParaRPr sz="2300" i="1">
              <a:solidFill>
                <a:schemeClr val="dk1"/>
              </a:solidFill>
            </a:endParaRPr>
          </a:p>
          <a:p>
            <a:pPr marL="457200" lvl="0" indent="-374650" algn="l" rtl="0">
              <a:lnSpc>
                <a:spcPct val="90000"/>
              </a:lnSpc>
              <a:spcBef>
                <a:spcPts val="0"/>
              </a:spcBef>
              <a:spcAft>
                <a:spcPts val="0"/>
              </a:spcAft>
              <a:buClr>
                <a:srgbClr val="FFFF00"/>
              </a:buClr>
              <a:buSzPts val="2300"/>
              <a:buChar char="●"/>
            </a:pPr>
            <a:r>
              <a:rPr lang="en" sz="2300" u="sng">
                <a:solidFill>
                  <a:srgbClr val="FFFF00"/>
                </a:solidFill>
              </a:rPr>
              <a:t>Rom.15:4</a:t>
            </a:r>
            <a:r>
              <a:rPr lang="en" sz="2300">
                <a:solidFill>
                  <a:srgbClr val="00FFFF"/>
                </a:solidFill>
              </a:rPr>
              <a:t> </a:t>
            </a:r>
            <a:r>
              <a:rPr lang="en" sz="2300" i="1">
                <a:solidFill>
                  <a:schemeClr val="dk1"/>
                </a:solidFill>
              </a:rPr>
              <a:t>“For whatever things were written before </a:t>
            </a:r>
            <a:r>
              <a:rPr lang="en" sz="2300" i="1" u="sng">
                <a:solidFill>
                  <a:schemeClr val="dk1"/>
                </a:solidFill>
              </a:rPr>
              <a:t>were written for our learning</a:t>
            </a:r>
            <a:r>
              <a:rPr lang="en" sz="2300" i="1">
                <a:solidFill>
                  <a:schemeClr val="dk1"/>
                </a:solidFill>
              </a:rPr>
              <a:t>,”</a:t>
            </a:r>
            <a:endParaRPr sz="2300" i="1">
              <a:solidFill>
                <a:schemeClr val="dk1"/>
              </a:solidFill>
            </a:endParaRPr>
          </a:p>
          <a:p>
            <a:pPr marL="457200" lvl="0" indent="-374650" algn="l" rtl="0">
              <a:lnSpc>
                <a:spcPct val="90000"/>
              </a:lnSpc>
              <a:spcBef>
                <a:spcPts val="0"/>
              </a:spcBef>
              <a:spcAft>
                <a:spcPts val="0"/>
              </a:spcAft>
              <a:buClr>
                <a:srgbClr val="FFFF00"/>
              </a:buClr>
              <a:buSzPts val="2300"/>
              <a:buChar char="●"/>
            </a:pPr>
            <a:r>
              <a:rPr lang="en" sz="2300" u="sng">
                <a:solidFill>
                  <a:srgbClr val="FFFF00"/>
                </a:solidFill>
              </a:rPr>
              <a:t>Matt.15:18</a:t>
            </a:r>
            <a:r>
              <a:rPr lang="en" sz="2300">
                <a:solidFill>
                  <a:srgbClr val="00FFFF"/>
                </a:solidFill>
              </a:rPr>
              <a:t> </a:t>
            </a:r>
            <a:r>
              <a:rPr lang="en" sz="2300" i="1">
                <a:solidFill>
                  <a:schemeClr val="dk1"/>
                </a:solidFill>
              </a:rPr>
              <a:t>“These people </a:t>
            </a:r>
            <a:r>
              <a:rPr lang="en" sz="2300" i="1" u="sng">
                <a:solidFill>
                  <a:schemeClr val="dk1"/>
                </a:solidFill>
              </a:rPr>
              <a:t>draw near to Me with their mouth</a:t>
            </a:r>
            <a:r>
              <a:rPr lang="en" sz="2300" i="1">
                <a:solidFill>
                  <a:schemeClr val="dk1"/>
                </a:solidFill>
              </a:rPr>
              <a:t>, and </a:t>
            </a:r>
            <a:r>
              <a:rPr lang="en" sz="2300" i="1" u="sng">
                <a:solidFill>
                  <a:schemeClr val="dk1"/>
                </a:solidFill>
              </a:rPr>
              <a:t>honor Me with their lips</a:t>
            </a:r>
            <a:r>
              <a:rPr lang="en" sz="2300" i="1">
                <a:solidFill>
                  <a:schemeClr val="dk1"/>
                </a:solidFill>
              </a:rPr>
              <a:t>, but </a:t>
            </a:r>
            <a:r>
              <a:rPr lang="en" sz="2300" i="1" u="sng">
                <a:solidFill>
                  <a:schemeClr val="dk1"/>
                </a:solidFill>
              </a:rPr>
              <a:t>their heart is far from Me</a:t>
            </a:r>
            <a:r>
              <a:rPr lang="en" sz="2300" i="1">
                <a:solidFill>
                  <a:schemeClr val="dk1"/>
                </a:solidFill>
              </a:rPr>
              <a:t>.”</a:t>
            </a:r>
            <a:r>
              <a:rPr lang="en" sz="2300">
                <a:solidFill>
                  <a:srgbClr val="00FFFF"/>
                </a:solidFill>
              </a:rPr>
              <a:t>  </a:t>
            </a:r>
            <a:r>
              <a:rPr lang="en" sz="2300">
                <a:solidFill>
                  <a:srgbClr val="FFFF00"/>
                </a:solidFill>
              </a:rPr>
              <a:t>We must worship in spirit AND truth, or else we invite God’s anger.</a:t>
            </a:r>
            <a:endParaRPr sz="2300">
              <a:solidFill>
                <a:srgbClr val="FFFF00"/>
              </a:solidFill>
            </a:endParaRPr>
          </a:p>
          <a:p>
            <a:pPr marL="457200" lvl="0" indent="-374650" algn="l" rtl="0">
              <a:lnSpc>
                <a:spcPct val="90000"/>
              </a:lnSpc>
              <a:spcBef>
                <a:spcPts val="0"/>
              </a:spcBef>
              <a:spcAft>
                <a:spcPts val="0"/>
              </a:spcAft>
              <a:buClr>
                <a:srgbClr val="00FFFF"/>
              </a:buClr>
              <a:buSzPts val="2300"/>
              <a:buChar char="●"/>
            </a:pPr>
            <a:r>
              <a:rPr lang="en" sz="2300">
                <a:solidFill>
                  <a:srgbClr val="00FFFF"/>
                </a:solidFill>
              </a:rPr>
              <a:t>“My sin - O the bliss of this glorious thought! - My sin, not in part, but the whole, is nailed to His cross and I bear it no more!  Praise the Lord, praise the Lord, O my soul!”  </a:t>
            </a:r>
            <a:r>
              <a:rPr lang="en" sz="2300">
                <a:solidFill>
                  <a:srgbClr val="FFFF00"/>
                </a:solidFill>
              </a:rPr>
              <a:t>Is it “well” with YOUR soul?</a:t>
            </a:r>
            <a:endParaRPr sz="230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3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ctrTitle"/>
          </p:nvPr>
        </p:nvSpPr>
        <p:spPr>
          <a:xfrm>
            <a:off x="-52175" y="0"/>
            <a:ext cx="9243600" cy="5376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4900" b="1" dirty="0">
                <a:solidFill>
                  <a:srgbClr val="00FFFF"/>
                </a:solidFill>
              </a:rPr>
              <a:t>FIRST, WHAT IS “WORSHIP”?</a:t>
            </a:r>
            <a:endParaRPr sz="4900" b="1" dirty="0">
              <a:solidFill>
                <a:srgbClr val="00FFFF"/>
              </a:solidFill>
            </a:endParaRPr>
          </a:p>
        </p:txBody>
      </p:sp>
      <p:sp>
        <p:nvSpPr>
          <p:cNvPr id="61" name="Google Shape;61;p14"/>
          <p:cNvSpPr txBox="1">
            <a:spLocks noGrp="1"/>
          </p:cNvSpPr>
          <p:nvPr>
            <p:ph type="subTitle" idx="1"/>
          </p:nvPr>
        </p:nvSpPr>
        <p:spPr>
          <a:xfrm>
            <a:off x="-52175" y="537600"/>
            <a:ext cx="9276900" cy="4605900"/>
          </a:xfrm>
          <a:prstGeom prst="rect">
            <a:avLst/>
          </a:prstGeom>
        </p:spPr>
        <p:txBody>
          <a:bodyPr spcFirstLastPara="1" wrap="square" lIns="91425" tIns="91425" rIns="91425" bIns="91425" anchor="t" anchorCtr="0">
            <a:noAutofit/>
          </a:bodyPr>
          <a:lstStyle/>
          <a:p>
            <a:pPr marL="457200" lvl="0" indent="-387350" algn="l" rtl="0">
              <a:lnSpc>
                <a:spcPct val="90000"/>
              </a:lnSpc>
              <a:spcBef>
                <a:spcPts val="0"/>
              </a:spcBef>
              <a:spcAft>
                <a:spcPts val="0"/>
              </a:spcAft>
              <a:buClr>
                <a:srgbClr val="FFFF00"/>
              </a:buClr>
              <a:buSzPts val="2500"/>
              <a:buChar char="●"/>
            </a:pPr>
            <a:r>
              <a:rPr lang="en" sz="2500">
                <a:solidFill>
                  <a:srgbClr val="FFFF00"/>
                </a:solidFill>
              </a:rPr>
              <a:t>The next few lessons will be about what Christians do when assembled together for a spiritual gathering.  But we need to get OUT of our heads that “worship” is ONLY what we do together on Sundays at 10:30!</a:t>
            </a:r>
            <a:endParaRPr sz="2500">
              <a:solidFill>
                <a:srgbClr val="FFFF00"/>
              </a:solidFill>
            </a:endParaRPr>
          </a:p>
          <a:p>
            <a:pPr marL="457200" lvl="0" indent="-387350" algn="l" rtl="0">
              <a:lnSpc>
                <a:spcPct val="90000"/>
              </a:lnSpc>
              <a:spcBef>
                <a:spcPts val="0"/>
              </a:spcBef>
              <a:spcAft>
                <a:spcPts val="0"/>
              </a:spcAft>
              <a:buClr>
                <a:schemeClr val="dk1"/>
              </a:buClr>
              <a:buSzPts val="2500"/>
              <a:buChar char="●"/>
            </a:pPr>
            <a:r>
              <a:rPr lang="en" sz="2500">
                <a:solidFill>
                  <a:schemeClr val="dk1"/>
                </a:solidFill>
              </a:rPr>
              <a:t>Greek word “proskuneo” - literally “to kiss the hand”, to bow down before, to show reverence for, to show submission.</a:t>
            </a:r>
            <a:r>
              <a:rPr lang="en" sz="2500">
                <a:solidFill>
                  <a:srgbClr val="FFFF00"/>
                </a:solidFill>
              </a:rPr>
              <a:t> </a:t>
            </a:r>
            <a:endParaRPr sz="2500">
              <a:solidFill>
                <a:srgbClr val="FFFF00"/>
              </a:solidFill>
            </a:endParaRPr>
          </a:p>
          <a:p>
            <a:pPr marL="457200" lvl="0" indent="-387350" algn="l" rtl="0">
              <a:lnSpc>
                <a:spcPct val="90000"/>
              </a:lnSpc>
              <a:spcBef>
                <a:spcPts val="0"/>
              </a:spcBef>
              <a:spcAft>
                <a:spcPts val="0"/>
              </a:spcAft>
              <a:buClr>
                <a:srgbClr val="00FFFF"/>
              </a:buClr>
              <a:buSzPts val="2500"/>
              <a:buChar char="●"/>
            </a:pPr>
            <a:r>
              <a:rPr lang="en" sz="2500">
                <a:solidFill>
                  <a:srgbClr val="00FFFF"/>
                </a:solidFill>
              </a:rPr>
              <a:t>If we ONLY do this for God, our Savior, 1 hour per week we are sorely lacking in worship to God!  We worship God when we pray to Him, when we meditate on and read His word, when we obey Him, when we speak of Him to others, etc.</a:t>
            </a:r>
            <a:endParaRPr sz="2500">
              <a:solidFill>
                <a:srgbClr val="00FFFF"/>
              </a:solidFill>
            </a:endParaRPr>
          </a:p>
          <a:p>
            <a:pPr marL="457200" lvl="0" indent="-387350" algn="l" rtl="0">
              <a:lnSpc>
                <a:spcPct val="90000"/>
              </a:lnSpc>
              <a:spcBef>
                <a:spcPts val="0"/>
              </a:spcBef>
              <a:spcAft>
                <a:spcPts val="0"/>
              </a:spcAft>
              <a:buClr>
                <a:srgbClr val="FFFF00"/>
              </a:buClr>
              <a:buSzPts val="2500"/>
              <a:buChar char="●"/>
            </a:pPr>
            <a:r>
              <a:rPr lang="en" sz="2500">
                <a:solidFill>
                  <a:srgbClr val="FFFF00"/>
                </a:solidFill>
              </a:rPr>
              <a:t>And when we are assembled, are we not also “worshipping” God in our bible studies?  I hope so!  Join us at those!</a:t>
            </a:r>
            <a:endParaRPr sz="2500">
              <a:solidFill>
                <a:srgbClr val="FFFF00"/>
              </a:solidFill>
            </a:endParaRPr>
          </a:p>
          <a:p>
            <a:pPr marL="457200" lvl="0" indent="-387350" algn="l" rtl="0">
              <a:lnSpc>
                <a:spcPct val="90000"/>
              </a:lnSpc>
              <a:spcBef>
                <a:spcPts val="0"/>
              </a:spcBef>
              <a:spcAft>
                <a:spcPts val="0"/>
              </a:spcAft>
              <a:buClr>
                <a:schemeClr val="dk1"/>
              </a:buClr>
              <a:buSzPts val="2500"/>
              <a:buChar char="●"/>
            </a:pPr>
            <a:r>
              <a:rPr lang="en" sz="2500">
                <a:solidFill>
                  <a:schemeClr val="dk1"/>
                </a:solidFill>
              </a:rPr>
              <a:t>But as Jesus said, we MUST worship in both spirit AND truth!</a:t>
            </a:r>
            <a:endParaRPr sz="250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5"/>
          <p:cNvSpPr txBox="1">
            <a:spLocks noGrp="1"/>
          </p:cNvSpPr>
          <p:nvPr>
            <p:ph type="ctrTitle"/>
          </p:nvPr>
        </p:nvSpPr>
        <p:spPr>
          <a:xfrm>
            <a:off x="-52175" y="0"/>
            <a:ext cx="9243600" cy="497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5000" b="1">
                <a:solidFill>
                  <a:srgbClr val="00FFFF"/>
                </a:solidFill>
              </a:rPr>
              <a:t>SO WHAT IS “SINGING”?</a:t>
            </a:r>
            <a:endParaRPr sz="5000" b="1">
              <a:solidFill>
                <a:srgbClr val="00FFFF"/>
              </a:solidFill>
            </a:endParaRPr>
          </a:p>
        </p:txBody>
      </p:sp>
      <p:sp>
        <p:nvSpPr>
          <p:cNvPr id="67" name="Google Shape;67;p15"/>
          <p:cNvSpPr txBox="1">
            <a:spLocks noGrp="1"/>
          </p:cNvSpPr>
          <p:nvPr>
            <p:ph type="subTitle" idx="1"/>
          </p:nvPr>
        </p:nvSpPr>
        <p:spPr>
          <a:xfrm>
            <a:off x="-132425" y="497625"/>
            <a:ext cx="9357300" cy="4645800"/>
          </a:xfrm>
          <a:prstGeom prst="rect">
            <a:avLst/>
          </a:prstGeom>
        </p:spPr>
        <p:txBody>
          <a:bodyPr spcFirstLastPara="1" wrap="square" lIns="91425" tIns="91425" rIns="91425" bIns="91425" anchor="t" anchorCtr="0">
            <a:noAutofit/>
          </a:bodyPr>
          <a:lstStyle/>
          <a:p>
            <a:pPr marL="457200" lvl="0" indent="-368300" algn="l" rtl="0">
              <a:lnSpc>
                <a:spcPct val="90000"/>
              </a:lnSpc>
              <a:spcBef>
                <a:spcPts val="0"/>
              </a:spcBef>
              <a:spcAft>
                <a:spcPts val="0"/>
              </a:spcAft>
              <a:buClr>
                <a:srgbClr val="FFFF00"/>
              </a:buClr>
              <a:buSzPts val="2200"/>
              <a:buChar char="●"/>
            </a:pPr>
            <a:r>
              <a:rPr lang="en" sz="2200">
                <a:solidFill>
                  <a:srgbClr val="FFFF00"/>
                </a:solidFill>
              </a:rPr>
              <a:t>Greek word “psallo” - to pluck or to play, to sing (to make music with the voice).</a:t>
            </a:r>
            <a:endParaRPr sz="2200">
              <a:solidFill>
                <a:srgbClr val="FFFF00"/>
              </a:solidFill>
            </a:endParaRPr>
          </a:p>
          <a:p>
            <a:pPr marL="457200" lvl="0" indent="-368300" algn="l" rtl="0">
              <a:lnSpc>
                <a:spcPct val="90000"/>
              </a:lnSpc>
              <a:spcBef>
                <a:spcPts val="0"/>
              </a:spcBef>
              <a:spcAft>
                <a:spcPts val="0"/>
              </a:spcAft>
              <a:buClr>
                <a:schemeClr val="dk1"/>
              </a:buClr>
              <a:buSzPts val="2200"/>
              <a:buChar char="●"/>
            </a:pPr>
            <a:r>
              <a:rPr lang="en" sz="2200">
                <a:solidFill>
                  <a:schemeClr val="dk1"/>
                </a:solidFill>
              </a:rPr>
              <a:t>Sometimes the definition of a Greek word is helpful to our understanding because it is specific (like “baptizo”).  But this is NOT one of those times, because the Greek in New Testament times DID NOT have separate words for playing on an instrument and “playing” the voice (what we today call “singing”).</a:t>
            </a:r>
            <a:endParaRPr sz="2200">
              <a:solidFill>
                <a:schemeClr val="dk1"/>
              </a:solidFill>
            </a:endParaRPr>
          </a:p>
          <a:p>
            <a:pPr marL="457200" lvl="0" indent="-368300" algn="l" rtl="0">
              <a:lnSpc>
                <a:spcPct val="90000"/>
              </a:lnSpc>
              <a:spcBef>
                <a:spcPts val="0"/>
              </a:spcBef>
              <a:spcAft>
                <a:spcPts val="0"/>
              </a:spcAft>
              <a:buClr>
                <a:srgbClr val="00FFFF"/>
              </a:buClr>
              <a:buSzPts val="2200"/>
              <a:buChar char="●"/>
            </a:pPr>
            <a:r>
              <a:rPr lang="en" sz="2200">
                <a:solidFill>
                  <a:srgbClr val="00FFFF"/>
                </a:solidFill>
              </a:rPr>
              <a:t>Those in favor of mechanical instruments in our assemblies will use this to justify the practice.  But, as always, the CONTEXT and surrounding words will show how it is being used.  For example</a:t>
            </a:r>
            <a:r>
              <a:rPr lang="en" sz="2200">
                <a:solidFill>
                  <a:schemeClr val="dk1"/>
                </a:solidFill>
              </a:rPr>
              <a:t> </a:t>
            </a:r>
            <a:r>
              <a:rPr lang="en" sz="2200" u="sng">
                <a:solidFill>
                  <a:srgbClr val="FFFF00"/>
                </a:solidFill>
              </a:rPr>
              <a:t>Acts 16:24-25</a:t>
            </a:r>
            <a:r>
              <a:rPr lang="en" sz="2200">
                <a:solidFill>
                  <a:schemeClr val="dk1"/>
                </a:solidFill>
              </a:rPr>
              <a:t> </a:t>
            </a:r>
            <a:r>
              <a:rPr lang="en" sz="2200" i="1">
                <a:solidFill>
                  <a:schemeClr val="dk1"/>
                </a:solidFill>
              </a:rPr>
              <a:t>“Having received such a charge, he put them into the inner prison and fastened their feet in the stocks.25 But at midnight Paul and Silas were praying and </a:t>
            </a:r>
            <a:r>
              <a:rPr lang="en" sz="2200" i="1" u="sng">
                <a:solidFill>
                  <a:schemeClr val="dk1"/>
                </a:solidFill>
              </a:rPr>
              <a:t>singing hymns</a:t>
            </a:r>
            <a:r>
              <a:rPr lang="en" sz="2200" i="1">
                <a:solidFill>
                  <a:schemeClr val="dk1"/>
                </a:solidFill>
              </a:rPr>
              <a:t> to God, and the prisoners were listening to them.”</a:t>
            </a:r>
            <a:endParaRPr sz="2200" i="1">
              <a:solidFill>
                <a:schemeClr val="dk1"/>
              </a:solidFill>
            </a:endParaRPr>
          </a:p>
          <a:p>
            <a:pPr marL="457200" lvl="0" indent="-368300" algn="l" rtl="0">
              <a:lnSpc>
                <a:spcPct val="90000"/>
              </a:lnSpc>
              <a:spcBef>
                <a:spcPts val="0"/>
              </a:spcBef>
              <a:spcAft>
                <a:spcPts val="0"/>
              </a:spcAft>
              <a:buClr>
                <a:srgbClr val="FFFF00"/>
              </a:buClr>
              <a:buSzPts val="2200"/>
              <a:buChar char="●"/>
            </a:pPr>
            <a:r>
              <a:rPr lang="en" sz="2200">
                <a:solidFill>
                  <a:srgbClr val="FFFF00"/>
                </a:solidFill>
              </a:rPr>
              <a:t>Any suggestion here that Paul and Silas were playing instruments?</a:t>
            </a:r>
            <a:endParaRPr sz="220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6"/>
          <p:cNvSpPr txBox="1">
            <a:spLocks noGrp="1"/>
          </p:cNvSpPr>
          <p:nvPr>
            <p:ph type="ctrTitle"/>
          </p:nvPr>
        </p:nvSpPr>
        <p:spPr>
          <a:xfrm>
            <a:off x="-52175" y="0"/>
            <a:ext cx="9243600" cy="497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4200" b="1">
                <a:solidFill>
                  <a:srgbClr val="00FFFF"/>
                </a:solidFill>
              </a:rPr>
              <a:t>“INSTRUMENTS ARE IN THE O.T.!”</a:t>
            </a:r>
            <a:endParaRPr sz="4200" b="1">
              <a:solidFill>
                <a:srgbClr val="00FFFF"/>
              </a:solidFill>
            </a:endParaRPr>
          </a:p>
        </p:txBody>
      </p:sp>
      <p:sp>
        <p:nvSpPr>
          <p:cNvPr id="73" name="Google Shape;73;p16"/>
          <p:cNvSpPr txBox="1">
            <a:spLocks noGrp="1"/>
          </p:cNvSpPr>
          <p:nvPr>
            <p:ph type="subTitle" idx="1"/>
          </p:nvPr>
        </p:nvSpPr>
        <p:spPr>
          <a:xfrm>
            <a:off x="-132425" y="354500"/>
            <a:ext cx="9357300" cy="4788900"/>
          </a:xfrm>
          <a:prstGeom prst="rect">
            <a:avLst/>
          </a:prstGeom>
        </p:spPr>
        <p:txBody>
          <a:bodyPr spcFirstLastPara="1" wrap="square" lIns="91425" tIns="91425" rIns="91425" bIns="91425" anchor="t" anchorCtr="0">
            <a:noAutofit/>
          </a:bodyPr>
          <a:lstStyle/>
          <a:p>
            <a:pPr marL="457200" lvl="0" indent="-349250" algn="l" rtl="0">
              <a:lnSpc>
                <a:spcPct val="90000"/>
              </a:lnSpc>
              <a:spcBef>
                <a:spcPts val="0"/>
              </a:spcBef>
              <a:spcAft>
                <a:spcPts val="0"/>
              </a:spcAft>
              <a:buClr>
                <a:srgbClr val="FFFF00"/>
              </a:buClr>
              <a:buSzPts val="1900"/>
              <a:buChar char="●"/>
            </a:pPr>
            <a:r>
              <a:rPr lang="en" sz="1900">
                <a:solidFill>
                  <a:srgbClr val="FFFF00"/>
                </a:solidFill>
              </a:rPr>
              <a:t>Yes, they were added to the Tabernacle and Temple worship, in the reign of King David, a PROPHET of God, BY THE COMMAND OF GOD.</a:t>
            </a:r>
            <a:endParaRPr sz="1900">
              <a:solidFill>
                <a:srgbClr val="FFFF00"/>
              </a:solidFill>
            </a:endParaRPr>
          </a:p>
          <a:p>
            <a:pPr marL="457200" lvl="0" indent="-349250" algn="l" rtl="0">
              <a:lnSpc>
                <a:spcPct val="90000"/>
              </a:lnSpc>
              <a:spcBef>
                <a:spcPts val="0"/>
              </a:spcBef>
              <a:spcAft>
                <a:spcPts val="0"/>
              </a:spcAft>
              <a:buClr>
                <a:srgbClr val="FFFF00"/>
              </a:buClr>
              <a:buSzPts val="1900"/>
              <a:buChar char="●"/>
            </a:pPr>
            <a:r>
              <a:rPr lang="en" sz="1900" u="sng">
                <a:solidFill>
                  <a:srgbClr val="FFFF00"/>
                </a:solidFill>
              </a:rPr>
              <a:t>1 Chron.25:1-2</a:t>
            </a:r>
            <a:r>
              <a:rPr lang="en" sz="1900">
                <a:solidFill>
                  <a:srgbClr val="FFFF00"/>
                </a:solidFill>
              </a:rPr>
              <a:t> </a:t>
            </a:r>
            <a:r>
              <a:rPr lang="en" sz="1900" i="1">
                <a:solidFill>
                  <a:schemeClr val="dk1"/>
                </a:solidFill>
              </a:rPr>
              <a:t>“Moreover David and the captains of the army separated for the service some of the sons of Asaph, of Heman, and of Jeduthun, who should </a:t>
            </a:r>
            <a:r>
              <a:rPr lang="en" sz="1900" i="1" u="sng">
                <a:solidFill>
                  <a:schemeClr val="dk1"/>
                </a:solidFill>
              </a:rPr>
              <a:t>prophesy with harps</a:t>
            </a:r>
            <a:r>
              <a:rPr lang="en" sz="1900" i="1">
                <a:solidFill>
                  <a:schemeClr val="dk1"/>
                </a:solidFill>
              </a:rPr>
              <a:t>, stringed instruments, and cymbals. And the number of the skilled men performing their service was: 2 Of the sons of Asaph: Zaccur, Joseph, Nethaniah, and Asharelah; the sons of Asaph were under the direction of Asaph, who </a:t>
            </a:r>
            <a:r>
              <a:rPr lang="en" sz="1900" i="1" u="sng">
                <a:solidFill>
                  <a:schemeClr val="dk1"/>
                </a:solidFill>
              </a:rPr>
              <a:t>prophesied</a:t>
            </a:r>
            <a:r>
              <a:rPr lang="en" sz="1900" i="1">
                <a:solidFill>
                  <a:schemeClr val="dk1"/>
                </a:solidFill>
              </a:rPr>
              <a:t> according to </a:t>
            </a:r>
            <a:r>
              <a:rPr lang="en" sz="1900" i="1" u="sng">
                <a:solidFill>
                  <a:schemeClr val="dk1"/>
                </a:solidFill>
              </a:rPr>
              <a:t>the order of the king</a:t>
            </a:r>
            <a:r>
              <a:rPr lang="en" sz="1900" i="1">
                <a:solidFill>
                  <a:schemeClr val="dk1"/>
                </a:solidFill>
              </a:rPr>
              <a:t>.”</a:t>
            </a:r>
            <a:endParaRPr sz="1900" i="1">
              <a:solidFill>
                <a:schemeClr val="dk1"/>
              </a:solidFill>
            </a:endParaRPr>
          </a:p>
          <a:p>
            <a:pPr marL="457200" lvl="0" indent="-349250" algn="l" rtl="0">
              <a:lnSpc>
                <a:spcPct val="90000"/>
              </a:lnSpc>
              <a:spcBef>
                <a:spcPts val="0"/>
              </a:spcBef>
              <a:spcAft>
                <a:spcPts val="0"/>
              </a:spcAft>
              <a:buClr>
                <a:srgbClr val="FFFF00"/>
              </a:buClr>
              <a:buSzPts val="1900"/>
              <a:buChar char="●"/>
            </a:pPr>
            <a:r>
              <a:rPr lang="en" sz="1900" u="sng">
                <a:solidFill>
                  <a:srgbClr val="FFFF00"/>
                </a:solidFill>
              </a:rPr>
              <a:t>2 Chron.29:25</a:t>
            </a:r>
            <a:r>
              <a:rPr lang="en" sz="1900">
                <a:solidFill>
                  <a:srgbClr val="FFFF00"/>
                </a:solidFill>
              </a:rPr>
              <a:t> </a:t>
            </a:r>
            <a:r>
              <a:rPr lang="en" sz="1900" i="1">
                <a:solidFill>
                  <a:schemeClr val="dk1"/>
                </a:solidFill>
              </a:rPr>
              <a:t>“And he stationed the Levites in the house of the Lord with cymbals, with stringed instruments, and with harps, according to the commandment of David, of Gad the king’s seer, and of </a:t>
            </a:r>
            <a:r>
              <a:rPr lang="en" sz="1900" i="1" u="sng">
                <a:solidFill>
                  <a:schemeClr val="dk1"/>
                </a:solidFill>
              </a:rPr>
              <a:t>Nathan the prophet; for thus was the commandment of the Lord by His prophets</a:t>
            </a:r>
            <a:r>
              <a:rPr lang="en" sz="1900" i="1">
                <a:solidFill>
                  <a:schemeClr val="dk1"/>
                </a:solidFill>
              </a:rPr>
              <a:t>.”</a:t>
            </a:r>
            <a:endParaRPr sz="1900" i="1">
              <a:solidFill>
                <a:schemeClr val="dk1"/>
              </a:solidFill>
            </a:endParaRPr>
          </a:p>
          <a:p>
            <a:pPr marL="457200" lvl="0" indent="-349250" algn="l" rtl="0">
              <a:lnSpc>
                <a:spcPct val="90000"/>
              </a:lnSpc>
              <a:spcBef>
                <a:spcPts val="0"/>
              </a:spcBef>
              <a:spcAft>
                <a:spcPts val="0"/>
              </a:spcAft>
              <a:buClr>
                <a:srgbClr val="FFFF00"/>
              </a:buClr>
              <a:buSzPts val="1900"/>
              <a:buChar char="●"/>
            </a:pPr>
            <a:r>
              <a:rPr lang="en" sz="1900" u="sng">
                <a:solidFill>
                  <a:srgbClr val="FFFF00"/>
                </a:solidFill>
              </a:rPr>
              <a:t>Hab.3:19 </a:t>
            </a:r>
            <a:r>
              <a:rPr lang="en" sz="1900" i="1">
                <a:solidFill>
                  <a:schemeClr val="dk1"/>
                </a:solidFill>
              </a:rPr>
              <a:t>“The Lord God is my strength;He will make my feet like deer’s feet, And He will make me walk on my high hills. To </a:t>
            </a:r>
            <a:r>
              <a:rPr lang="en" sz="1900" i="1" u="sng">
                <a:solidFill>
                  <a:schemeClr val="dk1"/>
                </a:solidFill>
              </a:rPr>
              <a:t>the Chief Musician</a:t>
            </a:r>
            <a:r>
              <a:rPr lang="en" sz="1900" i="1">
                <a:solidFill>
                  <a:schemeClr val="dk1"/>
                </a:solidFill>
              </a:rPr>
              <a:t>, </a:t>
            </a:r>
            <a:r>
              <a:rPr lang="en" sz="1900" i="1" u="sng">
                <a:solidFill>
                  <a:schemeClr val="dk1"/>
                </a:solidFill>
              </a:rPr>
              <a:t>with my stringed instruments</a:t>
            </a:r>
            <a:r>
              <a:rPr lang="en" sz="1900" i="1">
                <a:solidFill>
                  <a:schemeClr val="dk1"/>
                </a:solidFill>
              </a:rPr>
              <a:t>.”</a:t>
            </a:r>
            <a:endParaRPr sz="1900" i="1">
              <a:solidFill>
                <a:schemeClr val="dk1"/>
              </a:solidFill>
            </a:endParaRPr>
          </a:p>
          <a:p>
            <a:pPr marL="457200" lvl="0" indent="-349250" algn="l" rtl="0">
              <a:lnSpc>
                <a:spcPct val="90000"/>
              </a:lnSpc>
              <a:spcBef>
                <a:spcPts val="0"/>
              </a:spcBef>
              <a:spcAft>
                <a:spcPts val="0"/>
              </a:spcAft>
              <a:buClr>
                <a:srgbClr val="00FFFF"/>
              </a:buClr>
              <a:buSzPts val="1900"/>
              <a:buChar char="●"/>
            </a:pPr>
            <a:r>
              <a:rPr lang="en" sz="1900">
                <a:solidFill>
                  <a:srgbClr val="00FFFF"/>
                </a:solidFill>
              </a:rPr>
              <a:t>God </a:t>
            </a:r>
            <a:r>
              <a:rPr lang="en" sz="1900" u="sng">
                <a:solidFill>
                  <a:srgbClr val="00FFFF"/>
                </a:solidFill>
              </a:rPr>
              <a:t>commanded</a:t>
            </a:r>
            <a:r>
              <a:rPr lang="en" sz="1900">
                <a:solidFill>
                  <a:srgbClr val="00FFFF"/>
                </a:solidFill>
              </a:rPr>
              <a:t> this under a different covenant, to a specific nation, to specific families/persons within that nation, to be done at a specific location, with divine messages from God, with specific instructions!</a:t>
            </a:r>
            <a:endParaRPr sz="19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7"/>
          <p:cNvSpPr txBox="1">
            <a:spLocks noGrp="1"/>
          </p:cNvSpPr>
          <p:nvPr>
            <p:ph type="ctrTitle"/>
          </p:nvPr>
        </p:nvSpPr>
        <p:spPr>
          <a:xfrm>
            <a:off x="-52175" y="0"/>
            <a:ext cx="9243600" cy="497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4200" b="1">
                <a:solidFill>
                  <a:srgbClr val="00FFFF"/>
                </a:solidFill>
              </a:rPr>
              <a:t>“THEY ARE IN REVELATION!”</a:t>
            </a:r>
            <a:endParaRPr sz="4200" b="1">
              <a:solidFill>
                <a:srgbClr val="00FFFF"/>
              </a:solidFill>
            </a:endParaRPr>
          </a:p>
        </p:txBody>
      </p:sp>
      <p:sp>
        <p:nvSpPr>
          <p:cNvPr id="79" name="Google Shape;79;p17"/>
          <p:cNvSpPr txBox="1">
            <a:spLocks noGrp="1"/>
          </p:cNvSpPr>
          <p:nvPr>
            <p:ph type="subTitle" idx="1"/>
          </p:nvPr>
        </p:nvSpPr>
        <p:spPr>
          <a:xfrm>
            <a:off x="-132425" y="394625"/>
            <a:ext cx="9357300" cy="4748700"/>
          </a:xfrm>
          <a:prstGeom prst="rect">
            <a:avLst/>
          </a:prstGeom>
        </p:spPr>
        <p:txBody>
          <a:bodyPr spcFirstLastPara="1" wrap="square" lIns="91425" tIns="91425" rIns="91425" bIns="91425" anchor="t" anchorCtr="0">
            <a:noAutofit/>
          </a:bodyPr>
          <a:lstStyle/>
          <a:p>
            <a:pPr marL="457200" lvl="0" indent="-361950" algn="l" rtl="0">
              <a:lnSpc>
                <a:spcPct val="90000"/>
              </a:lnSpc>
              <a:spcBef>
                <a:spcPts val="0"/>
              </a:spcBef>
              <a:spcAft>
                <a:spcPts val="0"/>
              </a:spcAft>
              <a:buClr>
                <a:srgbClr val="FFFF00"/>
              </a:buClr>
              <a:buSzPts val="2100"/>
              <a:buChar char="●"/>
            </a:pPr>
            <a:r>
              <a:rPr lang="en" sz="2100">
                <a:solidFill>
                  <a:srgbClr val="FFFF00"/>
                </a:solidFill>
              </a:rPr>
              <a:t>At this point someone is, frankly, grasping at straws, if we’re going to use Revelation as our guide to our worship together today.</a:t>
            </a:r>
            <a:endParaRPr sz="2100">
              <a:solidFill>
                <a:srgbClr val="FFFF00"/>
              </a:solidFill>
            </a:endParaRPr>
          </a:p>
          <a:p>
            <a:pPr marL="457200" lvl="0" indent="-361950" algn="l" rtl="0">
              <a:lnSpc>
                <a:spcPct val="90000"/>
              </a:lnSpc>
              <a:spcBef>
                <a:spcPts val="0"/>
              </a:spcBef>
              <a:spcAft>
                <a:spcPts val="0"/>
              </a:spcAft>
              <a:buClr>
                <a:srgbClr val="FFFF00"/>
              </a:buClr>
              <a:buSzPts val="2100"/>
              <a:buChar char="●"/>
            </a:pPr>
            <a:r>
              <a:rPr lang="en" sz="2100" u="sng">
                <a:solidFill>
                  <a:srgbClr val="FFFF00"/>
                </a:solidFill>
              </a:rPr>
              <a:t>Rev.14:2</a:t>
            </a:r>
            <a:r>
              <a:rPr lang="en" sz="2100">
                <a:solidFill>
                  <a:srgbClr val="FFFF00"/>
                </a:solidFill>
              </a:rPr>
              <a:t> </a:t>
            </a:r>
            <a:r>
              <a:rPr lang="en" sz="2100" i="1">
                <a:solidFill>
                  <a:schemeClr val="dk1"/>
                </a:solidFill>
              </a:rPr>
              <a:t>“And I heard a voice from heaven, like the voice of many waters, and like the voice of loud thunder. And I heard the sound of harpists playing their harps.”</a:t>
            </a:r>
            <a:endParaRPr sz="2100" i="1">
              <a:solidFill>
                <a:schemeClr val="dk1"/>
              </a:solidFill>
            </a:endParaRPr>
          </a:p>
          <a:p>
            <a:pPr marL="457200" lvl="0" indent="-361950" algn="l" rtl="0">
              <a:lnSpc>
                <a:spcPct val="90000"/>
              </a:lnSpc>
              <a:spcBef>
                <a:spcPts val="0"/>
              </a:spcBef>
              <a:spcAft>
                <a:spcPts val="0"/>
              </a:spcAft>
              <a:buClr>
                <a:srgbClr val="00FFFF"/>
              </a:buClr>
              <a:buSzPts val="2100"/>
              <a:buChar char="●"/>
            </a:pPr>
            <a:r>
              <a:rPr lang="en" sz="2100">
                <a:solidFill>
                  <a:srgbClr val="00FFFF"/>
                </a:solidFill>
              </a:rPr>
              <a:t>So the argument goes that God must ALWAYS want to hear instrumental music from His people.</a:t>
            </a:r>
            <a:endParaRPr sz="2100">
              <a:solidFill>
                <a:srgbClr val="00FFFF"/>
              </a:solidFill>
            </a:endParaRPr>
          </a:p>
          <a:p>
            <a:pPr marL="457200" lvl="0" indent="-361950" algn="l" rtl="0">
              <a:lnSpc>
                <a:spcPct val="90000"/>
              </a:lnSpc>
              <a:spcBef>
                <a:spcPts val="0"/>
              </a:spcBef>
              <a:spcAft>
                <a:spcPts val="0"/>
              </a:spcAft>
              <a:buClr>
                <a:srgbClr val="FFFF00"/>
              </a:buClr>
              <a:buSzPts val="2100"/>
              <a:buChar char="●"/>
            </a:pPr>
            <a:r>
              <a:rPr lang="en" sz="2100">
                <a:solidFill>
                  <a:srgbClr val="FFFF00"/>
                </a:solidFill>
              </a:rPr>
              <a:t>First of all, WHERE is this taking place?  In John’s vision, in “the Spirit”, in his vision of heaven.  NOT on the earth, NOT in the church below.</a:t>
            </a:r>
            <a:endParaRPr sz="2100">
              <a:solidFill>
                <a:srgbClr val="FFFF00"/>
              </a:solidFill>
            </a:endParaRPr>
          </a:p>
          <a:p>
            <a:pPr marL="457200" lvl="0" indent="-361950" algn="l" rtl="0">
              <a:lnSpc>
                <a:spcPct val="90000"/>
              </a:lnSpc>
              <a:spcBef>
                <a:spcPts val="0"/>
              </a:spcBef>
              <a:spcAft>
                <a:spcPts val="0"/>
              </a:spcAft>
              <a:buClr>
                <a:schemeClr val="dk1"/>
              </a:buClr>
              <a:buSzPts val="2100"/>
              <a:buChar char="●"/>
            </a:pPr>
            <a:r>
              <a:rPr lang="en" sz="2100">
                <a:solidFill>
                  <a:schemeClr val="dk1"/>
                </a:solidFill>
              </a:rPr>
              <a:t>WHO is playing these harps?  Israelites of old, the 24 elders, martyred Christians, angels, cherubim, seraphim?  We have NO IDEA.</a:t>
            </a:r>
            <a:endParaRPr sz="2100">
              <a:solidFill>
                <a:schemeClr val="dk1"/>
              </a:solidFill>
            </a:endParaRPr>
          </a:p>
          <a:p>
            <a:pPr marL="457200" lvl="0" indent="-361950" algn="l" rtl="0">
              <a:lnSpc>
                <a:spcPct val="90000"/>
              </a:lnSpc>
              <a:spcBef>
                <a:spcPts val="0"/>
              </a:spcBef>
              <a:spcAft>
                <a:spcPts val="0"/>
              </a:spcAft>
              <a:buClr>
                <a:srgbClr val="00FFFF"/>
              </a:buClr>
              <a:buSzPts val="2100"/>
              <a:buChar char="●"/>
            </a:pPr>
            <a:r>
              <a:rPr lang="en" sz="2100">
                <a:solidFill>
                  <a:srgbClr val="00FFFF"/>
                </a:solidFill>
              </a:rPr>
              <a:t>Lastly, Revelation is a vision of APOCALYPTIC language.  It is full of symbology and dramatic language to make a larger point.  Do we also need to wear white robes?  Do we need to be virgin men?  Do we need to be casting crowns?  Do we need bowls of incense?  Do we need God’s name on our foreheads?  Do we need a golden city with pearly gates?</a:t>
            </a:r>
            <a:endParaRPr sz="21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8"/>
          <p:cNvSpPr txBox="1">
            <a:spLocks noGrp="1"/>
          </p:cNvSpPr>
          <p:nvPr>
            <p:ph type="ctrTitle"/>
          </p:nvPr>
        </p:nvSpPr>
        <p:spPr>
          <a:xfrm>
            <a:off x="-99125" y="0"/>
            <a:ext cx="9357300" cy="497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4500" b="1">
                <a:solidFill>
                  <a:srgbClr val="00FFFF"/>
                </a:solidFill>
              </a:rPr>
              <a:t>WHERE INSTRUMENTS ARE NOT</a:t>
            </a:r>
            <a:endParaRPr sz="4500" b="1">
              <a:solidFill>
                <a:srgbClr val="00FFFF"/>
              </a:solidFill>
            </a:endParaRPr>
          </a:p>
        </p:txBody>
      </p:sp>
      <p:sp>
        <p:nvSpPr>
          <p:cNvPr id="85" name="Google Shape;85;p18"/>
          <p:cNvSpPr txBox="1">
            <a:spLocks noGrp="1"/>
          </p:cNvSpPr>
          <p:nvPr>
            <p:ph type="subTitle" idx="1"/>
          </p:nvPr>
        </p:nvSpPr>
        <p:spPr>
          <a:xfrm>
            <a:off x="-159200" y="394625"/>
            <a:ext cx="9417300" cy="4748700"/>
          </a:xfrm>
          <a:prstGeom prst="rect">
            <a:avLst/>
          </a:prstGeom>
        </p:spPr>
        <p:txBody>
          <a:bodyPr spcFirstLastPara="1" wrap="square" lIns="91425" tIns="91425" rIns="91425" bIns="91425" anchor="t" anchorCtr="0">
            <a:noAutofit/>
          </a:bodyPr>
          <a:lstStyle/>
          <a:p>
            <a:pPr marL="457200" lvl="0" indent="-368300" algn="l" rtl="0">
              <a:lnSpc>
                <a:spcPct val="90000"/>
              </a:lnSpc>
              <a:spcBef>
                <a:spcPts val="0"/>
              </a:spcBef>
              <a:spcAft>
                <a:spcPts val="0"/>
              </a:spcAft>
              <a:buClr>
                <a:srgbClr val="FFFF00"/>
              </a:buClr>
              <a:buSzPts val="2200"/>
              <a:buChar char="●"/>
            </a:pPr>
            <a:r>
              <a:rPr lang="en" sz="2200">
                <a:solidFill>
                  <a:srgbClr val="FFFF00"/>
                </a:solidFill>
              </a:rPr>
              <a:t>We do not see Jesus or His apostles playing them in Matthew, Mark, Luke or John.  (In </a:t>
            </a:r>
            <a:r>
              <a:rPr lang="en" sz="2200" u="sng">
                <a:solidFill>
                  <a:srgbClr val="FFFF00"/>
                </a:solidFill>
              </a:rPr>
              <a:t>Matt.26:30</a:t>
            </a:r>
            <a:r>
              <a:rPr lang="en" sz="2200">
                <a:solidFill>
                  <a:srgbClr val="FFFF00"/>
                </a:solidFill>
              </a:rPr>
              <a:t>, after supper, they sang a hymn.)</a:t>
            </a:r>
            <a:endParaRPr sz="2200">
              <a:solidFill>
                <a:srgbClr val="FFFF00"/>
              </a:solidFill>
            </a:endParaRPr>
          </a:p>
          <a:p>
            <a:pPr marL="457200" lvl="0" indent="-368300" algn="l" rtl="0">
              <a:lnSpc>
                <a:spcPct val="90000"/>
              </a:lnSpc>
              <a:spcBef>
                <a:spcPts val="0"/>
              </a:spcBef>
              <a:spcAft>
                <a:spcPts val="0"/>
              </a:spcAft>
              <a:buClr>
                <a:schemeClr val="dk1"/>
              </a:buClr>
              <a:buSzPts val="2200"/>
              <a:buChar char="●"/>
            </a:pPr>
            <a:r>
              <a:rPr lang="en" sz="2200">
                <a:solidFill>
                  <a:schemeClr val="dk1"/>
                </a:solidFill>
              </a:rPr>
              <a:t>We do not see ANY of the first Christians or first churches established playing them in the book of Acts.</a:t>
            </a:r>
            <a:endParaRPr sz="2200">
              <a:solidFill>
                <a:schemeClr val="dk1"/>
              </a:solidFill>
            </a:endParaRPr>
          </a:p>
          <a:p>
            <a:pPr marL="457200" lvl="0" indent="-368300" algn="l" rtl="0">
              <a:lnSpc>
                <a:spcPct val="90000"/>
              </a:lnSpc>
              <a:spcBef>
                <a:spcPts val="0"/>
              </a:spcBef>
              <a:spcAft>
                <a:spcPts val="0"/>
              </a:spcAft>
              <a:buClr>
                <a:srgbClr val="00FFFF"/>
              </a:buClr>
              <a:buSzPts val="2200"/>
              <a:buChar char="●"/>
            </a:pPr>
            <a:r>
              <a:rPr lang="en" sz="2200">
                <a:solidFill>
                  <a:srgbClr val="00FFFF"/>
                </a:solidFill>
              </a:rPr>
              <a:t>From Romans through Jude, those inspired letters written to churches and Christians, we NEVER see them commanded.</a:t>
            </a:r>
            <a:endParaRPr sz="2200">
              <a:solidFill>
                <a:srgbClr val="00FFFF"/>
              </a:solidFill>
            </a:endParaRPr>
          </a:p>
          <a:p>
            <a:pPr marL="457200" lvl="0" indent="-368300" algn="l" rtl="0">
              <a:lnSpc>
                <a:spcPct val="90000"/>
              </a:lnSpc>
              <a:spcBef>
                <a:spcPts val="0"/>
              </a:spcBef>
              <a:spcAft>
                <a:spcPts val="0"/>
              </a:spcAft>
              <a:buClr>
                <a:srgbClr val="FFFF00"/>
              </a:buClr>
              <a:buSzPts val="2200"/>
              <a:buChar char="●"/>
            </a:pPr>
            <a:r>
              <a:rPr lang="en" sz="2200">
                <a:solidFill>
                  <a:srgbClr val="FFFF00"/>
                </a:solidFill>
              </a:rPr>
              <a:t>The law of Moses was nailed to Jesus’ cross (</a:t>
            </a:r>
            <a:r>
              <a:rPr lang="en" sz="2200" u="sng">
                <a:solidFill>
                  <a:srgbClr val="FFFF00"/>
                </a:solidFill>
              </a:rPr>
              <a:t>Col.2:14</a:t>
            </a:r>
            <a:r>
              <a:rPr lang="en" sz="2200">
                <a:solidFill>
                  <a:srgbClr val="FFFF00"/>
                </a:solidFill>
              </a:rPr>
              <a:t>).</a:t>
            </a:r>
            <a:endParaRPr sz="2200">
              <a:solidFill>
                <a:srgbClr val="FFFF00"/>
              </a:solidFill>
            </a:endParaRPr>
          </a:p>
          <a:p>
            <a:pPr marL="457200" lvl="0" indent="-368300" algn="l" rtl="0">
              <a:lnSpc>
                <a:spcPct val="90000"/>
              </a:lnSpc>
              <a:spcBef>
                <a:spcPts val="0"/>
              </a:spcBef>
              <a:spcAft>
                <a:spcPts val="0"/>
              </a:spcAft>
              <a:buClr>
                <a:schemeClr val="dk1"/>
              </a:buClr>
              <a:buSzPts val="2200"/>
              <a:buChar char="●"/>
            </a:pPr>
            <a:r>
              <a:rPr lang="en" sz="2200">
                <a:solidFill>
                  <a:schemeClr val="dk1"/>
                </a:solidFill>
              </a:rPr>
              <a:t>THINK ABOUT THIS.  The same God who got SO SPECIFIC in the time of David about adding musical instruments says NOTHING to Christians about it?  Did God FORGET to ask for them?</a:t>
            </a:r>
            <a:endParaRPr sz="2200">
              <a:solidFill>
                <a:schemeClr val="dk1"/>
              </a:solidFill>
            </a:endParaRPr>
          </a:p>
          <a:p>
            <a:pPr marL="457200" lvl="0" indent="-368300" algn="l" rtl="0">
              <a:lnSpc>
                <a:spcPct val="90000"/>
              </a:lnSpc>
              <a:spcBef>
                <a:spcPts val="0"/>
              </a:spcBef>
              <a:spcAft>
                <a:spcPts val="0"/>
              </a:spcAft>
              <a:buClr>
                <a:srgbClr val="00FFFF"/>
              </a:buClr>
              <a:buSzPts val="2200"/>
              <a:buChar char="●"/>
            </a:pPr>
            <a:r>
              <a:rPr lang="en" sz="2200">
                <a:solidFill>
                  <a:srgbClr val="00FFFF"/>
                </a:solidFill>
              </a:rPr>
              <a:t>Jesus -</a:t>
            </a:r>
            <a:r>
              <a:rPr lang="en" sz="2200">
                <a:solidFill>
                  <a:srgbClr val="FFFF00"/>
                </a:solidFill>
              </a:rPr>
              <a:t> </a:t>
            </a:r>
            <a:r>
              <a:rPr lang="en" sz="2200" i="1">
                <a:solidFill>
                  <a:schemeClr val="dk1"/>
                </a:solidFill>
              </a:rPr>
              <a:t>“We speak what we KNOW.”</a:t>
            </a:r>
            <a:r>
              <a:rPr lang="en" sz="2200">
                <a:solidFill>
                  <a:srgbClr val="FFFF00"/>
                </a:solidFill>
              </a:rPr>
              <a:t> (</a:t>
            </a:r>
            <a:r>
              <a:rPr lang="en" sz="2200" u="sng">
                <a:solidFill>
                  <a:srgbClr val="FFFF00"/>
                </a:solidFill>
              </a:rPr>
              <a:t>Jn.3:11</a:t>
            </a:r>
            <a:r>
              <a:rPr lang="en" sz="2200">
                <a:solidFill>
                  <a:srgbClr val="FFFF00"/>
                </a:solidFill>
              </a:rPr>
              <a:t>), </a:t>
            </a:r>
            <a:r>
              <a:rPr lang="en" sz="2200" i="1">
                <a:solidFill>
                  <a:schemeClr val="dk1"/>
                </a:solidFill>
              </a:rPr>
              <a:t>“We KNOW what we worship.”</a:t>
            </a:r>
            <a:r>
              <a:rPr lang="en" sz="2200">
                <a:solidFill>
                  <a:srgbClr val="FFFF00"/>
                </a:solidFill>
              </a:rPr>
              <a:t> (</a:t>
            </a:r>
            <a:r>
              <a:rPr lang="en" sz="2200" u="sng">
                <a:solidFill>
                  <a:srgbClr val="FFFF00"/>
                </a:solidFill>
              </a:rPr>
              <a:t>Jn.4:22</a:t>
            </a:r>
            <a:r>
              <a:rPr lang="en" sz="2200">
                <a:solidFill>
                  <a:srgbClr val="FFFF00"/>
                </a:solidFill>
              </a:rPr>
              <a:t>)  </a:t>
            </a:r>
            <a:r>
              <a:rPr lang="en" sz="2200">
                <a:solidFill>
                  <a:srgbClr val="00FFFF"/>
                </a:solidFill>
              </a:rPr>
              <a:t>What does WISDOM dictate on this matter?</a:t>
            </a:r>
            <a:endParaRPr sz="2200">
              <a:solidFill>
                <a:srgbClr val="00FFFF"/>
              </a:solidFill>
            </a:endParaRPr>
          </a:p>
          <a:p>
            <a:pPr marL="457200" lvl="0" indent="-368300" algn="l" rtl="0">
              <a:lnSpc>
                <a:spcPct val="90000"/>
              </a:lnSpc>
              <a:spcBef>
                <a:spcPts val="0"/>
              </a:spcBef>
              <a:spcAft>
                <a:spcPts val="0"/>
              </a:spcAft>
              <a:buClr>
                <a:srgbClr val="FFFF00"/>
              </a:buClr>
              <a:buSzPts val="2200"/>
              <a:buChar char="●"/>
            </a:pPr>
            <a:r>
              <a:rPr lang="en" sz="2200" u="sng">
                <a:solidFill>
                  <a:srgbClr val="FFFF00"/>
                </a:solidFill>
              </a:rPr>
              <a:t>Rom.14:23</a:t>
            </a:r>
            <a:r>
              <a:rPr lang="en" sz="2200">
                <a:solidFill>
                  <a:srgbClr val="FFFF00"/>
                </a:solidFill>
              </a:rPr>
              <a:t> </a:t>
            </a:r>
            <a:r>
              <a:rPr lang="en" sz="2200" i="1">
                <a:solidFill>
                  <a:schemeClr val="dk1"/>
                </a:solidFill>
              </a:rPr>
              <a:t>“But he who doubts is condemned if he eats, because he does not eat from faith; for </a:t>
            </a:r>
            <a:r>
              <a:rPr lang="en" sz="2200" i="1" u="sng">
                <a:solidFill>
                  <a:schemeClr val="dk1"/>
                </a:solidFill>
              </a:rPr>
              <a:t>whatever is not from faith is sin</a:t>
            </a:r>
            <a:r>
              <a:rPr lang="en" sz="2200" i="1">
                <a:solidFill>
                  <a:schemeClr val="dk1"/>
                </a:solidFill>
              </a:rPr>
              <a:t>.”</a:t>
            </a:r>
            <a:endParaRPr sz="2200" i="1">
              <a:solidFill>
                <a:schemeClr val="dk1"/>
              </a:solidFill>
            </a:endParaRPr>
          </a:p>
          <a:p>
            <a:pPr marL="457200" lvl="0" indent="-368300" algn="l" rtl="0">
              <a:lnSpc>
                <a:spcPct val="90000"/>
              </a:lnSpc>
              <a:spcBef>
                <a:spcPts val="0"/>
              </a:spcBef>
              <a:spcAft>
                <a:spcPts val="0"/>
              </a:spcAft>
              <a:buClr>
                <a:srgbClr val="FFFF00"/>
              </a:buClr>
              <a:buSzPts val="2200"/>
              <a:buChar char="●"/>
            </a:pPr>
            <a:r>
              <a:rPr lang="en" sz="2200">
                <a:solidFill>
                  <a:srgbClr val="FFFF00"/>
                </a:solidFill>
              </a:rPr>
              <a:t>A church today CANNOT KNOW that God accepts their instruments!</a:t>
            </a:r>
            <a:endParaRPr sz="220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8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8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8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9"/>
          <p:cNvSpPr txBox="1">
            <a:spLocks noGrp="1"/>
          </p:cNvSpPr>
          <p:nvPr>
            <p:ph type="ctrTitle"/>
          </p:nvPr>
        </p:nvSpPr>
        <p:spPr>
          <a:xfrm>
            <a:off x="-99125" y="0"/>
            <a:ext cx="9357300" cy="497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4600" b="1">
                <a:solidFill>
                  <a:srgbClr val="00FFFF"/>
                </a:solidFill>
              </a:rPr>
              <a:t>A DIFFERENT “INSTRUMENT”?</a:t>
            </a:r>
            <a:endParaRPr sz="4600" b="1">
              <a:solidFill>
                <a:srgbClr val="00FFFF"/>
              </a:solidFill>
            </a:endParaRPr>
          </a:p>
        </p:txBody>
      </p:sp>
      <p:sp>
        <p:nvSpPr>
          <p:cNvPr id="91" name="Google Shape;91;p19"/>
          <p:cNvSpPr txBox="1">
            <a:spLocks noGrp="1"/>
          </p:cNvSpPr>
          <p:nvPr>
            <p:ph type="subTitle" idx="1"/>
          </p:nvPr>
        </p:nvSpPr>
        <p:spPr>
          <a:xfrm>
            <a:off x="-159200" y="394625"/>
            <a:ext cx="9357300" cy="4748700"/>
          </a:xfrm>
          <a:prstGeom prst="rect">
            <a:avLst/>
          </a:prstGeom>
        </p:spPr>
        <p:txBody>
          <a:bodyPr spcFirstLastPara="1" wrap="square" lIns="91425" tIns="91425" rIns="91425" bIns="91425" anchor="t" anchorCtr="0">
            <a:noAutofit/>
          </a:bodyPr>
          <a:lstStyle/>
          <a:p>
            <a:pPr marL="457200" lvl="0" indent="-361950" algn="l" rtl="0">
              <a:lnSpc>
                <a:spcPct val="90000"/>
              </a:lnSpc>
              <a:spcBef>
                <a:spcPts val="0"/>
              </a:spcBef>
              <a:spcAft>
                <a:spcPts val="0"/>
              </a:spcAft>
              <a:buClr>
                <a:srgbClr val="FFFF00"/>
              </a:buClr>
              <a:buSzPts val="2100"/>
              <a:buChar char="●"/>
            </a:pPr>
            <a:r>
              <a:rPr lang="en" sz="2100" u="sng">
                <a:solidFill>
                  <a:srgbClr val="FFFF00"/>
                </a:solidFill>
              </a:rPr>
              <a:t>Eph.5:15-21</a:t>
            </a:r>
            <a:r>
              <a:rPr lang="en" sz="2100">
                <a:solidFill>
                  <a:srgbClr val="FFFF00"/>
                </a:solidFill>
              </a:rPr>
              <a:t> </a:t>
            </a:r>
            <a:r>
              <a:rPr lang="en" sz="2100" i="1">
                <a:solidFill>
                  <a:schemeClr val="dk1"/>
                </a:solidFill>
              </a:rPr>
              <a:t>“See then that you </a:t>
            </a:r>
            <a:r>
              <a:rPr lang="en" sz="2100" i="1" u="sng">
                <a:solidFill>
                  <a:schemeClr val="dk1"/>
                </a:solidFill>
              </a:rPr>
              <a:t>walk circumspectly</a:t>
            </a:r>
            <a:r>
              <a:rPr lang="en" sz="2100" i="1">
                <a:solidFill>
                  <a:schemeClr val="dk1"/>
                </a:solidFill>
              </a:rPr>
              <a:t>, not as fools but as wise, 16 redeeming the time, because the days are evil.17 Therefore </a:t>
            </a:r>
            <a:r>
              <a:rPr lang="en" sz="2100" i="1" u="sng">
                <a:solidFill>
                  <a:schemeClr val="dk1"/>
                </a:solidFill>
              </a:rPr>
              <a:t>do not be unwise, but understand what the will of the Lord is</a:t>
            </a:r>
            <a:r>
              <a:rPr lang="en" sz="2100" i="1">
                <a:solidFill>
                  <a:schemeClr val="dk1"/>
                </a:solidFill>
              </a:rPr>
              <a:t>. 18 And do not be drunk with wine, in which is dissipation; but be filled with the Spirit, 19 </a:t>
            </a:r>
            <a:r>
              <a:rPr lang="en" sz="2100" i="1" u="sng">
                <a:solidFill>
                  <a:schemeClr val="dk1"/>
                </a:solidFill>
              </a:rPr>
              <a:t>speaking to one another in psalms and hymns and spiritual songs, singing and making melody in your heart to the Lord</a:t>
            </a:r>
            <a:r>
              <a:rPr lang="en" sz="2100" i="1">
                <a:solidFill>
                  <a:schemeClr val="dk1"/>
                </a:solidFill>
              </a:rPr>
              <a:t>, 20 giving thanks always for all things to God the Father in the name of our Lord Jesus Christ, 21 submitting to one another in the fear of God.”</a:t>
            </a:r>
            <a:endParaRPr sz="2100" i="1">
              <a:solidFill>
                <a:schemeClr val="dk1"/>
              </a:solidFill>
            </a:endParaRPr>
          </a:p>
          <a:p>
            <a:pPr marL="457200" lvl="0" indent="-361950" algn="l" rtl="0">
              <a:lnSpc>
                <a:spcPct val="90000"/>
              </a:lnSpc>
              <a:spcBef>
                <a:spcPts val="0"/>
              </a:spcBef>
              <a:spcAft>
                <a:spcPts val="0"/>
              </a:spcAft>
              <a:buClr>
                <a:srgbClr val="FFFF00"/>
              </a:buClr>
              <a:buSzPts val="2100"/>
              <a:buChar char="●"/>
            </a:pPr>
            <a:r>
              <a:rPr lang="en" sz="2100" u="sng">
                <a:solidFill>
                  <a:srgbClr val="FFFF00"/>
                </a:solidFill>
              </a:rPr>
              <a:t>Col.3:15-17</a:t>
            </a:r>
            <a:r>
              <a:rPr lang="en" sz="2100">
                <a:solidFill>
                  <a:srgbClr val="FFFF00"/>
                </a:solidFill>
              </a:rPr>
              <a:t> </a:t>
            </a:r>
            <a:r>
              <a:rPr lang="en" sz="2100" i="1">
                <a:solidFill>
                  <a:schemeClr val="dk1"/>
                </a:solidFill>
              </a:rPr>
              <a:t>“And </a:t>
            </a:r>
            <a:r>
              <a:rPr lang="en" sz="2100" i="1" u="sng">
                <a:solidFill>
                  <a:schemeClr val="dk1"/>
                </a:solidFill>
              </a:rPr>
              <a:t>let the peace of God rule in your hearts</a:t>
            </a:r>
            <a:r>
              <a:rPr lang="en" sz="2100" i="1">
                <a:solidFill>
                  <a:schemeClr val="dk1"/>
                </a:solidFill>
              </a:rPr>
              <a:t>, to which also you were called in one body; and be thankful. 16 Let </a:t>
            </a:r>
            <a:r>
              <a:rPr lang="en" sz="2100" i="1" u="sng">
                <a:solidFill>
                  <a:schemeClr val="dk1"/>
                </a:solidFill>
              </a:rPr>
              <a:t>the word of Christ</a:t>
            </a:r>
            <a:r>
              <a:rPr lang="en" sz="2100" i="1">
                <a:solidFill>
                  <a:schemeClr val="dk1"/>
                </a:solidFill>
              </a:rPr>
              <a:t> dwell in you richly in all </a:t>
            </a:r>
            <a:r>
              <a:rPr lang="en" sz="2100" i="1" u="sng">
                <a:solidFill>
                  <a:schemeClr val="dk1"/>
                </a:solidFill>
              </a:rPr>
              <a:t>wisdom</a:t>
            </a:r>
            <a:r>
              <a:rPr lang="en" sz="2100" i="1">
                <a:solidFill>
                  <a:schemeClr val="dk1"/>
                </a:solidFill>
              </a:rPr>
              <a:t>, </a:t>
            </a:r>
            <a:r>
              <a:rPr lang="en" sz="2100" i="1" u="sng">
                <a:solidFill>
                  <a:schemeClr val="dk1"/>
                </a:solidFill>
              </a:rPr>
              <a:t>teaching and admonishing one another in psalms and hymns and spiritual songs, singing with grace in your hearts to the Lord</a:t>
            </a:r>
            <a:r>
              <a:rPr lang="en" sz="2100" i="1">
                <a:solidFill>
                  <a:schemeClr val="dk1"/>
                </a:solidFill>
              </a:rPr>
              <a:t>. 17 And whatever you do in word or deed, </a:t>
            </a:r>
            <a:r>
              <a:rPr lang="en" sz="2100" i="1" u="sng">
                <a:solidFill>
                  <a:schemeClr val="dk1"/>
                </a:solidFill>
              </a:rPr>
              <a:t>do all in the name of the Lord Jesus</a:t>
            </a:r>
            <a:r>
              <a:rPr lang="en" sz="2100" i="1">
                <a:solidFill>
                  <a:schemeClr val="dk1"/>
                </a:solidFill>
              </a:rPr>
              <a:t>, giving thanks to God the Father through Him.”</a:t>
            </a:r>
            <a:endParaRPr sz="2100" i="1">
              <a:solidFill>
                <a:schemeClr val="dk1"/>
              </a:solidFill>
            </a:endParaRPr>
          </a:p>
          <a:p>
            <a:pPr marL="457200" lvl="0" indent="-361950" algn="l" rtl="0">
              <a:lnSpc>
                <a:spcPct val="90000"/>
              </a:lnSpc>
              <a:spcBef>
                <a:spcPts val="0"/>
              </a:spcBef>
              <a:spcAft>
                <a:spcPts val="0"/>
              </a:spcAft>
              <a:buClr>
                <a:srgbClr val="00FFFF"/>
              </a:buClr>
              <a:buSzPts val="2100"/>
              <a:buChar char="●"/>
            </a:pPr>
            <a:r>
              <a:rPr lang="en" sz="2100">
                <a:solidFill>
                  <a:srgbClr val="00FFFF"/>
                </a:solidFill>
              </a:rPr>
              <a:t>Notice the emphasis on DON’T be unwise, UNDERSTAND the Lord’s will, THE WORD of Christ, and IN HIS NAME (by His authority!).</a:t>
            </a:r>
            <a:endParaRPr sz="21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20"/>
          <p:cNvSpPr txBox="1">
            <a:spLocks noGrp="1"/>
          </p:cNvSpPr>
          <p:nvPr>
            <p:ph type="ctrTitle"/>
          </p:nvPr>
        </p:nvSpPr>
        <p:spPr>
          <a:xfrm>
            <a:off x="-99125" y="0"/>
            <a:ext cx="9357300" cy="497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4600" b="1">
                <a:solidFill>
                  <a:srgbClr val="00FFFF"/>
                </a:solidFill>
              </a:rPr>
              <a:t>WHAT IS BEING “PLAYED”?</a:t>
            </a:r>
            <a:endParaRPr sz="4600" b="1">
              <a:solidFill>
                <a:srgbClr val="00FFFF"/>
              </a:solidFill>
            </a:endParaRPr>
          </a:p>
        </p:txBody>
      </p:sp>
      <p:sp>
        <p:nvSpPr>
          <p:cNvPr id="97" name="Google Shape;97;p20"/>
          <p:cNvSpPr txBox="1">
            <a:spLocks noGrp="1"/>
          </p:cNvSpPr>
          <p:nvPr>
            <p:ph type="subTitle" idx="1"/>
          </p:nvPr>
        </p:nvSpPr>
        <p:spPr>
          <a:xfrm>
            <a:off x="-159200" y="359850"/>
            <a:ext cx="9417300" cy="4783500"/>
          </a:xfrm>
          <a:prstGeom prst="rect">
            <a:avLst/>
          </a:prstGeom>
        </p:spPr>
        <p:txBody>
          <a:bodyPr spcFirstLastPara="1" wrap="square" lIns="91425" tIns="91425" rIns="91425" bIns="91425" anchor="t" anchorCtr="0">
            <a:noAutofit/>
          </a:bodyPr>
          <a:lstStyle/>
          <a:p>
            <a:pPr marL="457200" lvl="0" indent="-374650" algn="l" rtl="0">
              <a:lnSpc>
                <a:spcPct val="90000"/>
              </a:lnSpc>
              <a:spcBef>
                <a:spcPts val="0"/>
              </a:spcBef>
              <a:spcAft>
                <a:spcPts val="0"/>
              </a:spcAft>
              <a:buClr>
                <a:srgbClr val="FFFF00"/>
              </a:buClr>
              <a:buSzPts val="2300"/>
              <a:buChar char="●"/>
            </a:pPr>
            <a:r>
              <a:rPr lang="en" sz="2300">
                <a:solidFill>
                  <a:srgbClr val="FFFF00"/>
                </a:solidFill>
              </a:rPr>
              <a:t>IF there is an “instrument” being plucked or played in the context of these passages, did you see what it is?  It’s our HEART!</a:t>
            </a:r>
            <a:endParaRPr sz="2300">
              <a:solidFill>
                <a:srgbClr val="FFFF00"/>
              </a:solidFill>
            </a:endParaRPr>
          </a:p>
          <a:p>
            <a:pPr marL="457200" lvl="0" indent="-374650" algn="l" rtl="0">
              <a:lnSpc>
                <a:spcPct val="90000"/>
              </a:lnSpc>
              <a:spcBef>
                <a:spcPts val="0"/>
              </a:spcBef>
              <a:spcAft>
                <a:spcPts val="0"/>
              </a:spcAft>
              <a:buClr>
                <a:schemeClr val="dk1"/>
              </a:buClr>
              <a:buSzPts val="2300"/>
              <a:buChar char="●"/>
            </a:pPr>
            <a:r>
              <a:rPr lang="en" sz="2300" i="1">
                <a:solidFill>
                  <a:schemeClr val="dk1"/>
                </a:solidFill>
              </a:rPr>
              <a:t>“making melody </a:t>
            </a:r>
            <a:r>
              <a:rPr lang="en" sz="2300" i="1" u="sng">
                <a:solidFill>
                  <a:schemeClr val="dk1"/>
                </a:solidFill>
              </a:rPr>
              <a:t>in your heart</a:t>
            </a:r>
            <a:r>
              <a:rPr lang="en" sz="2300" i="1">
                <a:solidFill>
                  <a:schemeClr val="dk1"/>
                </a:solidFill>
              </a:rPr>
              <a:t> to the Lord”</a:t>
            </a:r>
            <a:r>
              <a:rPr lang="en" sz="2300">
                <a:solidFill>
                  <a:schemeClr val="dk1"/>
                </a:solidFill>
              </a:rPr>
              <a:t>, </a:t>
            </a:r>
            <a:r>
              <a:rPr lang="en" sz="2300" i="1">
                <a:solidFill>
                  <a:schemeClr val="dk1"/>
                </a:solidFill>
              </a:rPr>
              <a:t>“let the peace of God rule </a:t>
            </a:r>
            <a:r>
              <a:rPr lang="en" sz="2300" i="1" u="sng">
                <a:solidFill>
                  <a:schemeClr val="dk1"/>
                </a:solidFill>
              </a:rPr>
              <a:t>in your hearts</a:t>
            </a:r>
            <a:r>
              <a:rPr lang="en" sz="2300" i="1">
                <a:solidFill>
                  <a:schemeClr val="dk1"/>
                </a:solidFill>
              </a:rPr>
              <a:t>”</a:t>
            </a:r>
            <a:r>
              <a:rPr lang="en" sz="2300">
                <a:solidFill>
                  <a:schemeClr val="dk1"/>
                </a:solidFill>
              </a:rPr>
              <a:t>, </a:t>
            </a:r>
            <a:r>
              <a:rPr lang="en" sz="2300" i="1">
                <a:solidFill>
                  <a:schemeClr val="dk1"/>
                </a:solidFill>
              </a:rPr>
              <a:t>“singing with grace </a:t>
            </a:r>
            <a:r>
              <a:rPr lang="en" sz="2300" i="1" u="sng">
                <a:solidFill>
                  <a:schemeClr val="dk1"/>
                </a:solidFill>
              </a:rPr>
              <a:t>in your hearts</a:t>
            </a:r>
            <a:r>
              <a:rPr lang="en" sz="2300" i="1">
                <a:solidFill>
                  <a:schemeClr val="dk1"/>
                </a:solidFill>
              </a:rPr>
              <a:t> to the Lord.”</a:t>
            </a:r>
            <a:r>
              <a:rPr lang="en" sz="2300">
                <a:solidFill>
                  <a:schemeClr val="dk1"/>
                </a:solidFill>
              </a:rPr>
              <a:t>  </a:t>
            </a:r>
            <a:endParaRPr sz="2300">
              <a:solidFill>
                <a:schemeClr val="dk1"/>
              </a:solidFill>
            </a:endParaRPr>
          </a:p>
          <a:p>
            <a:pPr marL="457200" lvl="0" indent="-374650" algn="l" rtl="0">
              <a:lnSpc>
                <a:spcPct val="90000"/>
              </a:lnSpc>
              <a:spcBef>
                <a:spcPts val="0"/>
              </a:spcBef>
              <a:spcAft>
                <a:spcPts val="0"/>
              </a:spcAft>
              <a:buClr>
                <a:srgbClr val="00FFFF"/>
              </a:buClr>
              <a:buSzPts val="2300"/>
              <a:buChar char="●"/>
            </a:pPr>
            <a:r>
              <a:rPr lang="en" sz="2300">
                <a:solidFill>
                  <a:srgbClr val="00FFFF"/>
                </a:solidFill>
              </a:rPr>
              <a:t>THAT’S where the melody resides - not in some man-made, emotionless device, but in our very soul, from which we pour out our sufferings, our thanksgivings and our praises to God!</a:t>
            </a:r>
            <a:endParaRPr sz="2300">
              <a:solidFill>
                <a:srgbClr val="00FFFF"/>
              </a:solidFill>
            </a:endParaRPr>
          </a:p>
          <a:p>
            <a:pPr marL="457200" lvl="0" indent="-374650" algn="l" rtl="0">
              <a:lnSpc>
                <a:spcPct val="90000"/>
              </a:lnSpc>
              <a:spcBef>
                <a:spcPts val="0"/>
              </a:spcBef>
              <a:spcAft>
                <a:spcPts val="0"/>
              </a:spcAft>
              <a:buClr>
                <a:srgbClr val="FFFF00"/>
              </a:buClr>
              <a:buSzPts val="2300"/>
              <a:buChar char="●"/>
            </a:pPr>
            <a:r>
              <a:rPr lang="en" sz="2300">
                <a:solidFill>
                  <a:srgbClr val="FFFF00"/>
                </a:solidFill>
              </a:rPr>
              <a:t>We actually have an expression for this today - “pulling on my heart strings”.  We use this expression because something has touched us on a deeply emotional and psychological level.</a:t>
            </a:r>
            <a:endParaRPr sz="2300">
              <a:solidFill>
                <a:srgbClr val="FFFF00"/>
              </a:solidFill>
            </a:endParaRPr>
          </a:p>
          <a:p>
            <a:pPr marL="457200" lvl="0" indent="-374650" algn="l" rtl="0">
              <a:lnSpc>
                <a:spcPct val="90000"/>
              </a:lnSpc>
              <a:spcBef>
                <a:spcPts val="0"/>
              </a:spcBef>
              <a:spcAft>
                <a:spcPts val="0"/>
              </a:spcAft>
              <a:buClr>
                <a:schemeClr val="dk1"/>
              </a:buClr>
              <a:buSzPts val="2300"/>
              <a:buChar char="●"/>
            </a:pPr>
            <a:r>
              <a:rPr lang="en" sz="2300">
                <a:solidFill>
                  <a:schemeClr val="dk1"/>
                </a:solidFill>
              </a:rPr>
              <a:t>This connection to music is something that we just can’t do with mechanical instruments.  While we may find instrumental music stirring, exciting, sad, it doesn’t resonate with us and teach us valuable lessons without the accompanying words.  Which leads us to WHY …</a:t>
            </a:r>
            <a:endParaRPr sz="230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21"/>
          <p:cNvSpPr txBox="1">
            <a:spLocks noGrp="1"/>
          </p:cNvSpPr>
          <p:nvPr>
            <p:ph type="ctrTitle"/>
          </p:nvPr>
        </p:nvSpPr>
        <p:spPr>
          <a:xfrm>
            <a:off x="-99125" y="0"/>
            <a:ext cx="9357300" cy="497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4600" b="1">
                <a:solidFill>
                  <a:srgbClr val="00FFFF"/>
                </a:solidFill>
              </a:rPr>
              <a:t>WHY DO WE SING?</a:t>
            </a:r>
            <a:endParaRPr sz="4600" b="1">
              <a:solidFill>
                <a:srgbClr val="00FFFF"/>
              </a:solidFill>
            </a:endParaRPr>
          </a:p>
        </p:txBody>
      </p:sp>
      <p:sp>
        <p:nvSpPr>
          <p:cNvPr id="103" name="Google Shape;103;p21"/>
          <p:cNvSpPr txBox="1">
            <a:spLocks noGrp="1"/>
          </p:cNvSpPr>
          <p:nvPr>
            <p:ph type="subTitle" idx="1"/>
          </p:nvPr>
        </p:nvSpPr>
        <p:spPr>
          <a:xfrm>
            <a:off x="-159200" y="460175"/>
            <a:ext cx="9417300" cy="4683300"/>
          </a:xfrm>
          <a:prstGeom prst="rect">
            <a:avLst/>
          </a:prstGeom>
        </p:spPr>
        <p:txBody>
          <a:bodyPr spcFirstLastPara="1" wrap="square" lIns="91425" tIns="91425" rIns="91425" bIns="91425" anchor="t" anchorCtr="0">
            <a:noAutofit/>
          </a:bodyPr>
          <a:lstStyle/>
          <a:p>
            <a:pPr marL="457200" lvl="0" indent="-374650" algn="l" rtl="0">
              <a:lnSpc>
                <a:spcPct val="90000"/>
              </a:lnSpc>
              <a:spcBef>
                <a:spcPts val="0"/>
              </a:spcBef>
              <a:spcAft>
                <a:spcPts val="0"/>
              </a:spcAft>
              <a:buClr>
                <a:srgbClr val="FFFF00"/>
              </a:buClr>
              <a:buSzPts val="2300"/>
              <a:buChar char="●"/>
            </a:pPr>
            <a:r>
              <a:rPr lang="en" sz="2300">
                <a:solidFill>
                  <a:srgbClr val="FFFF00"/>
                </a:solidFill>
              </a:rPr>
              <a:t>Of all the different human activities that God could have asked from Christians, and all types of music, He tells us to sing.</a:t>
            </a:r>
            <a:endParaRPr sz="2300">
              <a:solidFill>
                <a:srgbClr val="FFFF00"/>
              </a:solidFill>
            </a:endParaRPr>
          </a:p>
          <a:p>
            <a:pPr marL="457200" lvl="0" indent="-374650" algn="l" rtl="0">
              <a:lnSpc>
                <a:spcPct val="90000"/>
              </a:lnSpc>
              <a:spcBef>
                <a:spcPts val="0"/>
              </a:spcBef>
              <a:spcAft>
                <a:spcPts val="0"/>
              </a:spcAft>
              <a:buClr>
                <a:schemeClr val="dk1"/>
              </a:buClr>
              <a:buSzPts val="2300"/>
              <a:buChar char="●"/>
            </a:pPr>
            <a:r>
              <a:rPr lang="en" sz="2300">
                <a:solidFill>
                  <a:schemeClr val="dk1"/>
                </a:solidFill>
              </a:rPr>
              <a:t>First, we sing because He tells us to do so!  He is our Creator and our Savior, and we love Him and want to give Him what He wants.</a:t>
            </a:r>
            <a:endParaRPr sz="2300">
              <a:solidFill>
                <a:schemeClr val="dk1"/>
              </a:solidFill>
            </a:endParaRPr>
          </a:p>
          <a:p>
            <a:pPr marL="457200" lvl="0" indent="-374650" algn="l" rtl="0">
              <a:lnSpc>
                <a:spcPct val="90000"/>
              </a:lnSpc>
              <a:spcBef>
                <a:spcPts val="0"/>
              </a:spcBef>
              <a:spcAft>
                <a:spcPts val="0"/>
              </a:spcAft>
              <a:buClr>
                <a:srgbClr val="00FFFF"/>
              </a:buClr>
              <a:buSzPts val="2300"/>
              <a:buChar char="●"/>
            </a:pPr>
            <a:r>
              <a:rPr lang="en" sz="2300">
                <a:solidFill>
                  <a:srgbClr val="00FFFF"/>
                </a:solidFill>
              </a:rPr>
              <a:t>Second, because we are worshipping and praising God when we do so.  One of the directions of our singing is clearly </a:t>
            </a:r>
            <a:r>
              <a:rPr lang="en" sz="2300" i="1">
                <a:solidFill>
                  <a:schemeClr val="dk1"/>
                </a:solidFill>
              </a:rPr>
              <a:t>“to the Lord”</a:t>
            </a:r>
            <a:r>
              <a:rPr lang="en" sz="2300">
                <a:solidFill>
                  <a:srgbClr val="00FFFF"/>
                </a:solidFill>
              </a:rPr>
              <a:t>, as both passages say.  So our songs serve a similar function to the Lord’s Supper - they are a constant reminder of the great and awesome and loving God that we seek to honor.</a:t>
            </a:r>
            <a:endParaRPr sz="2300">
              <a:solidFill>
                <a:srgbClr val="00FFFF"/>
              </a:solidFill>
            </a:endParaRPr>
          </a:p>
          <a:p>
            <a:pPr marL="457200" lvl="0" indent="-374650" algn="l" rtl="0">
              <a:lnSpc>
                <a:spcPct val="90000"/>
              </a:lnSpc>
              <a:spcBef>
                <a:spcPts val="0"/>
              </a:spcBef>
              <a:spcAft>
                <a:spcPts val="0"/>
              </a:spcAft>
              <a:buClr>
                <a:srgbClr val="FFFF00"/>
              </a:buClr>
              <a:buSzPts val="2300"/>
              <a:buChar char="●"/>
            </a:pPr>
            <a:r>
              <a:rPr lang="en" sz="2300">
                <a:solidFill>
                  <a:srgbClr val="FFFF00"/>
                </a:solidFill>
              </a:rPr>
              <a:t>Third, we sing because we are to be a joyful people!  </a:t>
            </a:r>
            <a:r>
              <a:rPr lang="en" sz="2300" u="sng">
                <a:solidFill>
                  <a:srgbClr val="FFFF00"/>
                </a:solidFill>
              </a:rPr>
              <a:t>Js.5:13</a:t>
            </a:r>
            <a:r>
              <a:rPr lang="en" sz="2300">
                <a:solidFill>
                  <a:srgbClr val="FFFF00"/>
                </a:solidFill>
              </a:rPr>
              <a:t> </a:t>
            </a:r>
            <a:r>
              <a:rPr lang="en" sz="2300" i="1">
                <a:solidFill>
                  <a:schemeClr val="dk1"/>
                </a:solidFill>
              </a:rPr>
              <a:t>“Is anyone among you suffering? Let him pray. Is anyone cheerful? Let him sing psalms.”</a:t>
            </a:r>
            <a:r>
              <a:rPr lang="en" sz="2300">
                <a:solidFill>
                  <a:srgbClr val="FFFF00"/>
                </a:solidFill>
              </a:rPr>
              <a:t>  We have SO MUCH to be thankful for, and when we come together it should be a source of joy and encouragement for us, NOT discouragement (</a:t>
            </a:r>
            <a:r>
              <a:rPr lang="en" sz="2300" u="sng">
                <a:solidFill>
                  <a:srgbClr val="FFFF00"/>
                </a:solidFill>
              </a:rPr>
              <a:t>Heb.10:24-25</a:t>
            </a:r>
            <a:r>
              <a:rPr lang="en" sz="2300">
                <a:solidFill>
                  <a:srgbClr val="FFFF00"/>
                </a:solidFill>
              </a:rPr>
              <a:t>).  We share our joy!</a:t>
            </a:r>
            <a:endParaRPr sz="230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2895</Words>
  <Application>Microsoft Office PowerPoint</Application>
  <PresentationFormat>On-screen Show (16:9)</PresentationFormat>
  <Paragraphs>71</Paragraphs>
  <Slides>14</Slides>
  <Notes>14</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14</vt:i4>
      </vt:variant>
    </vt:vector>
  </HeadingPairs>
  <TitlesOfParts>
    <vt:vector size="16" baseType="lpstr">
      <vt:lpstr>Arial</vt:lpstr>
      <vt:lpstr>Simple Dark</vt:lpstr>
      <vt:lpstr>WHEN WE WORSHIP</vt:lpstr>
      <vt:lpstr>FIRST, WHAT IS “WORSHIP”?</vt:lpstr>
      <vt:lpstr>SO WHAT IS “SINGING”?</vt:lpstr>
      <vt:lpstr>“INSTRUMENTS ARE IN THE O.T.!”</vt:lpstr>
      <vt:lpstr>“THEY ARE IN REVELATION!”</vt:lpstr>
      <vt:lpstr>WHERE INSTRUMENTS ARE NOT</vt:lpstr>
      <vt:lpstr>A DIFFERENT “INSTRUMENT”?</vt:lpstr>
      <vt:lpstr>WHAT IS BEING “PLAYED”?</vt:lpstr>
      <vt:lpstr>WHY DO WE SING?</vt:lpstr>
      <vt:lpstr>AND ONE MORE REASON</vt:lpstr>
      <vt:lpstr>COMMON ERRORS IN SINGING</vt:lpstr>
      <vt:lpstr>COMMON ERRORS IN SINGING - 2</vt:lpstr>
      <vt:lpstr>COMMON ERRORS IN SINGING - 3</vt:lpstr>
      <vt:lpstr>THIS IS SERIOUS, BRETHREN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WHEN WE WORSHIP</dc:title>
  <dc:creator>Eric Bridge</dc:creator>
  <cp:lastModifiedBy>Eric Bridge</cp:lastModifiedBy>
  <cp:revision>1</cp:revision>
  <cp:lastPrinted>2023-09-24T01:52:10Z</cp:lastPrinted>
  <dcterms:modified xsi:type="dcterms:W3CDTF">2023-09-24T01:54:39Z</dcterms:modified>
</cp:coreProperties>
</file>