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e9c1891f6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e9c1891f6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e9c1891f6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e9c1891f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e9c1891f6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e9c1891f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e9c1891f6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e9c1891f6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e9c1891f6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e9c1891f6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5e9c1891f6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5e9c1891f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e9c1891f6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e9c1891f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e9c1891f6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e9c1891f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e9c1891f6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e9c1891f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e9c1891f6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e9c1891f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e9c1891f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e9c1891f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e9c1891f6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e9c1891f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e9c1891f6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e9c1891f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12700" y="0"/>
            <a:ext cx="9517800" cy="53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IS FAITH? - PART TWO</a:t>
            </a:r>
            <a:endParaRPr sz="5000" b="1">
              <a:solidFill>
                <a:srgbClr val="00FFFF"/>
              </a:solidFill>
            </a:endParaRPr>
          </a:p>
        </p:txBody>
      </p:sp>
      <p:sp>
        <p:nvSpPr>
          <p:cNvPr id="55" name="Google Shape;55;p13"/>
          <p:cNvSpPr txBox="1">
            <a:spLocks noGrp="1"/>
          </p:cNvSpPr>
          <p:nvPr>
            <p:ph type="subTitle" idx="1"/>
          </p:nvPr>
        </p:nvSpPr>
        <p:spPr>
          <a:xfrm>
            <a:off x="0" y="497625"/>
            <a:ext cx="9144000" cy="4645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935"/>
              <a:buNone/>
            </a:pPr>
            <a:r>
              <a:rPr lang="en" sz="1900" u="sng">
                <a:solidFill>
                  <a:srgbClr val="FFFF00"/>
                </a:solidFill>
              </a:rPr>
              <a:t>Js.2:14-26</a:t>
            </a:r>
            <a:r>
              <a:rPr lang="en" sz="1900">
                <a:solidFill>
                  <a:schemeClr val="dk1"/>
                </a:solidFill>
              </a:rPr>
              <a:t> </a:t>
            </a:r>
            <a:r>
              <a:rPr lang="en" sz="1900">
                <a:solidFill>
                  <a:srgbClr val="00FFFF"/>
                </a:solidFill>
              </a:rPr>
              <a:t>(NASB 1995)</a:t>
            </a:r>
            <a:r>
              <a:rPr lang="en" sz="1900">
                <a:solidFill>
                  <a:schemeClr val="dk1"/>
                </a:solidFill>
              </a:rPr>
              <a:t>  </a:t>
            </a:r>
            <a:r>
              <a:rPr lang="en" sz="1900" i="1">
                <a:solidFill>
                  <a:schemeClr val="dk1"/>
                </a:solidFill>
              </a:rPr>
              <a:t>“What use is it, my brethren, if someone says he has faith but he has no works? </a:t>
            </a:r>
            <a:r>
              <a:rPr lang="en" sz="1900" i="1" u="sng">
                <a:solidFill>
                  <a:schemeClr val="dk1"/>
                </a:solidFill>
              </a:rPr>
              <a:t>Can that faith save him</a:t>
            </a:r>
            <a:r>
              <a:rPr lang="en" sz="1900" i="1">
                <a:solidFill>
                  <a:schemeClr val="dk1"/>
                </a:solidFill>
              </a:rPr>
              <a:t>? 15 If a brother or sister is without clothing and in need of daily food, 16 and one of you says to them, “Go in peace, be warmed and be filled,” and yet you do not give them what is necessary for their body, what use is that? 17 </a:t>
            </a:r>
            <a:r>
              <a:rPr lang="en" sz="1900" i="1" u="sng">
                <a:solidFill>
                  <a:schemeClr val="dk1"/>
                </a:solidFill>
              </a:rPr>
              <a:t>Even so faith, if it has no works, is dead, being by itself</a:t>
            </a:r>
            <a:r>
              <a:rPr lang="en" sz="1900" i="1">
                <a:solidFill>
                  <a:schemeClr val="dk1"/>
                </a:solidFill>
              </a:rPr>
              <a:t>.18 But someone may well say, “You have faith and I have works; show me your faith without the works, and I will show you my faith by my works.” 19 You believe that God is one. You do well; the demons also believe, and shudder. 20 But are you willing to recognize, you foolish fellow, that </a:t>
            </a:r>
            <a:r>
              <a:rPr lang="en" sz="1900" i="1" u="sng">
                <a:solidFill>
                  <a:schemeClr val="dk1"/>
                </a:solidFill>
              </a:rPr>
              <a:t>faith without works is useless</a:t>
            </a:r>
            <a:r>
              <a:rPr lang="en" sz="1900" i="1">
                <a:solidFill>
                  <a:schemeClr val="dk1"/>
                </a:solidFill>
              </a:rPr>
              <a:t>? 21 Was not Abraham our father justified by works when he offered up Isaac his son on the altar? 22 </a:t>
            </a:r>
            <a:r>
              <a:rPr lang="en" sz="1900" i="1" u="sng">
                <a:solidFill>
                  <a:schemeClr val="dk1"/>
                </a:solidFill>
              </a:rPr>
              <a:t>You see that faith was working with his works, and as a result of the works, faith was perfected</a:t>
            </a:r>
            <a:r>
              <a:rPr lang="en" sz="1900" i="1">
                <a:solidFill>
                  <a:schemeClr val="dk1"/>
                </a:solidFill>
              </a:rPr>
              <a:t>; 23 and the Scripture was fulfilled which says, “And Abraham believed God, and it was reckoned to him as righteousness,” and he was called the friend of God. 24 </a:t>
            </a:r>
            <a:r>
              <a:rPr lang="en" sz="1900" i="1" u="sng">
                <a:solidFill>
                  <a:schemeClr val="dk1"/>
                </a:solidFill>
              </a:rPr>
              <a:t>You see that a man is justified by works and not by faith alone</a:t>
            </a:r>
            <a:r>
              <a:rPr lang="en" sz="1900" i="1">
                <a:solidFill>
                  <a:schemeClr val="dk1"/>
                </a:solidFill>
              </a:rPr>
              <a:t>. 25 In the same way, was not Rahab the harlot also justified by works when she received the messengers and sent them out by another way? 26 </a:t>
            </a:r>
            <a:r>
              <a:rPr lang="en" sz="1900" i="1" u="sng">
                <a:solidFill>
                  <a:schemeClr val="dk1"/>
                </a:solidFill>
              </a:rPr>
              <a:t>For just as the body without the spirit is dead, so also faith without works is dead</a:t>
            </a:r>
            <a:r>
              <a:rPr lang="en" sz="1900" i="1">
                <a:solidFill>
                  <a:schemeClr val="dk1"/>
                </a:solidFill>
              </a:rPr>
              <a:t>.”</a:t>
            </a:r>
            <a:endParaRPr sz="19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INTELLECTUAL DISHONESTY</a:t>
            </a:r>
            <a:endParaRPr sz="4500" b="1">
              <a:solidFill>
                <a:srgbClr val="00FFFF"/>
              </a:solidFill>
            </a:endParaRPr>
          </a:p>
        </p:txBody>
      </p:sp>
      <p:sp>
        <p:nvSpPr>
          <p:cNvPr id="109" name="Google Shape;109;p22"/>
          <p:cNvSpPr txBox="1">
            <a:spLocks noGrp="1"/>
          </p:cNvSpPr>
          <p:nvPr>
            <p:ph type="subTitle" idx="1"/>
          </p:nvPr>
        </p:nvSpPr>
        <p:spPr>
          <a:xfrm>
            <a:off x="-132425" y="416507"/>
            <a:ext cx="9364200" cy="4727268"/>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300" dirty="0">
                <a:solidFill>
                  <a:srgbClr val="FFFF00"/>
                </a:solidFill>
              </a:rPr>
              <a:t>I GUARANTEE that if I tried to promote any of those previous erroneous teachings with “faith alone” teachers that I would be laughed out of the room.  “You can’t do that!  You can’t just take one command out of context like that and treat it like it’s the ONLY thing God says on that subject.  You can’t just single out one sin and say its the ONLY sin that condemns us!”</a:t>
            </a:r>
            <a:endParaRPr sz="2300" dirty="0">
              <a:solidFill>
                <a:srgbClr val="FFFF00"/>
              </a:solidFill>
            </a:endParaRPr>
          </a:p>
          <a:p>
            <a:pPr marL="457200" lvl="0" indent="-381000" algn="l" rtl="0">
              <a:lnSpc>
                <a:spcPct val="90000"/>
              </a:lnSpc>
              <a:spcBef>
                <a:spcPts val="0"/>
              </a:spcBef>
              <a:spcAft>
                <a:spcPts val="0"/>
              </a:spcAft>
              <a:buClr>
                <a:schemeClr val="dk1"/>
              </a:buClr>
              <a:buSzPts val="2400"/>
              <a:buChar char="●"/>
            </a:pPr>
            <a:r>
              <a:rPr lang="en" sz="2300" dirty="0">
                <a:solidFill>
                  <a:schemeClr val="dk1"/>
                </a:solidFill>
              </a:rPr>
              <a:t>And they would be 100% correct in that assessment, because NONE of those passages I cited say anything at all like “this alone” or “this only”.  But then they turn around and do THE EXACT SAME THING regarding “faith only”!</a:t>
            </a:r>
            <a:endParaRPr sz="2300" dirty="0">
              <a:solidFill>
                <a:schemeClr val="dk1"/>
              </a:solidFill>
            </a:endParaRPr>
          </a:p>
          <a:p>
            <a:pPr marL="457200" lvl="0" indent="-381000" algn="l" rtl="0">
              <a:lnSpc>
                <a:spcPct val="90000"/>
              </a:lnSpc>
              <a:spcBef>
                <a:spcPts val="0"/>
              </a:spcBef>
              <a:spcAft>
                <a:spcPts val="0"/>
              </a:spcAft>
              <a:buClr>
                <a:srgbClr val="00FFFF"/>
              </a:buClr>
              <a:buSzPts val="2400"/>
              <a:buChar char="●"/>
            </a:pPr>
            <a:r>
              <a:rPr lang="en" sz="2300" dirty="0">
                <a:solidFill>
                  <a:srgbClr val="00FFFF"/>
                </a:solidFill>
              </a:rPr>
              <a:t>I am a loving guy and I try to give people the benefit of the doubt that they are just “deceived”.  But my friends, THIS is just flat out hypocrisy and dishonesty.  They KNOW that this is bad theology, and yet they do it anyway.  It’s time to be honest about the word!</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WHAT DOES THE WORD SAY?</a:t>
            </a:r>
            <a:endParaRPr sz="4500" b="1">
              <a:solidFill>
                <a:srgbClr val="00FFFF"/>
              </a:solidFill>
            </a:endParaRPr>
          </a:p>
        </p:txBody>
      </p:sp>
      <p:sp>
        <p:nvSpPr>
          <p:cNvPr id="115" name="Google Shape;115;p23"/>
          <p:cNvSpPr txBox="1">
            <a:spLocks noGrp="1"/>
          </p:cNvSpPr>
          <p:nvPr>
            <p:ph type="subTitle" idx="1"/>
          </p:nvPr>
        </p:nvSpPr>
        <p:spPr>
          <a:xfrm>
            <a:off x="-165875" y="329075"/>
            <a:ext cx="9397800" cy="48147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Rom.2:5-11</a:t>
            </a:r>
            <a:r>
              <a:rPr lang="en" sz="2400">
                <a:solidFill>
                  <a:srgbClr val="00FFFF"/>
                </a:solidFill>
              </a:rPr>
              <a:t> </a:t>
            </a:r>
            <a:r>
              <a:rPr lang="en" sz="2400" i="1">
                <a:solidFill>
                  <a:schemeClr val="dk1"/>
                </a:solidFill>
              </a:rPr>
              <a:t>“But because of </a:t>
            </a:r>
            <a:r>
              <a:rPr lang="en" sz="2400" i="1" u="sng">
                <a:solidFill>
                  <a:schemeClr val="dk1"/>
                </a:solidFill>
              </a:rPr>
              <a:t>your stubbornness and unrepentant heart</a:t>
            </a:r>
            <a:r>
              <a:rPr lang="en" sz="2400" i="1">
                <a:solidFill>
                  <a:schemeClr val="dk1"/>
                </a:solidFill>
              </a:rPr>
              <a:t> you are storing up wrath for yourself in the day of wrath and revelation of the righteous judgment of God, 6 </a:t>
            </a:r>
            <a:r>
              <a:rPr lang="en" sz="2400" i="1" u="sng">
                <a:solidFill>
                  <a:schemeClr val="dk1"/>
                </a:solidFill>
              </a:rPr>
              <a:t>who will render to each person according to his deeds: 7 to those who by perseverance in doing good</a:t>
            </a:r>
            <a:r>
              <a:rPr lang="en" sz="2400" i="1">
                <a:solidFill>
                  <a:schemeClr val="dk1"/>
                </a:solidFill>
              </a:rPr>
              <a:t> seek for glory and honor and immortality, eternal life; 8 but to </a:t>
            </a:r>
            <a:r>
              <a:rPr lang="en" sz="2400" i="1" u="sng">
                <a:solidFill>
                  <a:schemeClr val="dk1"/>
                </a:solidFill>
              </a:rPr>
              <a:t>those who are selfishly ambitious and do not obey the truth, but obey unrighteousness</a:t>
            </a:r>
            <a:r>
              <a:rPr lang="en" sz="2400" i="1">
                <a:solidFill>
                  <a:schemeClr val="dk1"/>
                </a:solidFill>
              </a:rPr>
              <a:t>, wrath and indignation. 9 There will be tribulation and distress for </a:t>
            </a:r>
            <a:r>
              <a:rPr lang="en" sz="2400" i="1" u="sng">
                <a:solidFill>
                  <a:schemeClr val="dk1"/>
                </a:solidFill>
              </a:rPr>
              <a:t>every soul of man who does evil</a:t>
            </a:r>
            <a:r>
              <a:rPr lang="en" sz="2400" i="1">
                <a:solidFill>
                  <a:schemeClr val="dk1"/>
                </a:solidFill>
              </a:rPr>
              <a:t>, of the Jew first and also of the Greek, 10 but glory and honor and peace to </a:t>
            </a:r>
            <a:r>
              <a:rPr lang="en" sz="2400" i="1" u="sng">
                <a:solidFill>
                  <a:schemeClr val="dk1"/>
                </a:solidFill>
              </a:rPr>
              <a:t>everyone who does good</a:t>
            </a:r>
            <a:r>
              <a:rPr lang="en" sz="2400" i="1">
                <a:solidFill>
                  <a:schemeClr val="dk1"/>
                </a:solidFill>
              </a:rPr>
              <a:t>, to the Jew first and also to the Greek. 11 For there is no partiality with God.”</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Can one honestly teach that what we do has zero bearing on whether or not God will forgive us?</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WHAT ELSE?</a:t>
            </a:r>
            <a:endParaRPr sz="4500" b="1">
              <a:solidFill>
                <a:srgbClr val="00FFFF"/>
              </a:solidFill>
            </a:endParaRPr>
          </a:p>
        </p:txBody>
      </p:sp>
      <p:sp>
        <p:nvSpPr>
          <p:cNvPr id="121" name="Google Shape;121;p24"/>
          <p:cNvSpPr txBox="1">
            <a:spLocks noGrp="1"/>
          </p:cNvSpPr>
          <p:nvPr>
            <p:ph type="subTitle" idx="1"/>
          </p:nvPr>
        </p:nvSpPr>
        <p:spPr>
          <a:xfrm>
            <a:off x="-165875" y="329075"/>
            <a:ext cx="9397800" cy="48147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Matt.24:13</a:t>
            </a:r>
            <a:r>
              <a:rPr lang="en" sz="2400">
                <a:solidFill>
                  <a:srgbClr val="FFFF00"/>
                </a:solidFill>
              </a:rPr>
              <a:t> </a:t>
            </a:r>
            <a:r>
              <a:rPr lang="en" sz="2400" i="1">
                <a:solidFill>
                  <a:schemeClr val="dk1"/>
                </a:solidFill>
              </a:rPr>
              <a:t>“But the one who endures to the end, he will be saved.”</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John 3:36</a:t>
            </a:r>
            <a:r>
              <a:rPr lang="en" sz="2400">
                <a:solidFill>
                  <a:srgbClr val="FFFF00"/>
                </a:solidFill>
              </a:rPr>
              <a:t> </a:t>
            </a:r>
            <a:r>
              <a:rPr lang="en" sz="2400" i="1">
                <a:solidFill>
                  <a:schemeClr val="dk1"/>
                </a:solidFill>
              </a:rPr>
              <a:t>“He who believes in the Son has eternal life; but he who does not obey the Son will not see life, but the wrath of God abides on him.”</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Phil.2:12</a:t>
            </a:r>
            <a:r>
              <a:rPr lang="en" sz="2400">
                <a:solidFill>
                  <a:srgbClr val="FFFF00"/>
                </a:solidFill>
              </a:rPr>
              <a:t> </a:t>
            </a:r>
            <a:r>
              <a:rPr lang="en" sz="2400" i="1">
                <a:solidFill>
                  <a:schemeClr val="dk1"/>
                </a:solidFill>
              </a:rPr>
              <a:t>“So then, my beloved, just as you have always obeyed, not as in my presence only, but now much more in my absence, work out your salvation with fear and trembling;”</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Heb.5:9</a:t>
            </a:r>
            <a:r>
              <a:rPr lang="en" sz="2400">
                <a:solidFill>
                  <a:srgbClr val="FFFF00"/>
                </a:solidFill>
              </a:rPr>
              <a:t> </a:t>
            </a:r>
            <a:r>
              <a:rPr lang="en" sz="2400" i="1">
                <a:solidFill>
                  <a:schemeClr val="dk1"/>
                </a:solidFill>
              </a:rPr>
              <a:t>“And having been made perfect, He became to all those who obey Him the source of eternal salvation,”</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Rev.2:10</a:t>
            </a:r>
            <a:r>
              <a:rPr lang="en" sz="2400">
                <a:solidFill>
                  <a:srgbClr val="FFFF00"/>
                </a:solidFill>
              </a:rPr>
              <a:t> </a:t>
            </a:r>
            <a:r>
              <a:rPr lang="en" sz="2400" i="1">
                <a:solidFill>
                  <a:schemeClr val="dk1"/>
                </a:solidFill>
              </a:rPr>
              <a:t>“Do not fear what you are about to suffer. Behold, the devil is about to cast some of you into prison, so that you will be tested, and you will have tribulation for ten days. Be faithful until death, and I will give you the crown of life.”</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REMEMBER JS.2:14-26?</a:t>
            </a:r>
            <a:endParaRPr sz="4500" b="1">
              <a:solidFill>
                <a:srgbClr val="00FFFF"/>
              </a:solidFill>
            </a:endParaRPr>
          </a:p>
        </p:txBody>
      </p:sp>
      <p:sp>
        <p:nvSpPr>
          <p:cNvPr id="127" name="Google Shape;127;p25"/>
          <p:cNvSpPr txBox="1">
            <a:spLocks noGrp="1"/>
          </p:cNvSpPr>
          <p:nvPr>
            <p:ph type="subTitle" idx="1"/>
          </p:nvPr>
        </p:nvSpPr>
        <p:spPr>
          <a:xfrm>
            <a:off x="-165875" y="329075"/>
            <a:ext cx="9397800" cy="4814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14</a:t>
            </a:r>
            <a:r>
              <a:rPr lang="en" sz="2000">
                <a:solidFill>
                  <a:schemeClr val="dk1"/>
                </a:solidFill>
              </a:rPr>
              <a:t> </a:t>
            </a:r>
            <a:r>
              <a:rPr lang="en" sz="2000" i="1">
                <a:solidFill>
                  <a:schemeClr val="dk1"/>
                </a:solidFill>
              </a:rPr>
              <a:t>“What use is it, my brethren, if someone says he has faith but he has no works? Can that faith save him?”</a:t>
            </a:r>
            <a:r>
              <a:rPr lang="en" sz="2000">
                <a:solidFill>
                  <a:schemeClr val="dk1"/>
                </a:solidFill>
              </a:rPr>
              <a:t>  </a:t>
            </a:r>
            <a:r>
              <a:rPr lang="en" sz="2000">
                <a:solidFill>
                  <a:srgbClr val="00FFFF"/>
                </a:solidFill>
              </a:rPr>
              <a:t>According to most today, YES IT CAN.</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17</a:t>
            </a:r>
            <a:r>
              <a:rPr lang="en" sz="2000">
                <a:solidFill>
                  <a:schemeClr val="dk1"/>
                </a:solidFill>
              </a:rPr>
              <a:t> </a:t>
            </a:r>
            <a:r>
              <a:rPr lang="en" sz="2000" i="1">
                <a:solidFill>
                  <a:schemeClr val="dk1"/>
                </a:solidFill>
              </a:rPr>
              <a:t>“Even so faith, if it has no works, is dead, being by itself.”</a:t>
            </a:r>
            <a:r>
              <a:rPr lang="en" sz="2000">
                <a:solidFill>
                  <a:schemeClr val="dk1"/>
                </a:solidFill>
              </a:rPr>
              <a:t>  </a:t>
            </a:r>
            <a:r>
              <a:rPr lang="en" sz="2000">
                <a:solidFill>
                  <a:srgbClr val="00FFFF"/>
                </a:solidFill>
              </a:rPr>
              <a:t>According to most today, that’s OK, you’re salvation is still secure, on your dead faith.</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20</a:t>
            </a:r>
            <a:r>
              <a:rPr lang="en" sz="2000">
                <a:solidFill>
                  <a:schemeClr val="dk1"/>
                </a:solidFill>
              </a:rPr>
              <a:t> </a:t>
            </a:r>
            <a:r>
              <a:rPr lang="en" sz="2000" i="1">
                <a:solidFill>
                  <a:schemeClr val="dk1"/>
                </a:solidFill>
              </a:rPr>
              <a:t>“But are you willing to recognize, you foolish fellow, that faith without works is useless?”</a:t>
            </a:r>
            <a:r>
              <a:rPr lang="en" sz="2000">
                <a:solidFill>
                  <a:schemeClr val="dk1"/>
                </a:solidFill>
              </a:rPr>
              <a:t>  </a:t>
            </a:r>
            <a:r>
              <a:rPr lang="en" sz="2000">
                <a:solidFill>
                  <a:srgbClr val="00FFFF"/>
                </a:solidFill>
              </a:rPr>
              <a:t>According to most today, No, it’s not useless, because it still saves you.  (God, not I, calls these persons </a:t>
            </a:r>
            <a:r>
              <a:rPr lang="en" sz="2000" i="1">
                <a:solidFill>
                  <a:schemeClr val="dk1"/>
                </a:solidFill>
              </a:rPr>
              <a:t>“foolish”</a:t>
            </a:r>
            <a:r>
              <a:rPr lang="en" sz="2000">
                <a:solidFill>
                  <a:srgbClr val="00FFFF"/>
                </a:solidFill>
              </a:rPr>
              <a:t>)</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24</a:t>
            </a:r>
            <a:r>
              <a:rPr lang="en" sz="2000">
                <a:solidFill>
                  <a:schemeClr val="dk1"/>
                </a:solidFill>
              </a:rPr>
              <a:t> </a:t>
            </a:r>
            <a:r>
              <a:rPr lang="en" sz="2000" i="1">
                <a:solidFill>
                  <a:schemeClr val="dk1"/>
                </a:solidFill>
              </a:rPr>
              <a:t>“You see that a man is justified by works and not by faith alone.”</a:t>
            </a:r>
            <a:r>
              <a:rPr lang="en" sz="2000">
                <a:solidFill>
                  <a:schemeClr val="dk1"/>
                </a:solidFill>
              </a:rPr>
              <a:t>  </a:t>
            </a:r>
            <a:r>
              <a:rPr lang="en" sz="2000">
                <a:solidFill>
                  <a:srgbClr val="00FFFF"/>
                </a:solidFill>
              </a:rPr>
              <a:t>According to most today, we are ONLY justified by faith.  You will never see this verse on their websites.  Did you also notice that the Holy Spirit added the word “alone” here, because faith ALSO justifies us?</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26</a:t>
            </a:r>
            <a:r>
              <a:rPr lang="en" sz="2000">
                <a:solidFill>
                  <a:schemeClr val="dk1"/>
                </a:solidFill>
              </a:rPr>
              <a:t> </a:t>
            </a:r>
            <a:r>
              <a:rPr lang="en" sz="2000" i="1">
                <a:solidFill>
                  <a:schemeClr val="dk1"/>
                </a:solidFill>
              </a:rPr>
              <a:t>“For just as the body without the spirit is dead, so also faith without works is dead.”</a:t>
            </a:r>
            <a:r>
              <a:rPr lang="en" sz="2000">
                <a:solidFill>
                  <a:schemeClr val="dk1"/>
                </a:solidFill>
              </a:rPr>
              <a:t>  </a:t>
            </a:r>
            <a:r>
              <a:rPr lang="en" sz="2000">
                <a:solidFill>
                  <a:srgbClr val="00FFFF"/>
                </a:solidFill>
              </a:rPr>
              <a:t>According to most today, faith without works will still save you, even though it is dead.</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Martin Luther did not find James to be very “convenient”, so he called James “an epistle of straw”.  He said the divinely inspired word of God in James is weak!  How is this not a form of blasphemy against the Holy Spirit?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BECAUSE WE LOVE YOU …</a:t>
            </a:r>
            <a:endParaRPr sz="4500" b="1">
              <a:solidFill>
                <a:srgbClr val="00FFFF"/>
              </a:solidFill>
            </a:endParaRPr>
          </a:p>
        </p:txBody>
      </p:sp>
      <p:sp>
        <p:nvSpPr>
          <p:cNvPr id="133" name="Google Shape;133;p26"/>
          <p:cNvSpPr txBox="1">
            <a:spLocks noGrp="1"/>
          </p:cNvSpPr>
          <p:nvPr>
            <p:ph type="subTitle" idx="1"/>
          </p:nvPr>
        </p:nvSpPr>
        <p:spPr>
          <a:xfrm>
            <a:off x="-165875" y="329075"/>
            <a:ext cx="9397800" cy="4814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 gain no pleasure or satisfaction in telling someone they are wrong.  But if you are in a denomination that is teaching “faith only” salvation, you are being lied to.  And because I love you and I want you to go to heaven I BEG you to consider the words of Jesus, NOT my words, that we have looked at today!</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24:24-25</a:t>
            </a:r>
            <a:r>
              <a:rPr lang="en" sz="2000">
                <a:solidFill>
                  <a:srgbClr val="FFFF00"/>
                </a:solidFill>
              </a:rPr>
              <a:t> </a:t>
            </a:r>
            <a:r>
              <a:rPr lang="en" sz="2000" i="1">
                <a:solidFill>
                  <a:schemeClr val="dk1"/>
                </a:solidFill>
              </a:rPr>
              <a:t>“But some days later Felix arrived with Drusilla, his wife who was a Jewess, and sent for Paul and heard him speak about </a:t>
            </a:r>
            <a:r>
              <a:rPr lang="en" sz="2000" i="1" u="sng">
                <a:solidFill>
                  <a:schemeClr val="dk1"/>
                </a:solidFill>
              </a:rPr>
              <a:t>faith in Christ Jesus</a:t>
            </a:r>
            <a:r>
              <a:rPr lang="en" sz="2000" i="1">
                <a:solidFill>
                  <a:schemeClr val="dk1"/>
                </a:solidFill>
              </a:rPr>
              <a:t>. 25 But as he was discussing </a:t>
            </a:r>
            <a:r>
              <a:rPr lang="en" sz="2000" i="1" u="sng">
                <a:solidFill>
                  <a:schemeClr val="dk1"/>
                </a:solidFill>
              </a:rPr>
              <a:t>righteousness, self-control and the judgment to come</a:t>
            </a:r>
            <a:r>
              <a:rPr lang="en" sz="2000" i="1">
                <a:solidFill>
                  <a:schemeClr val="dk1"/>
                </a:solidFill>
              </a:rPr>
              <a:t>, Felix became frightened and said, “Go away for the present, and when I find time I will summon you.”</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Wait a second.  What do righteousness and self-control have to do with faith in Christ Jesus?  Felix wasn’t unwilling to have faith.  He was unwilling to pay the cost associated with true faith.  What about you?  Will you tell us to “go away” as Felix did to Paul?</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Heb.10:22</a:t>
            </a:r>
            <a:r>
              <a:rPr lang="en" sz="2000">
                <a:solidFill>
                  <a:srgbClr val="FFFF00"/>
                </a:solidFill>
              </a:rPr>
              <a:t> </a:t>
            </a:r>
            <a:r>
              <a:rPr lang="en" sz="2000" i="1">
                <a:solidFill>
                  <a:schemeClr val="dk1"/>
                </a:solidFill>
              </a:rPr>
              <a:t>“let us draw near with a sincere heart in </a:t>
            </a:r>
            <a:r>
              <a:rPr lang="en" sz="2000" i="1" u="sng">
                <a:solidFill>
                  <a:schemeClr val="dk1"/>
                </a:solidFill>
              </a:rPr>
              <a:t>full assurance of faith</a:t>
            </a:r>
            <a:r>
              <a:rPr lang="en" sz="2000" i="1">
                <a:solidFill>
                  <a:schemeClr val="dk1"/>
                </a:solidFill>
              </a:rPr>
              <a:t>, having </a:t>
            </a:r>
            <a:r>
              <a:rPr lang="en" sz="2000" i="1" u="sng">
                <a:solidFill>
                  <a:schemeClr val="dk1"/>
                </a:solidFill>
              </a:rPr>
              <a:t>our hearts sprinkled clean</a:t>
            </a:r>
            <a:r>
              <a:rPr lang="en" sz="2000" i="1">
                <a:solidFill>
                  <a:schemeClr val="dk1"/>
                </a:solidFill>
              </a:rPr>
              <a:t> from an evil conscience and </a:t>
            </a:r>
            <a:r>
              <a:rPr lang="en" sz="2000" i="1" u="sng">
                <a:solidFill>
                  <a:schemeClr val="dk1"/>
                </a:solidFill>
              </a:rPr>
              <a:t>our bodies washed with pure water</a:t>
            </a:r>
            <a:r>
              <a:rPr lang="en" sz="2000" i="1">
                <a:solidFill>
                  <a:schemeClr val="dk1"/>
                </a:solidFill>
              </a:rPr>
              <a:t>.”</a:t>
            </a:r>
            <a:r>
              <a:rPr lang="en" sz="2000">
                <a:solidFill>
                  <a:srgbClr val="FFFF00"/>
                </a:solidFill>
              </a:rPr>
              <a:t>  </a:t>
            </a:r>
            <a:r>
              <a:rPr lang="en" sz="2000">
                <a:solidFill>
                  <a:srgbClr val="00FFFF"/>
                </a:solidFill>
              </a:rPr>
              <a:t>Don’t you want FULL ASSURANCE that you are saved?  You can receive that full assurance TODAY!</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212700" y="0"/>
            <a:ext cx="9517800" cy="53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REVIEW OF PART ONE</a:t>
            </a:r>
            <a:endParaRPr sz="5000" b="1">
              <a:solidFill>
                <a:srgbClr val="00FFFF"/>
              </a:solidFill>
            </a:endParaRPr>
          </a:p>
        </p:txBody>
      </p:sp>
      <p:sp>
        <p:nvSpPr>
          <p:cNvPr id="61" name="Google Shape;61;p14"/>
          <p:cNvSpPr txBox="1">
            <a:spLocks noGrp="1"/>
          </p:cNvSpPr>
          <p:nvPr>
            <p:ph type="subTitle" idx="1"/>
          </p:nvPr>
        </p:nvSpPr>
        <p:spPr>
          <a:xfrm>
            <a:off x="-132425" y="383925"/>
            <a:ext cx="9364200" cy="4759500"/>
          </a:xfrm>
          <a:prstGeom prst="rect">
            <a:avLst/>
          </a:prstGeom>
        </p:spPr>
        <p:txBody>
          <a:bodyPr spcFirstLastPara="1" wrap="square" lIns="91425" tIns="91425" rIns="91425" bIns="91425" anchor="t" anchorCtr="0">
            <a:noAutofit/>
          </a:bodyPr>
          <a:lstStyle/>
          <a:p>
            <a:pPr marL="457200" lvl="0" indent="-406400" algn="l" rtl="0">
              <a:lnSpc>
                <a:spcPct val="90000"/>
              </a:lnSpc>
              <a:spcBef>
                <a:spcPts val="0"/>
              </a:spcBef>
              <a:spcAft>
                <a:spcPts val="0"/>
              </a:spcAft>
              <a:buClr>
                <a:srgbClr val="00FFFF"/>
              </a:buClr>
              <a:buSzPts val="2800"/>
              <a:buChar char="●"/>
            </a:pPr>
            <a:r>
              <a:rPr lang="en">
                <a:solidFill>
                  <a:srgbClr val="00FFFF"/>
                </a:solidFill>
              </a:rPr>
              <a:t>Definition.</a:t>
            </a:r>
            <a:r>
              <a:rPr lang="en">
                <a:solidFill>
                  <a:srgbClr val="FFFF00"/>
                </a:solidFill>
              </a:rPr>
              <a:t>  </a:t>
            </a:r>
            <a:r>
              <a:rPr lang="en" u="sng">
                <a:solidFill>
                  <a:srgbClr val="FFFF00"/>
                </a:solidFill>
              </a:rPr>
              <a:t>Heb.11:1</a:t>
            </a:r>
            <a:r>
              <a:rPr lang="en">
                <a:solidFill>
                  <a:srgbClr val="FFFF00"/>
                </a:solidFill>
              </a:rPr>
              <a:t> </a:t>
            </a:r>
            <a:r>
              <a:rPr lang="en" i="1">
                <a:solidFill>
                  <a:schemeClr val="dk1"/>
                </a:solidFill>
              </a:rPr>
              <a:t>“Now faith is the </a:t>
            </a:r>
            <a:r>
              <a:rPr lang="en" i="1" u="sng">
                <a:solidFill>
                  <a:schemeClr val="dk1"/>
                </a:solidFill>
              </a:rPr>
              <a:t>assurance</a:t>
            </a:r>
            <a:r>
              <a:rPr lang="en" i="1">
                <a:solidFill>
                  <a:schemeClr val="dk1"/>
                </a:solidFill>
              </a:rPr>
              <a:t> of things hoped for, the </a:t>
            </a:r>
            <a:r>
              <a:rPr lang="en" i="1" u="sng">
                <a:solidFill>
                  <a:schemeClr val="dk1"/>
                </a:solidFill>
              </a:rPr>
              <a:t>conviction</a:t>
            </a:r>
            <a:r>
              <a:rPr lang="en" i="1">
                <a:solidFill>
                  <a:schemeClr val="dk1"/>
                </a:solidFill>
              </a:rPr>
              <a:t> of things not seen.”</a:t>
            </a:r>
            <a:endParaRPr i="1">
              <a:solidFill>
                <a:schemeClr val="dk1"/>
              </a:solidFill>
            </a:endParaRPr>
          </a:p>
          <a:p>
            <a:pPr marL="457200" lvl="0" indent="-406400" algn="l" rtl="0">
              <a:lnSpc>
                <a:spcPct val="90000"/>
              </a:lnSpc>
              <a:spcBef>
                <a:spcPts val="0"/>
              </a:spcBef>
              <a:spcAft>
                <a:spcPts val="0"/>
              </a:spcAft>
              <a:buClr>
                <a:srgbClr val="FFFF00"/>
              </a:buClr>
              <a:buSzPts val="2800"/>
              <a:buChar char="●"/>
            </a:pPr>
            <a:r>
              <a:rPr lang="en">
                <a:solidFill>
                  <a:srgbClr val="FFFF00"/>
                </a:solidFill>
              </a:rPr>
              <a:t>More than just belief.  It is trusting God enough to act as if everything He promises and says is true.</a:t>
            </a:r>
            <a:endParaRPr>
              <a:solidFill>
                <a:srgbClr val="FFFF00"/>
              </a:solidFill>
            </a:endParaRPr>
          </a:p>
          <a:p>
            <a:pPr marL="457200" lvl="0" indent="-406400" algn="l" rtl="0">
              <a:lnSpc>
                <a:spcPct val="90000"/>
              </a:lnSpc>
              <a:spcBef>
                <a:spcPts val="0"/>
              </a:spcBef>
              <a:spcAft>
                <a:spcPts val="0"/>
              </a:spcAft>
              <a:buClr>
                <a:srgbClr val="FFFF00"/>
              </a:buClr>
              <a:buSzPts val="2800"/>
              <a:buChar char="●"/>
            </a:pPr>
            <a:r>
              <a:rPr lang="en" u="sng">
                <a:solidFill>
                  <a:srgbClr val="FFFF00"/>
                </a:solidFill>
              </a:rPr>
              <a:t>Heb.11:6</a:t>
            </a:r>
            <a:r>
              <a:rPr lang="en">
                <a:solidFill>
                  <a:srgbClr val="FFFF00"/>
                </a:solidFill>
              </a:rPr>
              <a:t> </a:t>
            </a:r>
            <a:r>
              <a:rPr lang="en">
                <a:solidFill>
                  <a:schemeClr val="dk1"/>
                </a:solidFill>
              </a:rPr>
              <a:t>- It is impossible to please God without faith.</a:t>
            </a:r>
            <a:endParaRPr>
              <a:solidFill>
                <a:schemeClr val="dk1"/>
              </a:solidFill>
            </a:endParaRPr>
          </a:p>
          <a:p>
            <a:pPr marL="457200" lvl="0" indent="-406400" algn="l" rtl="0">
              <a:lnSpc>
                <a:spcPct val="90000"/>
              </a:lnSpc>
              <a:spcBef>
                <a:spcPts val="0"/>
              </a:spcBef>
              <a:spcAft>
                <a:spcPts val="0"/>
              </a:spcAft>
              <a:buClr>
                <a:srgbClr val="00FFFF"/>
              </a:buClr>
              <a:buSzPts val="2800"/>
              <a:buChar char="●"/>
            </a:pPr>
            <a:r>
              <a:rPr lang="en">
                <a:solidFill>
                  <a:srgbClr val="00FFFF"/>
                </a:solidFill>
              </a:rPr>
              <a:t>It is a call to action. i.e. </a:t>
            </a:r>
            <a:r>
              <a:rPr lang="en" i="1">
                <a:solidFill>
                  <a:schemeClr val="dk1"/>
                </a:solidFill>
              </a:rPr>
              <a:t>“</a:t>
            </a:r>
            <a:r>
              <a:rPr lang="en" i="1" u="sng">
                <a:solidFill>
                  <a:schemeClr val="dk1"/>
                </a:solidFill>
              </a:rPr>
              <a:t>By faith</a:t>
            </a:r>
            <a:r>
              <a:rPr lang="en" i="1">
                <a:solidFill>
                  <a:schemeClr val="dk1"/>
                </a:solidFill>
              </a:rPr>
              <a:t> Abel offered …”</a:t>
            </a:r>
            <a:endParaRPr i="1">
              <a:solidFill>
                <a:schemeClr val="dk1"/>
              </a:solidFill>
            </a:endParaRPr>
          </a:p>
          <a:p>
            <a:pPr marL="457200" lvl="0" indent="-406400" algn="l" rtl="0">
              <a:lnSpc>
                <a:spcPct val="90000"/>
              </a:lnSpc>
              <a:spcBef>
                <a:spcPts val="0"/>
              </a:spcBef>
              <a:spcAft>
                <a:spcPts val="0"/>
              </a:spcAft>
              <a:buClr>
                <a:srgbClr val="FFFF00"/>
              </a:buClr>
              <a:buSzPts val="2800"/>
              <a:buChar char="●"/>
            </a:pPr>
            <a:r>
              <a:rPr lang="en" u="sng">
                <a:solidFill>
                  <a:srgbClr val="FFFF00"/>
                </a:solidFill>
              </a:rPr>
              <a:t>Rom.10:17</a:t>
            </a:r>
            <a:r>
              <a:rPr lang="en">
                <a:solidFill>
                  <a:srgbClr val="FFFF00"/>
                </a:solidFill>
              </a:rPr>
              <a:t> - Our faith comes from hearing the word of God.</a:t>
            </a:r>
            <a:endParaRPr>
              <a:solidFill>
                <a:srgbClr val="FFFF00"/>
              </a:solidFill>
            </a:endParaRPr>
          </a:p>
          <a:p>
            <a:pPr marL="457200" lvl="0" indent="-406400" algn="l" rtl="0">
              <a:lnSpc>
                <a:spcPct val="90000"/>
              </a:lnSpc>
              <a:spcBef>
                <a:spcPts val="0"/>
              </a:spcBef>
              <a:spcAft>
                <a:spcPts val="0"/>
              </a:spcAft>
              <a:buClr>
                <a:schemeClr val="dk1"/>
              </a:buClr>
              <a:buSzPts val="2800"/>
              <a:buChar char="●"/>
            </a:pPr>
            <a:r>
              <a:rPr lang="en">
                <a:solidFill>
                  <a:schemeClr val="dk1"/>
                </a:solidFill>
              </a:rPr>
              <a:t>The false teaching of “Original Sin” has resulted in additional false teaching that we cannot do ANYTHING pleasing to God unless He works a miracle on us first.</a:t>
            </a:r>
            <a:r>
              <a:rPr lang="en">
                <a:solidFill>
                  <a:srgbClr val="FFFF00"/>
                </a:solidFill>
              </a:rPr>
              <a:t> </a:t>
            </a:r>
            <a:endParaRPr>
              <a:solidFill>
                <a:srgbClr val="FFFF00"/>
              </a:solidFill>
            </a:endParaRPr>
          </a:p>
          <a:p>
            <a:pPr marL="457200" lvl="0" indent="-406400" algn="l" rtl="0">
              <a:lnSpc>
                <a:spcPct val="90000"/>
              </a:lnSpc>
              <a:spcBef>
                <a:spcPts val="0"/>
              </a:spcBef>
              <a:spcAft>
                <a:spcPts val="0"/>
              </a:spcAft>
              <a:buClr>
                <a:srgbClr val="00FFFF"/>
              </a:buClr>
              <a:buSzPts val="2800"/>
              <a:buChar char="●"/>
            </a:pPr>
            <a:r>
              <a:rPr lang="en">
                <a:solidFill>
                  <a:srgbClr val="00FFFF"/>
                </a:solidFill>
              </a:rPr>
              <a:t>Our God wants EVERYONE to have faith in Him! </a:t>
            </a:r>
            <a:endParaRPr>
              <a:solidFill>
                <a:srgbClr val="00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212700" y="0"/>
            <a:ext cx="95178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ONLINE “CONVERSATION”</a:t>
            </a:r>
            <a:endParaRPr sz="5000" b="1">
              <a:solidFill>
                <a:srgbClr val="00FFFF"/>
              </a:solidFill>
            </a:endParaRPr>
          </a:p>
        </p:txBody>
      </p:sp>
      <p:sp>
        <p:nvSpPr>
          <p:cNvPr id="67" name="Google Shape;67;p15"/>
          <p:cNvSpPr txBox="1">
            <a:spLocks noGrp="1"/>
          </p:cNvSpPr>
          <p:nvPr>
            <p:ph type="subTitle" idx="1"/>
          </p:nvPr>
        </p:nvSpPr>
        <p:spPr>
          <a:xfrm>
            <a:off x="-85625" y="359850"/>
            <a:ext cx="9317400" cy="4783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00">
                <a:solidFill>
                  <a:srgbClr val="FFFF00"/>
                </a:solidFill>
              </a:rPr>
              <a:t>“On your group's website, under "Our beliefs", point # 5 says "We believe in the verbal and plenary inspiration of the Holy Scriptures, known as the Bible, composed of sixty-six books and divided into two departments, Old and New Testaments. We believe the Bible is the Word of God, the full and complete revelation of the plan and history of redemption."  Great!  This is absolutely what the bible teaches, and we must try our utmost to do what God tells us within its pages.  But then after this, point # 8 says "We believe, teach and firmly maintain the </a:t>
            </a:r>
            <a:r>
              <a:rPr lang="en" sz="1800" u="sng">
                <a:solidFill>
                  <a:srgbClr val="FFFF00"/>
                </a:solidFill>
              </a:rPr>
              <a:t>scriptural doctrine</a:t>
            </a:r>
            <a:r>
              <a:rPr lang="en" sz="1800">
                <a:solidFill>
                  <a:srgbClr val="FFFF00"/>
                </a:solidFill>
              </a:rPr>
              <a:t> of justification by faith </a:t>
            </a:r>
            <a:r>
              <a:rPr lang="en" sz="1800" u="sng">
                <a:solidFill>
                  <a:srgbClr val="FFFF00"/>
                </a:solidFill>
              </a:rPr>
              <a:t>alone</a:t>
            </a:r>
            <a:r>
              <a:rPr lang="en" sz="1800">
                <a:solidFill>
                  <a:srgbClr val="FFFF00"/>
                </a:solidFill>
              </a:rPr>
              <a:t> (Romans 5:1)."  </a:t>
            </a:r>
            <a:r>
              <a:rPr lang="en" sz="1800" u="sng">
                <a:solidFill>
                  <a:srgbClr val="FFFF00"/>
                </a:solidFill>
              </a:rPr>
              <a:t>Romans 5:1</a:t>
            </a:r>
            <a:r>
              <a:rPr lang="en" sz="1800">
                <a:solidFill>
                  <a:srgbClr val="FFFF00"/>
                </a:solidFill>
              </a:rPr>
              <a:t> says</a:t>
            </a:r>
            <a:r>
              <a:rPr lang="en" sz="1800">
                <a:solidFill>
                  <a:srgbClr val="00FFFF"/>
                </a:solidFill>
              </a:rPr>
              <a:t> </a:t>
            </a:r>
            <a:r>
              <a:rPr lang="en" sz="1800" i="1">
                <a:solidFill>
                  <a:schemeClr val="dk1"/>
                </a:solidFill>
              </a:rPr>
              <a:t>"Therefore, having been justified by faith, we have peace with God through our Lord Jesus Christ,"</a:t>
            </a:r>
            <a:r>
              <a:rPr lang="en" sz="1800">
                <a:solidFill>
                  <a:srgbClr val="00FFFF"/>
                </a:solidFill>
              </a:rPr>
              <a:t> </a:t>
            </a:r>
            <a:r>
              <a:rPr lang="en" sz="1800">
                <a:solidFill>
                  <a:srgbClr val="FFFF00"/>
                </a:solidFill>
              </a:rPr>
              <a:t>(NKJV)</a:t>
            </a:r>
            <a:r>
              <a:rPr lang="en" sz="1800">
                <a:solidFill>
                  <a:srgbClr val="00FFFF"/>
                </a:solidFill>
              </a:rPr>
              <a:t>.  </a:t>
            </a:r>
            <a:r>
              <a:rPr lang="en" sz="1800">
                <a:solidFill>
                  <a:srgbClr val="FFFF00"/>
                </a:solidFill>
              </a:rPr>
              <a:t>I don't see the word "alone" in that verse though, do you?  Yes, we are justified by faith.  But I also read in</a:t>
            </a:r>
            <a:r>
              <a:rPr lang="en" sz="1800">
                <a:solidFill>
                  <a:srgbClr val="00FFFF"/>
                </a:solidFill>
              </a:rPr>
              <a:t> </a:t>
            </a:r>
            <a:r>
              <a:rPr lang="en" sz="1800" u="sng">
                <a:solidFill>
                  <a:srgbClr val="FFFF00"/>
                </a:solidFill>
              </a:rPr>
              <a:t>James 2:24</a:t>
            </a:r>
            <a:r>
              <a:rPr lang="en" sz="1800">
                <a:solidFill>
                  <a:srgbClr val="00FFFF"/>
                </a:solidFill>
              </a:rPr>
              <a:t> </a:t>
            </a:r>
            <a:r>
              <a:rPr lang="en" sz="1800" i="1">
                <a:solidFill>
                  <a:schemeClr val="dk1"/>
                </a:solidFill>
              </a:rPr>
              <a:t>"You see then that a man is justified by works, and not by faith only."</a:t>
            </a:r>
            <a:r>
              <a:rPr lang="en" sz="1800">
                <a:solidFill>
                  <a:srgbClr val="00FFFF"/>
                </a:solidFill>
              </a:rPr>
              <a:t>  </a:t>
            </a:r>
            <a:r>
              <a:rPr lang="en" sz="1800">
                <a:solidFill>
                  <a:srgbClr val="FFFF00"/>
                </a:solidFill>
              </a:rPr>
              <a:t>Whenever I encounter a denomination that mentions "faith only", this is the verse that always comes to my mind, as it is the ONLY verse in the bible that actually has the words</a:t>
            </a:r>
            <a:r>
              <a:rPr lang="en" sz="1800">
                <a:solidFill>
                  <a:srgbClr val="00FFFF"/>
                </a:solidFill>
              </a:rPr>
              <a:t> </a:t>
            </a:r>
            <a:r>
              <a:rPr lang="en" sz="1800" i="1">
                <a:solidFill>
                  <a:schemeClr val="dk1"/>
                </a:solidFill>
              </a:rPr>
              <a:t>"faith only"</a:t>
            </a:r>
            <a:r>
              <a:rPr lang="en" sz="1800">
                <a:solidFill>
                  <a:srgbClr val="FFFF00"/>
                </a:solidFill>
              </a:rPr>
              <a:t>, and it says we are NOT justified by "faith only".  Does this concern you?  I only mention this because I care about the eternal salvation of everyone and we know that the devil can transform himself into an angel of light to deceive many well-intentioned people (</a:t>
            </a:r>
            <a:r>
              <a:rPr lang="en" sz="1800" u="sng">
                <a:solidFill>
                  <a:srgbClr val="FFFF00"/>
                </a:solidFill>
              </a:rPr>
              <a:t>2 Cor.11:14-15</a:t>
            </a:r>
            <a:r>
              <a:rPr lang="en" sz="1800">
                <a:solidFill>
                  <a:srgbClr val="FFFF00"/>
                </a:solidFill>
              </a:rPr>
              <a:t>, </a:t>
            </a:r>
            <a:r>
              <a:rPr lang="en" sz="1800" u="sng">
                <a:solidFill>
                  <a:srgbClr val="FFFF00"/>
                </a:solidFill>
              </a:rPr>
              <a:t>Matt.7:21-23</a:t>
            </a:r>
            <a:r>
              <a:rPr lang="en" sz="1800">
                <a:solidFill>
                  <a:srgbClr val="FFFF00"/>
                </a:solidFill>
              </a:rPr>
              <a:t>).  You may also benefit from watching this coming Sunday's lesson in our "Back to Basics" series as we discuss "What is faith?", because the bible describes it as much more than most religious people today say it is.”  </a:t>
            </a:r>
            <a:endParaRPr sz="180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212700" y="0"/>
            <a:ext cx="95712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“FAITH ALONE” BIBLICAL?</a:t>
            </a:r>
            <a:endParaRPr sz="5000" b="1">
              <a:solidFill>
                <a:srgbClr val="00FFFF"/>
              </a:solidFill>
            </a:endParaRPr>
          </a:p>
        </p:txBody>
      </p:sp>
      <p:sp>
        <p:nvSpPr>
          <p:cNvPr id="73" name="Google Shape;73;p16"/>
          <p:cNvSpPr txBox="1">
            <a:spLocks noGrp="1"/>
          </p:cNvSpPr>
          <p:nvPr>
            <p:ph type="subTitle" idx="1"/>
          </p:nvPr>
        </p:nvSpPr>
        <p:spPr>
          <a:xfrm>
            <a:off x="-58850" y="383925"/>
            <a:ext cx="9290700" cy="4759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400">
                <a:solidFill>
                  <a:srgbClr val="00FFFF"/>
                </a:solidFill>
              </a:rPr>
              <a:t>Gotquestions.org</a:t>
            </a:r>
            <a:r>
              <a:rPr lang="en" sz="2400">
                <a:solidFill>
                  <a:srgbClr val="FFFF00"/>
                </a:solidFill>
              </a:rPr>
              <a:t> “</a:t>
            </a:r>
            <a:r>
              <a:rPr lang="en" sz="2400" u="sng">
                <a:solidFill>
                  <a:srgbClr val="FFFF00"/>
                </a:solidFill>
              </a:rPr>
              <a:t>Many passages</a:t>
            </a:r>
            <a:r>
              <a:rPr lang="en" sz="2400">
                <a:solidFill>
                  <a:srgbClr val="FFFF00"/>
                </a:solidFill>
              </a:rPr>
              <a:t> of the Bible teach that </a:t>
            </a:r>
            <a:r>
              <a:rPr lang="en" sz="2400" u="sng">
                <a:solidFill>
                  <a:srgbClr val="FFFF00"/>
                </a:solidFill>
              </a:rPr>
              <a:t>salvation is through faith alone</a:t>
            </a:r>
            <a:r>
              <a:rPr lang="en" sz="2400">
                <a:solidFill>
                  <a:srgbClr val="FFFF00"/>
                </a:solidFill>
              </a:rPr>
              <a:t>, not faith plus works. </a:t>
            </a:r>
            <a:r>
              <a:rPr lang="en" sz="2400" u="sng">
                <a:solidFill>
                  <a:srgbClr val="FFFF00"/>
                </a:solidFill>
              </a:rPr>
              <a:t>Ephesians 2:8-9</a:t>
            </a:r>
            <a:r>
              <a:rPr lang="en" sz="2400">
                <a:solidFill>
                  <a:srgbClr val="FFFF00"/>
                </a:solidFill>
              </a:rPr>
              <a:t>, for example, is </a:t>
            </a:r>
            <a:r>
              <a:rPr lang="en" sz="2400" u="sng">
                <a:solidFill>
                  <a:srgbClr val="FFFF00"/>
                </a:solidFill>
              </a:rPr>
              <a:t>clearly worded and unequivocal</a:t>
            </a:r>
            <a:r>
              <a:rPr lang="en" sz="2400">
                <a:solidFill>
                  <a:srgbClr val="FFFF00"/>
                </a:solidFill>
              </a:rPr>
              <a:t>: </a:t>
            </a:r>
            <a:r>
              <a:rPr lang="en" sz="2400" i="1">
                <a:solidFill>
                  <a:schemeClr val="dk1"/>
                </a:solidFill>
              </a:rPr>
              <a:t>“It is by grace you have been saved, through faith - and this is not from yourselves, it is the gift of God - not by works, so that no one can boast.”</a:t>
            </a:r>
            <a:r>
              <a:rPr lang="en" sz="2400">
                <a:solidFill>
                  <a:srgbClr val="FFFF00"/>
                </a:solidFill>
              </a:rPr>
              <a:t> Of great importance is the word grace, which refers to God’s blessings on the undeserving. The very idea of grace negates all attempts to earn salvation. Paul makes that argument when teaching on God’s choosing of the remnant of Israel: </a:t>
            </a:r>
            <a:r>
              <a:rPr lang="en" sz="2400" i="1">
                <a:solidFill>
                  <a:schemeClr val="dk1"/>
                </a:solidFill>
              </a:rPr>
              <a:t>“Since it is through God’s kindness, then it is not by their good works. For in that case, God’s grace would not be what it really is - free and undeserved”</a:t>
            </a:r>
            <a:r>
              <a:rPr lang="en" sz="2400">
                <a:solidFill>
                  <a:srgbClr val="FFFF00"/>
                </a:solidFill>
              </a:rPr>
              <a:t> (</a:t>
            </a:r>
            <a:r>
              <a:rPr lang="en" sz="2400" u="sng">
                <a:solidFill>
                  <a:srgbClr val="FFFF00"/>
                </a:solidFill>
              </a:rPr>
              <a:t>Romans 11:6</a:t>
            </a:r>
            <a:r>
              <a:rPr lang="en" sz="2400">
                <a:solidFill>
                  <a:srgbClr val="FFFF00"/>
                </a:solidFill>
              </a:rPr>
              <a:t>, NLT).  Other passages that </a:t>
            </a:r>
            <a:r>
              <a:rPr lang="en" sz="2400" u="sng">
                <a:solidFill>
                  <a:srgbClr val="FFFF00"/>
                </a:solidFill>
              </a:rPr>
              <a:t>clearly</a:t>
            </a:r>
            <a:r>
              <a:rPr lang="en" sz="2400">
                <a:solidFill>
                  <a:srgbClr val="FFFF00"/>
                </a:solidFill>
              </a:rPr>
              <a:t> teach salvation through faith </a:t>
            </a:r>
            <a:r>
              <a:rPr lang="en" sz="2400" u="sng">
                <a:solidFill>
                  <a:srgbClr val="FFFF00"/>
                </a:solidFill>
              </a:rPr>
              <a:t>alone</a:t>
            </a:r>
            <a:r>
              <a:rPr lang="en" sz="2400">
                <a:solidFill>
                  <a:srgbClr val="FFFF00"/>
                </a:solidFill>
              </a:rPr>
              <a:t> include </a:t>
            </a:r>
            <a:r>
              <a:rPr lang="en" sz="2400" u="sng">
                <a:solidFill>
                  <a:srgbClr val="FFFF00"/>
                </a:solidFill>
              </a:rPr>
              <a:t>Acts 16:31</a:t>
            </a:r>
            <a:r>
              <a:rPr lang="en" sz="2400">
                <a:solidFill>
                  <a:srgbClr val="FFFF00"/>
                </a:solidFill>
              </a:rPr>
              <a:t>; </a:t>
            </a:r>
            <a:r>
              <a:rPr lang="en" sz="2400" u="sng">
                <a:solidFill>
                  <a:srgbClr val="FFFF00"/>
                </a:solidFill>
              </a:rPr>
              <a:t>Romans 3:28</a:t>
            </a:r>
            <a:r>
              <a:rPr lang="en" sz="2400">
                <a:solidFill>
                  <a:srgbClr val="FFFF00"/>
                </a:solidFill>
              </a:rPr>
              <a:t>; </a:t>
            </a:r>
            <a:r>
              <a:rPr lang="en" sz="2400" u="sng">
                <a:solidFill>
                  <a:srgbClr val="FFFF00"/>
                </a:solidFill>
              </a:rPr>
              <a:t>4:5</a:t>
            </a:r>
            <a:r>
              <a:rPr lang="en" sz="2400">
                <a:solidFill>
                  <a:srgbClr val="FFFF00"/>
                </a:solidFill>
              </a:rPr>
              <a:t>; </a:t>
            </a:r>
            <a:r>
              <a:rPr lang="en" sz="2400" u="sng">
                <a:solidFill>
                  <a:srgbClr val="FFFF00"/>
                </a:solidFill>
              </a:rPr>
              <a:t>5:1</a:t>
            </a:r>
            <a:r>
              <a:rPr lang="en" sz="2400">
                <a:solidFill>
                  <a:srgbClr val="FFFF00"/>
                </a:solidFill>
              </a:rPr>
              <a:t>; </a:t>
            </a:r>
            <a:r>
              <a:rPr lang="en" sz="2400" u="sng">
                <a:solidFill>
                  <a:srgbClr val="FFFF00"/>
                </a:solidFill>
              </a:rPr>
              <a:t>Galatians 2:16</a:t>
            </a:r>
            <a:r>
              <a:rPr lang="en" sz="2400">
                <a:solidFill>
                  <a:srgbClr val="FFFF00"/>
                </a:solidFill>
              </a:rPr>
              <a:t>; </a:t>
            </a:r>
            <a:r>
              <a:rPr lang="en" sz="2400" u="sng">
                <a:solidFill>
                  <a:srgbClr val="FFFF00"/>
                </a:solidFill>
              </a:rPr>
              <a:t>3:24</a:t>
            </a:r>
            <a:r>
              <a:rPr lang="en" sz="2400">
                <a:solidFill>
                  <a:srgbClr val="FFFF00"/>
                </a:solidFill>
              </a:rPr>
              <a:t>; </a:t>
            </a:r>
            <a:r>
              <a:rPr lang="en" sz="2400" u="sng">
                <a:solidFill>
                  <a:srgbClr val="FFFF00"/>
                </a:solidFill>
              </a:rPr>
              <a:t>Ephesians 1:13</a:t>
            </a:r>
            <a:r>
              <a:rPr lang="en" sz="2400">
                <a:solidFill>
                  <a:srgbClr val="FFFF00"/>
                </a:solidFill>
              </a:rPr>
              <a:t>; and </a:t>
            </a:r>
            <a:r>
              <a:rPr lang="en" sz="2400" u="sng">
                <a:solidFill>
                  <a:srgbClr val="FFFF00"/>
                </a:solidFill>
              </a:rPr>
              <a:t>Philippians 3:9</a:t>
            </a:r>
            <a:r>
              <a:rPr lang="en" sz="2400">
                <a:solidFill>
                  <a:srgbClr val="FFFF00"/>
                </a:solidFill>
              </a:rPr>
              <a:t>.”</a:t>
            </a:r>
            <a:endParaRPr sz="240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212700" y="0"/>
            <a:ext cx="95712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“CLEARLY” FAITH ALONE?</a:t>
            </a:r>
            <a:endParaRPr sz="5000" b="1">
              <a:solidFill>
                <a:srgbClr val="00FFFF"/>
              </a:solidFill>
            </a:endParaRPr>
          </a:p>
        </p:txBody>
      </p:sp>
      <p:sp>
        <p:nvSpPr>
          <p:cNvPr id="79" name="Google Shape;79;p17"/>
          <p:cNvSpPr txBox="1">
            <a:spLocks noGrp="1"/>
          </p:cNvSpPr>
          <p:nvPr>
            <p:ph type="subTitle" idx="1"/>
          </p:nvPr>
        </p:nvSpPr>
        <p:spPr>
          <a:xfrm>
            <a:off x="-212700" y="384000"/>
            <a:ext cx="9444300" cy="4759500"/>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a:solidFill>
                  <a:srgbClr val="FFFF00"/>
                </a:solidFill>
              </a:rPr>
              <a:t>Let’s look for the words “</a:t>
            </a:r>
            <a:r>
              <a:rPr lang="en" sz="1800" u="sng">
                <a:solidFill>
                  <a:srgbClr val="FFFF00"/>
                </a:solidFill>
              </a:rPr>
              <a:t>ALONE</a:t>
            </a:r>
            <a:r>
              <a:rPr lang="en" sz="1800">
                <a:solidFill>
                  <a:srgbClr val="FFFF00"/>
                </a:solidFill>
              </a:rPr>
              <a:t>” or “</a:t>
            </a:r>
            <a:r>
              <a:rPr lang="en" sz="1800" u="sng">
                <a:solidFill>
                  <a:srgbClr val="FFFF00"/>
                </a:solidFill>
              </a:rPr>
              <a:t>ONLY</a:t>
            </a:r>
            <a:r>
              <a:rPr lang="en" sz="1800">
                <a:solidFill>
                  <a:srgbClr val="FFFF00"/>
                </a:solidFill>
              </a:rPr>
              <a:t>” in those verses then.</a:t>
            </a:r>
            <a:endParaRPr sz="180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Acts 16:31</a:t>
            </a:r>
            <a:r>
              <a:rPr lang="en" sz="1800">
                <a:solidFill>
                  <a:srgbClr val="FFFF00"/>
                </a:solidFill>
              </a:rPr>
              <a:t> </a:t>
            </a:r>
            <a:r>
              <a:rPr lang="en" sz="1800" i="1">
                <a:solidFill>
                  <a:schemeClr val="dk1"/>
                </a:solidFill>
              </a:rPr>
              <a:t>“They said, “Believe in the Lord Jesus, and you will be saved, you and your household.”</a:t>
            </a:r>
            <a:r>
              <a:rPr lang="en" sz="1800">
                <a:solidFill>
                  <a:srgbClr val="FFFF00"/>
                </a:solidFill>
              </a:rPr>
              <a:t> </a:t>
            </a:r>
            <a:endParaRPr sz="1800">
              <a:solidFill>
                <a:srgbClr val="00FFFF"/>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Rom.3:28</a:t>
            </a:r>
            <a:r>
              <a:rPr lang="en" sz="1800">
                <a:solidFill>
                  <a:srgbClr val="FFFF00"/>
                </a:solidFill>
              </a:rPr>
              <a:t> </a:t>
            </a:r>
            <a:r>
              <a:rPr lang="en" sz="1800" i="1">
                <a:solidFill>
                  <a:schemeClr val="dk1"/>
                </a:solidFill>
              </a:rPr>
              <a:t>“For we maintain that a man is justified by faith apart from works of the Law.”</a:t>
            </a:r>
            <a:r>
              <a:rPr lang="en" sz="1800">
                <a:solidFill>
                  <a:srgbClr val="FFFF00"/>
                </a:solidFill>
              </a:rPr>
              <a:t>  </a:t>
            </a:r>
            <a:endParaRPr sz="180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Rom.4:5</a:t>
            </a:r>
            <a:r>
              <a:rPr lang="en" sz="1800">
                <a:solidFill>
                  <a:srgbClr val="FFFF00"/>
                </a:solidFill>
              </a:rPr>
              <a:t> </a:t>
            </a:r>
            <a:r>
              <a:rPr lang="en" sz="1800" i="1">
                <a:solidFill>
                  <a:schemeClr val="dk1"/>
                </a:solidFill>
              </a:rPr>
              <a:t>“But to the one who does not work, but believes in Him who justifies the ungodly, his faith is credited as righteousness,”</a:t>
            </a:r>
            <a:endParaRPr sz="1800" i="1">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Gal.2:16</a:t>
            </a:r>
            <a:r>
              <a:rPr lang="en" sz="1800">
                <a:solidFill>
                  <a:srgbClr val="FFFF00"/>
                </a:solidFill>
              </a:rPr>
              <a:t> </a:t>
            </a:r>
            <a:r>
              <a:rPr lang="en" sz="1800" i="1">
                <a:solidFill>
                  <a:schemeClr val="dk1"/>
                </a:solidFill>
              </a:rPr>
              <a:t>“nevertheless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a:t>
            </a:r>
            <a:endParaRPr sz="1800" i="1">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Gal.3:24</a:t>
            </a:r>
            <a:r>
              <a:rPr lang="en" sz="1800">
                <a:solidFill>
                  <a:srgbClr val="FFFF00"/>
                </a:solidFill>
              </a:rPr>
              <a:t> </a:t>
            </a:r>
            <a:r>
              <a:rPr lang="en" sz="1800" i="1">
                <a:solidFill>
                  <a:schemeClr val="dk1"/>
                </a:solidFill>
              </a:rPr>
              <a:t>“Therefore the Law has become our tutor to lead us to Christ, so that we may be justified by faith.”</a:t>
            </a:r>
            <a:endParaRPr sz="1800" i="1">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Eph.1:13</a:t>
            </a:r>
            <a:r>
              <a:rPr lang="en" sz="1800">
                <a:solidFill>
                  <a:srgbClr val="FFFF00"/>
                </a:solidFill>
              </a:rPr>
              <a:t> </a:t>
            </a:r>
            <a:r>
              <a:rPr lang="en" sz="1800" i="1">
                <a:solidFill>
                  <a:schemeClr val="dk1"/>
                </a:solidFill>
              </a:rPr>
              <a:t>“In Him, you also, after listening to the message of truth, the gospel of your salvation - having also believed, you were sealed in Him with the Holy Spirit of promise,”</a:t>
            </a:r>
            <a:endParaRPr sz="1800" i="1">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a:solidFill>
                  <a:srgbClr val="FFFF00"/>
                </a:solidFill>
              </a:rPr>
              <a:t>Phil.3:9</a:t>
            </a:r>
            <a:r>
              <a:rPr lang="en" sz="1800">
                <a:solidFill>
                  <a:srgbClr val="FFFF00"/>
                </a:solidFill>
              </a:rPr>
              <a:t> </a:t>
            </a:r>
            <a:r>
              <a:rPr lang="en" sz="1800" i="1">
                <a:solidFill>
                  <a:schemeClr val="dk1"/>
                </a:solidFill>
              </a:rPr>
              <a:t>“and may be found in Him, not having a righteousness of my own derived from the Law, but that which is through faith in Christ, the righteousness which comes from God on the basis of faith,”</a:t>
            </a:r>
            <a:endParaRPr sz="1800" i="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00" b="1">
                <a:solidFill>
                  <a:srgbClr val="00FFFF"/>
                </a:solidFill>
              </a:rPr>
              <a:t>DOES GOD USE THOSE WORDS?</a:t>
            </a:r>
            <a:endParaRPr sz="4400" b="1">
              <a:solidFill>
                <a:srgbClr val="00FFFF"/>
              </a:solidFill>
            </a:endParaRPr>
          </a:p>
        </p:txBody>
      </p:sp>
      <p:sp>
        <p:nvSpPr>
          <p:cNvPr id="85" name="Google Shape;85;p18"/>
          <p:cNvSpPr txBox="1">
            <a:spLocks noGrp="1"/>
          </p:cNvSpPr>
          <p:nvPr>
            <p:ph type="subTitle" idx="1"/>
          </p:nvPr>
        </p:nvSpPr>
        <p:spPr>
          <a:xfrm>
            <a:off x="-152500" y="363850"/>
            <a:ext cx="9384000" cy="47799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a:solidFill>
                  <a:srgbClr val="FFFF00"/>
                </a:solidFill>
              </a:rPr>
              <a:t>Number of times “alone” or “only” were used in those verses?  ZERO.</a:t>
            </a:r>
            <a:endParaRPr sz="2400">
              <a:solidFill>
                <a:srgbClr val="FFFF00"/>
              </a:solidFill>
            </a:endParaRPr>
          </a:p>
          <a:p>
            <a:pPr marL="457200" lvl="0" indent="-381000" algn="l" rtl="0">
              <a:lnSpc>
                <a:spcPct val="90000"/>
              </a:lnSpc>
              <a:spcBef>
                <a:spcPts val="0"/>
              </a:spcBef>
              <a:spcAft>
                <a:spcPts val="0"/>
              </a:spcAft>
              <a:buClr>
                <a:schemeClr val="dk1"/>
              </a:buClr>
              <a:buSzPts val="2400"/>
              <a:buChar char="●"/>
            </a:pPr>
            <a:r>
              <a:rPr lang="en" sz="2400">
                <a:solidFill>
                  <a:schemeClr val="dk1"/>
                </a:solidFill>
              </a:rPr>
              <a:t>Does God EVER use the words “alone” or “only” in scripture?  Absolutely!</a:t>
            </a:r>
            <a:endParaRPr sz="2400">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“Alone” appears over 40 times in the N.T.  “Only” appears over 100 times in the N.T. - 13 times in Romans, Martin Luther’s favorite epistle. (“This epistle is in truth the chief part of the New Testament and the purest Gospel.”) Why don’t they reference these verses?  Because these verses don’t teach “faith only”!</a:t>
            </a:r>
            <a:endParaRPr sz="2400">
              <a:solidFill>
                <a:srgbClr val="00FFFF"/>
              </a:solidFill>
            </a:endParaRPr>
          </a:p>
          <a:p>
            <a:pPr marL="457200" lvl="0" indent="-381000" algn="l" rtl="0">
              <a:lnSpc>
                <a:spcPct val="90000"/>
              </a:lnSpc>
              <a:spcBef>
                <a:spcPts val="0"/>
              </a:spcBef>
              <a:spcAft>
                <a:spcPts val="0"/>
              </a:spcAft>
              <a:buClr>
                <a:srgbClr val="FFFF00"/>
              </a:buClr>
              <a:buSzPts val="2400"/>
              <a:buChar char="●"/>
            </a:pPr>
            <a:r>
              <a:rPr lang="en" sz="2400">
                <a:solidFill>
                  <a:srgbClr val="FFFF00"/>
                </a:solidFill>
              </a:rPr>
              <a:t>But we’re told that their verses “clearly and unequivocally” state that “salvation is through faith alone”?  Apparently we have VERY different definitions of “clearly and unequivocally”.  God KNEW we would one day have this division.  God COULD HAVE used “only” and “alone” in those verses.  Why did He not?</a:t>
            </a:r>
            <a:r>
              <a:rPr lang="en" sz="2400">
                <a:solidFill>
                  <a:schemeClr val="dk1"/>
                </a:solidFill>
              </a:rPr>
              <a:t>  </a:t>
            </a:r>
            <a:endParaRPr sz="24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“ACCURATELY HANDLING”</a:t>
            </a:r>
            <a:endParaRPr sz="4700" b="1">
              <a:solidFill>
                <a:srgbClr val="00FFFF"/>
              </a:solidFill>
            </a:endParaRPr>
          </a:p>
        </p:txBody>
      </p:sp>
      <p:sp>
        <p:nvSpPr>
          <p:cNvPr id="91" name="Google Shape;91;p19"/>
          <p:cNvSpPr txBox="1">
            <a:spLocks noGrp="1"/>
          </p:cNvSpPr>
          <p:nvPr>
            <p:ph type="subTitle" idx="1"/>
          </p:nvPr>
        </p:nvSpPr>
        <p:spPr>
          <a:xfrm>
            <a:off x="-152500" y="363850"/>
            <a:ext cx="9384000" cy="47799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a:solidFill>
                  <a:srgbClr val="FFFF00"/>
                </a:solidFill>
              </a:rPr>
              <a:t>If you recall, the FIRST lessons in this “Back to Basics” series of lessons were about what?  The Bible, and how to properly use it.</a:t>
            </a:r>
            <a:endParaRPr sz="2400">
              <a:solidFill>
                <a:srgbClr val="FFFF00"/>
              </a:solidFill>
            </a:endParaRPr>
          </a:p>
          <a:p>
            <a:pPr marL="457200" lvl="0" indent="-381000" algn="l" rtl="0">
              <a:lnSpc>
                <a:spcPct val="90000"/>
              </a:lnSpc>
              <a:spcBef>
                <a:spcPts val="0"/>
              </a:spcBef>
              <a:spcAft>
                <a:spcPts val="0"/>
              </a:spcAft>
              <a:buClr>
                <a:schemeClr val="dk1"/>
              </a:buClr>
              <a:buSzPts val="2400"/>
              <a:buChar char="●"/>
            </a:pPr>
            <a:r>
              <a:rPr lang="en" sz="2400">
                <a:solidFill>
                  <a:schemeClr val="dk1"/>
                </a:solidFill>
              </a:rPr>
              <a:t>One of the earliest biblical interpretation methods someone must learn is “complimentary”, NOT contradictory, passages.  Since God is not the author of confusion </a:t>
            </a:r>
            <a:r>
              <a:rPr lang="en" sz="2400">
                <a:solidFill>
                  <a:srgbClr val="FFFF00"/>
                </a:solidFill>
              </a:rPr>
              <a:t>(</a:t>
            </a:r>
            <a:r>
              <a:rPr lang="en" sz="2400" u="sng">
                <a:solidFill>
                  <a:srgbClr val="FFFF00"/>
                </a:solidFill>
              </a:rPr>
              <a:t>1 Cor.14:33</a:t>
            </a:r>
            <a:r>
              <a:rPr lang="en" sz="2400">
                <a:solidFill>
                  <a:srgbClr val="FFFF00"/>
                </a:solidFill>
              </a:rPr>
              <a:t>)</a:t>
            </a:r>
            <a:r>
              <a:rPr lang="en" sz="2400">
                <a:solidFill>
                  <a:schemeClr val="dk1"/>
                </a:solidFill>
              </a:rPr>
              <a:t>, this means that multiple verses will focus on different elements of the same process.  In this case, the means by which men are saved.  The bible is not written in the way we’d like - one big checklist.  Instead we must take ALL that is taught on a certain subject in its entirety, because it is ALL true.  The SUM of God’s word is truth </a:t>
            </a:r>
            <a:r>
              <a:rPr lang="en" sz="2400">
                <a:solidFill>
                  <a:srgbClr val="FFFF00"/>
                </a:solidFill>
              </a:rPr>
              <a:t>(</a:t>
            </a:r>
            <a:r>
              <a:rPr lang="en" sz="2400" u="sng">
                <a:solidFill>
                  <a:srgbClr val="FFFF00"/>
                </a:solidFill>
              </a:rPr>
              <a:t>Ps.119:160</a:t>
            </a:r>
            <a:r>
              <a:rPr lang="en" sz="2400">
                <a:solidFill>
                  <a:srgbClr val="FFFF00"/>
                </a:solidFill>
              </a:rPr>
              <a:t>)</a:t>
            </a:r>
            <a:r>
              <a:rPr lang="en" sz="2400">
                <a:solidFill>
                  <a:schemeClr val="dk1"/>
                </a:solidFill>
              </a:rPr>
              <a:t>, not just our favorite parts.  Just as Paul taught the Ephesians the WHOLE counsel of God </a:t>
            </a:r>
            <a:r>
              <a:rPr lang="en" sz="2400">
                <a:solidFill>
                  <a:srgbClr val="FFFF00"/>
                </a:solidFill>
              </a:rPr>
              <a:t>(</a:t>
            </a:r>
            <a:r>
              <a:rPr lang="en" sz="2400" u="sng">
                <a:solidFill>
                  <a:srgbClr val="FFFF00"/>
                </a:solidFill>
              </a:rPr>
              <a:t>Acts 20:27</a:t>
            </a:r>
            <a:r>
              <a:rPr lang="en" sz="2400">
                <a:solidFill>
                  <a:srgbClr val="FFFF00"/>
                </a:solidFill>
              </a:rPr>
              <a:t>)</a:t>
            </a:r>
            <a:r>
              <a:rPr lang="en" sz="2400">
                <a:solidFill>
                  <a:schemeClr val="dk1"/>
                </a:solidFill>
              </a:rPr>
              <a:t>.  We do not have the right to just choose the verses that are the most convenient for us.</a:t>
            </a:r>
            <a:endParaRPr sz="24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ALLOW ME TO DEMONSTRATE</a:t>
            </a:r>
            <a:endParaRPr sz="4500" b="1">
              <a:solidFill>
                <a:srgbClr val="00FFFF"/>
              </a:solidFill>
            </a:endParaRPr>
          </a:p>
        </p:txBody>
      </p:sp>
      <p:sp>
        <p:nvSpPr>
          <p:cNvPr id="97" name="Google Shape;97;p20"/>
          <p:cNvSpPr txBox="1">
            <a:spLocks noGrp="1"/>
          </p:cNvSpPr>
          <p:nvPr>
            <p:ph type="subTitle" idx="1"/>
          </p:nvPr>
        </p:nvSpPr>
        <p:spPr>
          <a:xfrm>
            <a:off x="-165875" y="363850"/>
            <a:ext cx="9397500" cy="4779900"/>
          </a:xfrm>
          <a:prstGeom prst="rect">
            <a:avLst/>
          </a:prstGeom>
        </p:spPr>
        <p:txBody>
          <a:bodyPr spcFirstLastPara="1" wrap="square" lIns="91425" tIns="91425" rIns="91425" bIns="91425" anchor="t" anchorCtr="0">
            <a:noAutofit/>
          </a:bodyPr>
          <a:lstStyle/>
          <a:p>
            <a:pPr marL="457200" lvl="0" indent="-352425" algn="l" rtl="0">
              <a:lnSpc>
                <a:spcPct val="90000"/>
              </a:lnSpc>
              <a:spcBef>
                <a:spcPts val="0"/>
              </a:spcBef>
              <a:spcAft>
                <a:spcPts val="0"/>
              </a:spcAft>
              <a:buClr>
                <a:srgbClr val="FFFF00"/>
              </a:buClr>
              <a:buSzPts val="1950"/>
              <a:buChar char="●"/>
            </a:pPr>
            <a:r>
              <a:rPr lang="en" sz="1950">
                <a:solidFill>
                  <a:srgbClr val="FFFF00"/>
                </a:solidFill>
              </a:rPr>
              <a:t>What would the “leadership councils” of the various denominations say to me if I invented the following doctrines, based on this same principle of “isolating” scripture?</a:t>
            </a:r>
            <a:endParaRPr sz="1950">
              <a:solidFill>
                <a:srgbClr val="FFFF00"/>
              </a:solidFill>
            </a:endParaRPr>
          </a:p>
          <a:p>
            <a:pPr marL="457200" lvl="0" indent="-352425" algn="l" rtl="0">
              <a:lnSpc>
                <a:spcPct val="90000"/>
              </a:lnSpc>
              <a:spcBef>
                <a:spcPts val="0"/>
              </a:spcBef>
              <a:spcAft>
                <a:spcPts val="0"/>
              </a:spcAft>
              <a:buClr>
                <a:srgbClr val="00FFFF"/>
              </a:buClr>
              <a:buSzPts val="1950"/>
              <a:buChar char="●"/>
            </a:pPr>
            <a:r>
              <a:rPr lang="en" sz="1950">
                <a:solidFill>
                  <a:srgbClr val="00FFFF"/>
                </a:solidFill>
              </a:rPr>
              <a:t>“We don’t need faith at all.  </a:t>
            </a:r>
            <a:r>
              <a:rPr lang="en" sz="1950" u="sng">
                <a:solidFill>
                  <a:srgbClr val="00FFFF"/>
                </a:solidFill>
              </a:rPr>
              <a:t>Immersion ALONE</a:t>
            </a:r>
            <a:r>
              <a:rPr lang="en" sz="1950">
                <a:solidFill>
                  <a:srgbClr val="00FFFF"/>
                </a:solidFill>
              </a:rPr>
              <a:t> saves us, as taught in</a:t>
            </a:r>
            <a:r>
              <a:rPr lang="en" sz="1950">
                <a:solidFill>
                  <a:srgbClr val="FFFF00"/>
                </a:solidFill>
              </a:rPr>
              <a:t> </a:t>
            </a:r>
            <a:r>
              <a:rPr lang="en" sz="1950" u="sng">
                <a:solidFill>
                  <a:srgbClr val="FFFF00"/>
                </a:solidFill>
              </a:rPr>
              <a:t>1 Pet.3:21</a:t>
            </a:r>
            <a:r>
              <a:rPr lang="en" sz="1950">
                <a:solidFill>
                  <a:srgbClr val="FFFF00"/>
                </a:solidFill>
              </a:rPr>
              <a:t> </a:t>
            </a:r>
            <a:r>
              <a:rPr lang="en" sz="1950" i="1">
                <a:solidFill>
                  <a:schemeClr val="dk1"/>
                </a:solidFill>
              </a:rPr>
              <a:t>“Corresponding to that, baptism now saves you - not the removal of dirt from the flesh, but an appeal to God for a good conscience - through the resurrection of Jesus Christ,”</a:t>
            </a:r>
            <a:endParaRPr sz="1950" i="1">
              <a:solidFill>
                <a:schemeClr val="dk1"/>
              </a:solidFill>
            </a:endParaRPr>
          </a:p>
          <a:p>
            <a:pPr marL="457200" lvl="0" indent="-352425" algn="l" rtl="0">
              <a:lnSpc>
                <a:spcPct val="90000"/>
              </a:lnSpc>
              <a:spcBef>
                <a:spcPts val="0"/>
              </a:spcBef>
              <a:spcAft>
                <a:spcPts val="0"/>
              </a:spcAft>
              <a:buClr>
                <a:srgbClr val="00FFFF"/>
              </a:buClr>
              <a:buSzPts val="1950"/>
              <a:buChar char="●"/>
            </a:pPr>
            <a:r>
              <a:rPr lang="en" sz="1950">
                <a:solidFill>
                  <a:srgbClr val="00FFFF"/>
                </a:solidFill>
              </a:rPr>
              <a:t>“You don’t need faith, or baptism, just </a:t>
            </a:r>
            <a:r>
              <a:rPr lang="en" sz="1950" u="sng">
                <a:solidFill>
                  <a:srgbClr val="00FFFF"/>
                </a:solidFill>
              </a:rPr>
              <a:t>repentance ALONE</a:t>
            </a:r>
            <a:r>
              <a:rPr lang="en" sz="1950">
                <a:solidFill>
                  <a:srgbClr val="00FFFF"/>
                </a:solidFill>
              </a:rPr>
              <a:t>!  </a:t>
            </a:r>
            <a:r>
              <a:rPr lang="en" sz="1950" u="sng">
                <a:solidFill>
                  <a:srgbClr val="FFFF00"/>
                </a:solidFill>
              </a:rPr>
              <a:t>Lk.24:47</a:t>
            </a:r>
            <a:r>
              <a:rPr lang="en" sz="1950">
                <a:solidFill>
                  <a:srgbClr val="FFFF00"/>
                </a:solidFill>
              </a:rPr>
              <a:t> </a:t>
            </a:r>
            <a:r>
              <a:rPr lang="en" sz="1950" i="1">
                <a:solidFill>
                  <a:schemeClr val="dk1"/>
                </a:solidFill>
              </a:rPr>
              <a:t>“and that repentance for forgiveness of sins would be proclaimed in His name to all the nations, beginning from Jerusalem.”</a:t>
            </a:r>
            <a:endParaRPr sz="1950" i="1">
              <a:solidFill>
                <a:schemeClr val="dk1"/>
              </a:solidFill>
            </a:endParaRPr>
          </a:p>
          <a:p>
            <a:pPr marL="457200" lvl="0" indent="-352425" algn="l" rtl="0">
              <a:lnSpc>
                <a:spcPct val="90000"/>
              </a:lnSpc>
              <a:spcBef>
                <a:spcPts val="0"/>
              </a:spcBef>
              <a:spcAft>
                <a:spcPts val="0"/>
              </a:spcAft>
              <a:buClr>
                <a:srgbClr val="00FFFF"/>
              </a:buClr>
              <a:buSzPts val="1950"/>
              <a:buChar char="●"/>
            </a:pPr>
            <a:r>
              <a:rPr lang="en" sz="1950">
                <a:solidFill>
                  <a:srgbClr val="00FFFF"/>
                </a:solidFill>
              </a:rPr>
              <a:t>“</a:t>
            </a:r>
            <a:r>
              <a:rPr lang="en" sz="1950" u="sng">
                <a:solidFill>
                  <a:srgbClr val="00FFFF"/>
                </a:solidFill>
              </a:rPr>
              <a:t>Hope, ALONE</a:t>
            </a:r>
            <a:r>
              <a:rPr lang="en" sz="1950">
                <a:solidFill>
                  <a:srgbClr val="00FFFF"/>
                </a:solidFill>
              </a:rPr>
              <a:t>, is all we need to be saved.</a:t>
            </a:r>
            <a:r>
              <a:rPr lang="en" sz="1950">
                <a:solidFill>
                  <a:srgbClr val="FFFF00"/>
                </a:solidFill>
              </a:rPr>
              <a:t>  </a:t>
            </a:r>
            <a:r>
              <a:rPr lang="en" sz="1950" u="sng">
                <a:solidFill>
                  <a:srgbClr val="FFFF00"/>
                </a:solidFill>
              </a:rPr>
              <a:t>Rom.8:24</a:t>
            </a:r>
            <a:r>
              <a:rPr lang="en" sz="1950">
                <a:solidFill>
                  <a:srgbClr val="FFFF00"/>
                </a:solidFill>
              </a:rPr>
              <a:t> </a:t>
            </a:r>
            <a:r>
              <a:rPr lang="en" sz="1950" i="1">
                <a:solidFill>
                  <a:schemeClr val="dk1"/>
                </a:solidFill>
              </a:rPr>
              <a:t>“For in hope we have been saved, but hope that is seen is not hope; for who hopes for what he already sees?”</a:t>
            </a:r>
            <a:endParaRPr sz="1950" i="1">
              <a:solidFill>
                <a:schemeClr val="dk1"/>
              </a:solidFill>
            </a:endParaRPr>
          </a:p>
          <a:p>
            <a:pPr marL="457200" lvl="0" indent="-352425" algn="l" rtl="0">
              <a:lnSpc>
                <a:spcPct val="90000"/>
              </a:lnSpc>
              <a:spcBef>
                <a:spcPts val="0"/>
              </a:spcBef>
              <a:spcAft>
                <a:spcPts val="0"/>
              </a:spcAft>
              <a:buClr>
                <a:srgbClr val="00FFFF"/>
              </a:buClr>
              <a:buSzPts val="1950"/>
              <a:buChar char="●"/>
            </a:pPr>
            <a:r>
              <a:rPr lang="en" sz="1950">
                <a:solidFill>
                  <a:srgbClr val="00FFFF"/>
                </a:solidFill>
              </a:rPr>
              <a:t>“Actually you don’t need the word, faith, baptism, repentance, confession, hope, works, or anything.  Jesus saved ALL MANKIND with </a:t>
            </a:r>
            <a:r>
              <a:rPr lang="en" sz="1950" u="sng">
                <a:solidFill>
                  <a:srgbClr val="00FFFF"/>
                </a:solidFill>
              </a:rPr>
              <a:t>His blood ALONE</a:t>
            </a:r>
            <a:r>
              <a:rPr lang="en" sz="1950">
                <a:solidFill>
                  <a:srgbClr val="00FFFF"/>
                </a:solidFill>
              </a:rPr>
              <a:t>.  No one will be in hell now.</a:t>
            </a:r>
            <a:r>
              <a:rPr lang="en" sz="1950">
                <a:solidFill>
                  <a:srgbClr val="FFFF00"/>
                </a:solidFill>
              </a:rPr>
              <a:t>  </a:t>
            </a:r>
            <a:r>
              <a:rPr lang="en" sz="1950" u="sng">
                <a:solidFill>
                  <a:srgbClr val="FFFF00"/>
                </a:solidFill>
              </a:rPr>
              <a:t>Rom.5:9</a:t>
            </a:r>
            <a:r>
              <a:rPr lang="en" sz="1950">
                <a:solidFill>
                  <a:srgbClr val="FFFF00"/>
                </a:solidFill>
              </a:rPr>
              <a:t> </a:t>
            </a:r>
            <a:r>
              <a:rPr lang="en" sz="1950" i="1">
                <a:solidFill>
                  <a:schemeClr val="dk1"/>
                </a:solidFill>
              </a:rPr>
              <a:t>“Much more then, having now been justified by His blood, we shall be saved from the wrath of God through Him.”</a:t>
            </a:r>
            <a:endParaRPr sz="19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212700" y="0"/>
            <a:ext cx="95712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OR ON WHO WILL BE LOST?</a:t>
            </a:r>
            <a:endParaRPr sz="4500" b="1">
              <a:solidFill>
                <a:srgbClr val="00FFFF"/>
              </a:solidFill>
            </a:endParaRPr>
          </a:p>
        </p:txBody>
      </p:sp>
      <p:sp>
        <p:nvSpPr>
          <p:cNvPr id="103" name="Google Shape;103;p21"/>
          <p:cNvSpPr txBox="1">
            <a:spLocks noGrp="1"/>
          </p:cNvSpPr>
          <p:nvPr>
            <p:ph type="subTitle" idx="1"/>
          </p:nvPr>
        </p:nvSpPr>
        <p:spPr>
          <a:xfrm>
            <a:off x="-165875" y="363850"/>
            <a:ext cx="9397500" cy="4779900"/>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00FFFF"/>
              </a:buClr>
              <a:buSzPts val="1800"/>
              <a:buChar char="●"/>
            </a:pPr>
            <a:r>
              <a:rPr lang="en" sz="1800">
                <a:solidFill>
                  <a:srgbClr val="00FFFF"/>
                </a:solidFill>
              </a:rPr>
              <a:t>“The bible teaches that </a:t>
            </a:r>
            <a:r>
              <a:rPr lang="en" sz="1800" u="sng">
                <a:solidFill>
                  <a:srgbClr val="00FFFF"/>
                </a:solidFill>
              </a:rPr>
              <a:t>ONLY</a:t>
            </a:r>
            <a:r>
              <a:rPr lang="en" sz="1800">
                <a:solidFill>
                  <a:srgbClr val="00FFFF"/>
                </a:solidFill>
              </a:rPr>
              <a:t> a factious man will be condemned.  Everyone else will be saved!</a:t>
            </a:r>
            <a:r>
              <a:rPr lang="en" sz="1800">
                <a:solidFill>
                  <a:schemeClr val="dk1"/>
                </a:solidFill>
              </a:rPr>
              <a:t>  </a:t>
            </a:r>
            <a:r>
              <a:rPr lang="en" sz="1800" u="sng">
                <a:solidFill>
                  <a:srgbClr val="FFFF00"/>
                </a:solidFill>
              </a:rPr>
              <a:t>Titus 3:10-11</a:t>
            </a:r>
            <a:r>
              <a:rPr lang="en" sz="1800">
                <a:solidFill>
                  <a:schemeClr val="dk1"/>
                </a:solidFill>
              </a:rPr>
              <a:t> </a:t>
            </a:r>
            <a:r>
              <a:rPr lang="en" sz="1800" i="1">
                <a:solidFill>
                  <a:schemeClr val="dk1"/>
                </a:solidFill>
              </a:rPr>
              <a:t>“Reject a factious man after a first and second warning, 11 knowing that such a man is perverted and is sinning, being self-condemned.”</a:t>
            </a:r>
            <a:endParaRPr sz="1800" i="1">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a:solidFill>
                  <a:srgbClr val="00FFFF"/>
                </a:solidFill>
              </a:rPr>
              <a:t>“</a:t>
            </a:r>
            <a:r>
              <a:rPr lang="en" sz="1800" u="sng">
                <a:solidFill>
                  <a:srgbClr val="00FFFF"/>
                </a:solidFill>
              </a:rPr>
              <a:t>ONLY</a:t>
            </a:r>
            <a:r>
              <a:rPr lang="en" sz="1800">
                <a:solidFill>
                  <a:srgbClr val="00FFFF"/>
                </a:solidFill>
              </a:rPr>
              <a:t> these specific sinners will be in hell.</a:t>
            </a:r>
            <a:r>
              <a:rPr lang="en" sz="1800">
                <a:solidFill>
                  <a:schemeClr val="dk1"/>
                </a:solidFill>
              </a:rPr>
              <a:t>  </a:t>
            </a:r>
            <a:r>
              <a:rPr lang="en" sz="1800" u="sng">
                <a:solidFill>
                  <a:srgbClr val="FFFF00"/>
                </a:solidFill>
              </a:rPr>
              <a:t>1 Cor.6:9-10</a:t>
            </a:r>
            <a:r>
              <a:rPr lang="en" sz="1800">
                <a:solidFill>
                  <a:schemeClr val="dk1"/>
                </a:solidFill>
              </a:rPr>
              <a:t> </a:t>
            </a:r>
            <a:r>
              <a:rPr lang="en" sz="1800" i="1">
                <a:solidFill>
                  <a:schemeClr val="dk1"/>
                </a:solidFill>
              </a:rPr>
              <a:t>“Or do you not know that the unrighteous will not inherit the kingdom of God? Do not be deceived; neither fornicators, nor idolaters, nor adulterers, nor effeminate, nor homosexuals, 10 nor thieves, nor the covetous, nor drunkards, nor revilers, nor swindlers, will inherit the kingdom of God.”</a:t>
            </a:r>
            <a:endParaRPr sz="1800" i="1">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a:solidFill>
                  <a:srgbClr val="00FFFF"/>
                </a:solidFill>
              </a:rPr>
              <a:t>“</a:t>
            </a:r>
            <a:r>
              <a:rPr lang="en" sz="1800" u="sng">
                <a:solidFill>
                  <a:srgbClr val="00FFFF"/>
                </a:solidFill>
              </a:rPr>
              <a:t>ONLY</a:t>
            </a:r>
            <a:r>
              <a:rPr lang="en" sz="1800">
                <a:solidFill>
                  <a:srgbClr val="00FFFF"/>
                </a:solidFill>
              </a:rPr>
              <a:t> those who speak careless words will be in hell.</a:t>
            </a:r>
            <a:r>
              <a:rPr lang="en" sz="1800">
                <a:solidFill>
                  <a:schemeClr val="dk1"/>
                </a:solidFill>
              </a:rPr>
              <a:t>  </a:t>
            </a:r>
            <a:r>
              <a:rPr lang="en" sz="1800" u="sng">
                <a:solidFill>
                  <a:srgbClr val="FFFF00"/>
                </a:solidFill>
              </a:rPr>
              <a:t>Matt.12:36-37</a:t>
            </a:r>
            <a:r>
              <a:rPr lang="en" sz="1800">
                <a:solidFill>
                  <a:schemeClr val="dk1"/>
                </a:solidFill>
              </a:rPr>
              <a:t> </a:t>
            </a:r>
            <a:r>
              <a:rPr lang="en" sz="1800" i="1">
                <a:solidFill>
                  <a:schemeClr val="dk1"/>
                </a:solidFill>
              </a:rPr>
              <a:t>“But I tell you that every careless word that people speak, they shall give an accounting for it in the day of judgment. 37 For by your words you will be justified, and by your words you will be condemned.”</a:t>
            </a:r>
            <a:endParaRPr sz="1800" i="1">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a:solidFill>
                  <a:srgbClr val="00FFFF"/>
                </a:solidFill>
              </a:rPr>
              <a:t>“</a:t>
            </a:r>
            <a:r>
              <a:rPr lang="en" sz="1800" u="sng">
                <a:solidFill>
                  <a:srgbClr val="00FFFF"/>
                </a:solidFill>
              </a:rPr>
              <a:t>ONLY</a:t>
            </a:r>
            <a:r>
              <a:rPr lang="en" sz="1800">
                <a:solidFill>
                  <a:srgbClr val="00FFFF"/>
                </a:solidFill>
              </a:rPr>
              <a:t> those who do not obey man’s laws will be lost.</a:t>
            </a:r>
            <a:r>
              <a:rPr lang="en" sz="1800">
                <a:solidFill>
                  <a:schemeClr val="dk1"/>
                </a:solidFill>
              </a:rPr>
              <a:t>  </a:t>
            </a:r>
            <a:r>
              <a:rPr lang="en" sz="1800" u="sng">
                <a:solidFill>
                  <a:srgbClr val="FFFF00"/>
                </a:solidFill>
              </a:rPr>
              <a:t>Rom.13:2</a:t>
            </a:r>
            <a:r>
              <a:rPr lang="en" sz="1800">
                <a:solidFill>
                  <a:schemeClr val="dk1"/>
                </a:solidFill>
              </a:rPr>
              <a:t> </a:t>
            </a:r>
            <a:r>
              <a:rPr lang="en" sz="1800" i="1">
                <a:solidFill>
                  <a:schemeClr val="dk1"/>
                </a:solidFill>
              </a:rPr>
              <a:t>“Therefore whoever resists authority has opposed the ordinance of God; and they who have opposed will receive condemnation upon themselves.”</a:t>
            </a:r>
            <a:endParaRPr sz="1800" i="1">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a:solidFill>
                  <a:srgbClr val="00FFFF"/>
                </a:solidFill>
              </a:rPr>
              <a:t>“</a:t>
            </a:r>
            <a:r>
              <a:rPr lang="en" sz="1800" u="sng">
                <a:solidFill>
                  <a:srgbClr val="00FFFF"/>
                </a:solidFill>
              </a:rPr>
              <a:t>ONLY</a:t>
            </a:r>
            <a:r>
              <a:rPr lang="en" sz="1800">
                <a:solidFill>
                  <a:srgbClr val="00FFFF"/>
                </a:solidFill>
              </a:rPr>
              <a:t> younger widows who neglect Christ will be lost.</a:t>
            </a:r>
            <a:r>
              <a:rPr lang="en" sz="1800">
                <a:solidFill>
                  <a:schemeClr val="dk1"/>
                </a:solidFill>
              </a:rPr>
              <a:t>  </a:t>
            </a:r>
            <a:r>
              <a:rPr lang="en" sz="1800" u="sng">
                <a:solidFill>
                  <a:srgbClr val="FFFF00"/>
                </a:solidFill>
              </a:rPr>
              <a:t>1 Tim.5:11-12</a:t>
            </a:r>
            <a:r>
              <a:rPr lang="en" sz="1800">
                <a:solidFill>
                  <a:schemeClr val="dk1"/>
                </a:solidFill>
              </a:rPr>
              <a:t> </a:t>
            </a:r>
            <a:r>
              <a:rPr lang="en" sz="1800" i="1">
                <a:solidFill>
                  <a:schemeClr val="dk1"/>
                </a:solidFill>
              </a:rPr>
              <a:t>“But refuse to put younger widows on the list, for when they feel sensual desires in disregard of Christ, they want to get married, 12 thus incurring condemnation, because they have set aside their previous pledge.”</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3238</Words>
  <Application>Microsoft Office PowerPoint</Application>
  <PresentationFormat>On-screen Show (16:9)</PresentationFormat>
  <Paragraphs>68</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WHAT IS FAITH? - PART TWO</vt:lpstr>
      <vt:lpstr>REVIEW OF PART ONE</vt:lpstr>
      <vt:lpstr>ONLINE “CONVERSATION”</vt:lpstr>
      <vt:lpstr>IS “FAITH ALONE” BIBLICAL?</vt:lpstr>
      <vt:lpstr>“CLEARLY” FAITH ALONE?</vt:lpstr>
      <vt:lpstr>DOES GOD USE THOSE WORDS?</vt:lpstr>
      <vt:lpstr>“ACCURATELY HANDLING”</vt:lpstr>
      <vt:lpstr>ALLOW ME TO DEMONSTRATE</vt:lpstr>
      <vt:lpstr>OR ON WHO WILL BE LOST?</vt:lpstr>
      <vt:lpstr>INTELLECTUAL DISHONESTY</vt:lpstr>
      <vt:lpstr>WHAT DOES THE WORD SAY?</vt:lpstr>
      <vt:lpstr>WHAT ELSE?</vt:lpstr>
      <vt:lpstr>REMEMBER JS.2:14-26?</vt:lpstr>
      <vt:lpstr>BECAUSE WE LOVE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FAITH? - PART TWO</dc:title>
  <dc:creator>Eric Bridge</dc:creator>
  <cp:lastModifiedBy>Eric Bridge</cp:lastModifiedBy>
  <cp:revision>1</cp:revision>
  <dcterms:modified xsi:type="dcterms:W3CDTF">2023-08-06T03:47:51Z</dcterms:modified>
</cp:coreProperties>
</file>