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7D615BDC-26D4-4300-8396-2A4B985BC0BD}"/>
    <pc:docChg chg="modSld modNotesMaster">
      <pc:chgData name="Eric Bridge" userId="1b5aec563ebd452a" providerId="LiveId" clId="{7D615BDC-26D4-4300-8396-2A4B985BC0BD}" dt="2023-08-13T04:18:40.326" v="1" actId="14100"/>
      <pc:docMkLst>
        <pc:docMk/>
      </pc:docMkLst>
      <pc:sldChg chg="modNotes">
        <pc:chgData name="Eric Bridge" userId="1b5aec563ebd452a" providerId="LiveId" clId="{7D615BDC-26D4-4300-8396-2A4B985BC0BD}" dt="2023-08-13T04:15:48.752" v="0"/>
        <pc:sldMkLst>
          <pc:docMk/>
          <pc:sldMk cId="0" sldId="256"/>
        </pc:sldMkLst>
      </pc:sldChg>
      <pc:sldChg chg="modNotes">
        <pc:chgData name="Eric Bridge" userId="1b5aec563ebd452a" providerId="LiveId" clId="{7D615BDC-26D4-4300-8396-2A4B985BC0BD}" dt="2023-08-13T04:15:48.752" v="0"/>
        <pc:sldMkLst>
          <pc:docMk/>
          <pc:sldMk cId="0" sldId="257"/>
        </pc:sldMkLst>
      </pc:sldChg>
      <pc:sldChg chg="modNotes">
        <pc:chgData name="Eric Bridge" userId="1b5aec563ebd452a" providerId="LiveId" clId="{7D615BDC-26D4-4300-8396-2A4B985BC0BD}" dt="2023-08-13T04:15:48.752" v="0"/>
        <pc:sldMkLst>
          <pc:docMk/>
          <pc:sldMk cId="0" sldId="258"/>
        </pc:sldMkLst>
      </pc:sldChg>
      <pc:sldChg chg="modNotes">
        <pc:chgData name="Eric Bridge" userId="1b5aec563ebd452a" providerId="LiveId" clId="{7D615BDC-26D4-4300-8396-2A4B985BC0BD}" dt="2023-08-13T04:15:48.752" v="0"/>
        <pc:sldMkLst>
          <pc:docMk/>
          <pc:sldMk cId="0" sldId="259"/>
        </pc:sldMkLst>
      </pc:sldChg>
      <pc:sldChg chg="modNotes">
        <pc:chgData name="Eric Bridge" userId="1b5aec563ebd452a" providerId="LiveId" clId="{7D615BDC-26D4-4300-8396-2A4B985BC0BD}" dt="2023-08-13T04:15:48.752" v="0"/>
        <pc:sldMkLst>
          <pc:docMk/>
          <pc:sldMk cId="0" sldId="260"/>
        </pc:sldMkLst>
      </pc:sldChg>
      <pc:sldChg chg="modNotes">
        <pc:chgData name="Eric Bridge" userId="1b5aec563ebd452a" providerId="LiveId" clId="{7D615BDC-26D4-4300-8396-2A4B985BC0BD}" dt="2023-08-13T04:15:48.752" v="0"/>
        <pc:sldMkLst>
          <pc:docMk/>
          <pc:sldMk cId="0" sldId="261"/>
        </pc:sldMkLst>
      </pc:sldChg>
      <pc:sldChg chg="modNotes">
        <pc:chgData name="Eric Bridge" userId="1b5aec563ebd452a" providerId="LiveId" clId="{7D615BDC-26D4-4300-8396-2A4B985BC0BD}" dt="2023-08-13T04:15:48.752" v="0"/>
        <pc:sldMkLst>
          <pc:docMk/>
          <pc:sldMk cId="0" sldId="262"/>
        </pc:sldMkLst>
      </pc:sldChg>
      <pc:sldChg chg="modNotes">
        <pc:chgData name="Eric Bridge" userId="1b5aec563ebd452a" providerId="LiveId" clId="{7D615BDC-26D4-4300-8396-2A4B985BC0BD}" dt="2023-08-13T04:15:48.752" v="0"/>
        <pc:sldMkLst>
          <pc:docMk/>
          <pc:sldMk cId="0" sldId="263"/>
        </pc:sldMkLst>
      </pc:sldChg>
      <pc:sldChg chg="modNotes">
        <pc:chgData name="Eric Bridge" userId="1b5aec563ebd452a" providerId="LiveId" clId="{7D615BDC-26D4-4300-8396-2A4B985BC0BD}" dt="2023-08-13T04:15:48.752" v="0"/>
        <pc:sldMkLst>
          <pc:docMk/>
          <pc:sldMk cId="0" sldId="264"/>
        </pc:sldMkLst>
      </pc:sldChg>
      <pc:sldChg chg="modNotes">
        <pc:chgData name="Eric Bridge" userId="1b5aec563ebd452a" providerId="LiveId" clId="{7D615BDC-26D4-4300-8396-2A4B985BC0BD}" dt="2023-08-13T04:15:48.752" v="0"/>
        <pc:sldMkLst>
          <pc:docMk/>
          <pc:sldMk cId="0" sldId="265"/>
        </pc:sldMkLst>
      </pc:sldChg>
      <pc:sldChg chg="modNotes">
        <pc:chgData name="Eric Bridge" userId="1b5aec563ebd452a" providerId="LiveId" clId="{7D615BDC-26D4-4300-8396-2A4B985BC0BD}" dt="2023-08-13T04:15:48.752" v="0"/>
        <pc:sldMkLst>
          <pc:docMk/>
          <pc:sldMk cId="0" sldId="266"/>
        </pc:sldMkLst>
      </pc:sldChg>
      <pc:sldChg chg="modSp mod modNotes">
        <pc:chgData name="Eric Bridge" userId="1b5aec563ebd452a" providerId="LiveId" clId="{7D615BDC-26D4-4300-8396-2A4B985BC0BD}" dt="2023-08-13T04:18:40.326" v="1" actId="14100"/>
        <pc:sldMkLst>
          <pc:docMk/>
          <pc:sldMk cId="0" sldId="267"/>
        </pc:sldMkLst>
        <pc:spChg chg="mod">
          <ac:chgData name="Eric Bridge" userId="1b5aec563ebd452a" providerId="LiveId" clId="{7D615BDC-26D4-4300-8396-2A4B985BC0BD}" dt="2023-08-13T04:18:40.326" v="1" actId="14100"/>
          <ac:spMkLst>
            <pc:docMk/>
            <pc:sldMk cId="0" sldId="267"/>
            <ac:spMk id="121" creationId="{00000000-0000-0000-0000-000000000000}"/>
          </ac:spMkLst>
        </pc:spChg>
      </pc:sldChg>
      <pc:sldChg chg="modNotes">
        <pc:chgData name="Eric Bridge" userId="1b5aec563ebd452a" providerId="LiveId" clId="{7D615BDC-26D4-4300-8396-2A4B985BC0BD}" dt="2023-08-13T04:15:48.752" v="0"/>
        <pc:sldMkLst>
          <pc:docMk/>
          <pc:sldMk cId="0" sldId="268"/>
        </pc:sldMkLst>
      </pc:sldChg>
      <pc:sldChg chg="modNotes">
        <pc:chgData name="Eric Bridge" userId="1b5aec563ebd452a" providerId="LiveId" clId="{7D615BDC-26D4-4300-8396-2A4B985BC0BD}" dt="2023-08-13T04:15:48.752" v="0"/>
        <pc:sldMkLst>
          <pc:docMk/>
          <pc:sldMk cId="0"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610eecd9a6_0_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610eecd9a6_0_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610eecd9a6_0_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610eecd9a6_0_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610eecd9a6_0_1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610eecd9a6_0_1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60e6a956b1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60e6a956b1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10eecd9a6_0_1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10eecd9a6_0_1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60e6a956b1_0_4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60e6a956b1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60e6a956b1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60e6a956b1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60e6a956b1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60e6a956b1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60e6a956b1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60e6a956b1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60e6a956b1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60e6a956b1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60e6a956b1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60e6a956b1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60e6a956b1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60e6a956b1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60e6a956b1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60e6a956b1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5550" y="0"/>
            <a:ext cx="9263700" cy="58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900" b="1" dirty="0">
                <a:solidFill>
                  <a:srgbClr val="00FFFF"/>
                </a:solidFill>
              </a:rPr>
              <a:t>WHAT IS REPENTANCE?</a:t>
            </a:r>
            <a:endParaRPr sz="5900" b="1" dirty="0">
              <a:solidFill>
                <a:srgbClr val="00FFFF"/>
              </a:solidFill>
            </a:endParaRPr>
          </a:p>
        </p:txBody>
      </p:sp>
      <p:sp>
        <p:nvSpPr>
          <p:cNvPr id="55" name="Google Shape;55;p13"/>
          <p:cNvSpPr txBox="1">
            <a:spLocks noGrp="1"/>
          </p:cNvSpPr>
          <p:nvPr>
            <p:ph type="subTitle" idx="1"/>
          </p:nvPr>
        </p:nvSpPr>
        <p:spPr>
          <a:xfrm>
            <a:off x="0" y="508325"/>
            <a:ext cx="9144000" cy="46353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200" u="sng" dirty="0">
                <a:solidFill>
                  <a:srgbClr val="FFFF00"/>
                </a:solidFill>
              </a:rPr>
              <a:t>Ezek.18:26-32</a:t>
            </a:r>
            <a:r>
              <a:rPr lang="en" sz="2200" dirty="0">
                <a:solidFill>
                  <a:schemeClr val="dk1"/>
                </a:solidFill>
              </a:rPr>
              <a:t> </a:t>
            </a:r>
            <a:r>
              <a:rPr lang="en" sz="2200" dirty="0">
                <a:solidFill>
                  <a:srgbClr val="00FFFF"/>
                </a:solidFill>
              </a:rPr>
              <a:t>NKJV</a:t>
            </a:r>
            <a:r>
              <a:rPr lang="en" sz="2200" dirty="0">
                <a:solidFill>
                  <a:schemeClr val="dk1"/>
                </a:solidFill>
              </a:rPr>
              <a:t> </a:t>
            </a:r>
            <a:r>
              <a:rPr lang="en" sz="2200" i="1" dirty="0">
                <a:solidFill>
                  <a:schemeClr val="dk1"/>
                </a:solidFill>
              </a:rPr>
              <a:t>“When a righteous man </a:t>
            </a:r>
            <a:r>
              <a:rPr lang="en" sz="2200" i="1" u="sng" dirty="0">
                <a:solidFill>
                  <a:schemeClr val="dk1"/>
                </a:solidFill>
              </a:rPr>
              <a:t>turns away from his righteousness</a:t>
            </a:r>
            <a:r>
              <a:rPr lang="en" sz="2200" i="1" dirty="0">
                <a:solidFill>
                  <a:schemeClr val="dk1"/>
                </a:solidFill>
              </a:rPr>
              <a:t>, commits iniquity, and dies in it, it is because of the iniquity which he has done that he dies. 27 Again, when a wicked man </a:t>
            </a:r>
            <a:r>
              <a:rPr lang="en" sz="2200" i="1" u="sng" dirty="0">
                <a:solidFill>
                  <a:schemeClr val="dk1"/>
                </a:solidFill>
              </a:rPr>
              <a:t>turns away from the wickedness</a:t>
            </a:r>
            <a:r>
              <a:rPr lang="en" sz="2200" i="1" dirty="0">
                <a:solidFill>
                  <a:schemeClr val="dk1"/>
                </a:solidFill>
              </a:rPr>
              <a:t> which he committed, and does what is lawful and right, he preserves himself alive. 28 </a:t>
            </a:r>
            <a:r>
              <a:rPr lang="en" sz="2200" i="1" u="sng" dirty="0">
                <a:solidFill>
                  <a:schemeClr val="dk1"/>
                </a:solidFill>
              </a:rPr>
              <a:t>Because he considers and turns away from all the transgressions which he committed</a:t>
            </a:r>
            <a:r>
              <a:rPr lang="en" sz="2200" i="1" dirty="0">
                <a:solidFill>
                  <a:schemeClr val="dk1"/>
                </a:solidFill>
              </a:rPr>
              <a:t>, he shall surely live; he shall not die. 29 Yet the house of Israel says, ‘The way of the Lord is not fair.’ O house of Israel, is it not My ways which are fair, and your ways which are not fair? 30 “Therefore I will judge you, O house of Israel, every one according to his ways,” says the Lord God. “</a:t>
            </a:r>
            <a:r>
              <a:rPr lang="en" sz="2200" i="1" u="sng" dirty="0">
                <a:solidFill>
                  <a:schemeClr val="dk1"/>
                </a:solidFill>
              </a:rPr>
              <a:t>Repent, and turn from all your transgressions</a:t>
            </a:r>
            <a:r>
              <a:rPr lang="en" sz="2200" i="1" dirty="0">
                <a:solidFill>
                  <a:schemeClr val="dk1"/>
                </a:solidFill>
              </a:rPr>
              <a:t>, so that iniquity will not be your ruin. 31 </a:t>
            </a:r>
            <a:r>
              <a:rPr lang="en" sz="2200" i="1" u="sng" dirty="0">
                <a:solidFill>
                  <a:schemeClr val="dk1"/>
                </a:solidFill>
              </a:rPr>
              <a:t>Cast away from you all the transgressions which you have committed, and get yourselves a new heart and a new spirit</a:t>
            </a:r>
            <a:r>
              <a:rPr lang="en" sz="2200" i="1" dirty="0">
                <a:solidFill>
                  <a:schemeClr val="dk1"/>
                </a:solidFill>
              </a:rPr>
              <a:t>. For why should you die, O house of Israel? 32 For I have no pleasure in the death of one who dies,” says the Lord God. “Therefore </a:t>
            </a:r>
            <a:r>
              <a:rPr lang="en" sz="2200" i="1" u="sng" dirty="0">
                <a:solidFill>
                  <a:schemeClr val="dk1"/>
                </a:solidFill>
              </a:rPr>
              <a:t>turn and live</a:t>
            </a:r>
            <a:r>
              <a:rPr lang="en" sz="2200" i="1" dirty="0">
                <a:solidFill>
                  <a:schemeClr val="dk1"/>
                </a:solidFill>
              </a:rPr>
              <a:t>!”</a:t>
            </a:r>
            <a:endParaRPr sz="2200"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65550" y="0"/>
            <a:ext cx="92637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LESSON 1 - MORE THAN REGRET</a:t>
            </a:r>
            <a:endParaRPr sz="4300" b="1">
              <a:solidFill>
                <a:srgbClr val="00FFFF"/>
              </a:solidFill>
            </a:endParaRPr>
          </a:p>
        </p:txBody>
      </p:sp>
      <p:sp>
        <p:nvSpPr>
          <p:cNvPr id="109" name="Google Shape;109;p22"/>
          <p:cNvSpPr txBox="1">
            <a:spLocks noGrp="1"/>
          </p:cNvSpPr>
          <p:nvPr>
            <p:ph type="subTitle" idx="1"/>
          </p:nvPr>
        </p:nvSpPr>
        <p:spPr>
          <a:xfrm>
            <a:off x="-145800" y="307675"/>
            <a:ext cx="9343800" cy="48360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000">
                <a:solidFill>
                  <a:srgbClr val="FFFF00"/>
                </a:solidFill>
              </a:rPr>
              <a:t>While it is true that repentance is a changing of the mind, a determination to change course, we must know that God will not be pleased if we don’t actually change our behavior. </a:t>
            </a:r>
            <a:r>
              <a:rPr lang="en" sz="2000">
                <a:solidFill>
                  <a:schemeClr val="dk1"/>
                </a:solidFill>
              </a:rPr>
              <a:t> </a:t>
            </a:r>
            <a:endParaRPr sz="200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Matt.3:7-8</a:t>
            </a:r>
            <a:r>
              <a:rPr lang="en" sz="2000">
                <a:solidFill>
                  <a:schemeClr val="dk1"/>
                </a:solidFill>
              </a:rPr>
              <a:t> </a:t>
            </a:r>
            <a:r>
              <a:rPr lang="en" sz="2000" i="1">
                <a:solidFill>
                  <a:schemeClr val="dk1"/>
                </a:solidFill>
              </a:rPr>
              <a:t>“But when he saw many of the Pharisees and Sadducees coming to his baptism, he said to them, “Brood of vipers! Who warned you to flee from the wrath to come? 8 Therefore </a:t>
            </a:r>
            <a:r>
              <a:rPr lang="en" sz="2000" i="1" u="sng">
                <a:solidFill>
                  <a:schemeClr val="dk1"/>
                </a:solidFill>
              </a:rPr>
              <a:t>bear fruits worthy of repentance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26:20</a:t>
            </a:r>
            <a:r>
              <a:rPr lang="en" sz="2000">
                <a:solidFill>
                  <a:schemeClr val="dk1"/>
                </a:solidFill>
              </a:rPr>
              <a:t> </a:t>
            </a:r>
            <a:r>
              <a:rPr lang="en" sz="2000" i="1">
                <a:solidFill>
                  <a:schemeClr val="dk1"/>
                </a:solidFill>
              </a:rPr>
              <a:t>“but declared first to those in Damascus and in Jerusalem, and throughout all the region of Judea, and then to the Gentiles, that they should repent, turn to God, and </a:t>
            </a:r>
            <a:r>
              <a:rPr lang="en" sz="2000" i="1" u="sng">
                <a:solidFill>
                  <a:schemeClr val="dk1"/>
                </a:solidFill>
              </a:rPr>
              <a:t>do works befitting repentance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Cor.7:9-11</a:t>
            </a:r>
            <a:r>
              <a:rPr lang="en" sz="2000">
                <a:solidFill>
                  <a:schemeClr val="dk1"/>
                </a:solidFill>
              </a:rPr>
              <a:t> </a:t>
            </a:r>
            <a:r>
              <a:rPr lang="en" sz="2000" i="1">
                <a:solidFill>
                  <a:schemeClr val="dk1"/>
                </a:solidFill>
              </a:rPr>
              <a:t>“Now I rejoice, not that you were made sorry, but that your sorrow led to repentance. For you were made sorry in a godly manner, that you might suffer loss from us in nothing. 10 For godly sorrow produces </a:t>
            </a:r>
            <a:r>
              <a:rPr lang="en" sz="2000" i="1" u="sng">
                <a:solidFill>
                  <a:schemeClr val="dk1"/>
                </a:solidFill>
              </a:rPr>
              <a:t>repentance leading to salvation</a:t>
            </a:r>
            <a:r>
              <a:rPr lang="en" sz="2000" i="1">
                <a:solidFill>
                  <a:schemeClr val="dk1"/>
                </a:solidFill>
              </a:rPr>
              <a:t>, not to be regretted; but the sorrow of the world produces death. 11 For observe this very thing, that you sorrowed in a godly manner: </a:t>
            </a:r>
            <a:r>
              <a:rPr lang="en" sz="2000" i="1" u="sng">
                <a:solidFill>
                  <a:schemeClr val="dk1"/>
                </a:solidFill>
              </a:rPr>
              <a:t>What diligence it produced in you, what clearing of yourselves, what indignation, what fear, what vehement desire, what zeal, what vindication</a:t>
            </a:r>
            <a:r>
              <a:rPr lang="en" sz="2000" i="1">
                <a:solidFill>
                  <a:schemeClr val="dk1"/>
                </a:solidFill>
              </a:rPr>
              <a:t>! In all things you proved yourselves to be clear in this matter.”</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65550" y="0"/>
            <a:ext cx="92637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LESSON 2 - FORGIVENESS</a:t>
            </a:r>
            <a:endParaRPr sz="4500" b="1">
              <a:solidFill>
                <a:srgbClr val="00FFFF"/>
              </a:solidFill>
            </a:endParaRPr>
          </a:p>
        </p:txBody>
      </p:sp>
      <p:sp>
        <p:nvSpPr>
          <p:cNvPr id="115" name="Google Shape;115;p23"/>
          <p:cNvSpPr txBox="1">
            <a:spLocks noGrp="1"/>
          </p:cNvSpPr>
          <p:nvPr>
            <p:ph type="subTitle" idx="1"/>
          </p:nvPr>
        </p:nvSpPr>
        <p:spPr>
          <a:xfrm>
            <a:off x="-199325" y="307675"/>
            <a:ext cx="9397200" cy="48360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Not from God to the sinner.  I’m talking about the love and forgiveness that the sinner, especially a restored Christian, should receive from their brethren when they repent.  Sometimes Christians want to wait a while to forgive.</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Luke 17:1-4</a:t>
            </a:r>
            <a:r>
              <a:rPr lang="en" sz="2000">
                <a:solidFill>
                  <a:srgbClr val="FFFF00"/>
                </a:solidFill>
              </a:rPr>
              <a:t> </a:t>
            </a:r>
            <a:r>
              <a:rPr lang="en" sz="2000" i="1">
                <a:solidFill>
                  <a:schemeClr val="dk1"/>
                </a:solidFill>
              </a:rPr>
              <a:t>“Then He said to the disciples, “It is impossible that no offenses should come, but woe to him through whom they do come! 2 It would be better for him if a millstone were hung around his neck, and he were thrown into the sea, than that he should offend one of these little ones. 3 Take heed to yourselves. If your brother sins against you, rebuke him; and </a:t>
            </a:r>
            <a:r>
              <a:rPr lang="en" sz="2000" i="1" u="sng">
                <a:solidFill>
                  <a:schemeClr val="dk1"/>
                </a:solidFill>
              </a:rPr>
              <a:t>if he repents, forgive him</a:t>
            </a:r>
            <a:r>
              <a:rPr lang="en" sz="2000" i="1">
                <a:solidFill>
                  <a:schemeClr val="dk1"/>
                </a:solidFill>
              </a:rPr>
              <a:t>. 4 And </a:t>
            </a:r>
            <a:r>
              <a:rPr lang="en" sz="2000" i="1" u="sng">
                <a:solidFill>
                  <a:schemeClr val="dk1"/>
                </a:solidFill>
              </a:rPr>
              <a:t>if he sins against you seven times in a day, and seven times in a day returns to you, saying, ‘I repent,’ you shall forgive him</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Cor.2:5-9</a:t>
            </a:r>
            <a:r>
              <a:rPr lang="en" sz="2000">
                <a:solidFill>
                  <a:srgbClr val="FFFF00"/>
                </a:solidFill>
              </a:rPr>
              <a:t> </a:t>
            </a:r>
            <a:r>
              <a:rPr lang="en" sz="2000" i="1">
                <a:solidFill>
                  <a:schemeClr val="dk1"/>
                </a:solidFill>
              </a:rPr>
              <a:t>“But if anyone has caused grief, he has not grieved me, but all of you to some extent - not to be too severe. 6 </a:t>
            </a:r>
            <a:r>
              <a:rPr lang="en" sz="2000" i="1" u="sng">
                <a:solidFill>
                  <a:schemeClr val="dk1"/>
                </a:solidFill>
              </a:rPr>
              <a:t>This punishment which was inflicted by the majority is sufficient</a:t>
            </a:r>
            <a:r>
              <a:rPr lang="en" sz="2000" i="1">
                <a:solidFill>
                  <a:schemeClr val="dk1"/>
                </a:solidFill>
              </a:rPr>
              <a:t> for such a man, 7 so that, </a:t>
            </a:r>
            <a:r>
              <a:rPr lang="en" sz="2000" i="1" u="sng">
                <a:solidFill>
                  <a:schemeClr val="dk1"/>
                </a:solidFill>
              </a:rPr>
              <a:t>on the contrary, you ought rather to forgive and comfort him, lest perhaps such a one be swallowed up with too much sorrow. 8 Therefore I urge you to reaffirm your love to him</a:t>
            </a:r>
            <a:r>
              <a:rPr lang="en" sz="2000" i="1">
                <a:solidFill>
                  <a:schemeClr val="dk1"/>
                </a:solidFill>
              </a:rPr>
              <a:t>. 9 For to this end I also wrote, that I might put you to the test, </a:t>
            </a:r>
            <a:r>
              <a:rPr lang="en" sz="2000" i="1" u="sng">
                <a:solidFill>
                  <a:schemeClr val="dk1"/>
                </a:solidFill>
              </a:rPr>
              <a:t>whether you are obedient in all things</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65550" y="0"/>
            <a:ext cx="92637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LESSON 3 - A TIME TO REJOICE</a:t>
            </a:r>
            <a:endParaRPr sz="4500" b="1">
              <a:solidFill>
                <a:srgbClr val="00FFFF"/>
              </a:solidFill>
            </a:endParaRPr>
          </a:p>
        </p:txBody>
      </p:sp>
      <p:sp>
        <p:nvSpPr>
          <p:cNvPr id="121" name="Google Shape;121;p24"/>
          <p:cNvSpPr txBox="1">
            <a:spLocks noGrp="1"/>
          </p:cNvSpPr>
          <p:nvPr>
            <p:ph type="subTitle" idx="1"/>
          </p:nvPr>
        </p:nvSpPr>
        <p:spPr>
          <a:xfrm>
            <a:off x="-199325" y="478743"/>
            <a:ext cx="9397200" cy="4664932"/>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dirty="0">
                <a:solidFill>
                  <a:srgbClr val="FFFF00"/>
                </a:solidFill>
              </a:rPr>
              <a:t>I feel sometimes that churches view “repentance” as the punishment for someone’s sins.  And so we come up with all these various formalities and approved methods to which someone must conform to repent.  (What “ritual” was Simon told by Peter to go through in </a:t>
            </a:r>
            <a:r>
              <a:rPr lang="en" sz="1800" u="sng" dirty="0">
                <a:solidFill>
                  <a:srgbClr val="FFFF00"/>
                </a:solidFill>
              </a:rPr>
              <a:t>Acts 8:18-24</a:t>
            </a:r>
            <a:r>
              <a:rPr lang="en" sz="1800" dirty="0">
                <a:solidFill>
                  <a:srgbClr val="FFFF00"/>
                </a:solidFill>
              </a:rPr>
              <a:t>?) First, we need to have scriptural backing for our traditions.  Second, we don’t want our “preferences” for how repentance takes place to actually discourage someone from repenting!  Instead it should be a joyful occasion for all!  The heavenly host is rejoicing when someone repents!  Shouldn’t we?</a:t>
            </a:r>
            <a:endParaRPr sz="1800" dirty="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Lk.15:4-10</a:t>
            </a:r>
            <a:r>
              <a:rPr lang="en" sz="1800" dirty="0">
                <a:solidFill>
                  <a:srgbClr val="FFFF00"/>
                </a:solidFill>
              </a:rPr>
              <a:t> </a:t>
            </a:r>
            <a:r>
              <a:rPr lang="en" sz="1800" i="1" dirty="0">
                <a:solidFill>
                  <a:schemeClr val="dk1"/>
                </a:solidFill>
              </a:rPr>
              <a:t>“What man of you, having a hundred sheep, if he loses one of them, does not leave the ninety-nine in the wilderness, and go after the one which is lost until he finds it? 5 And when he has found it, he lays it on his shoulders, rejoicing. 6 And when he comes home, </a:t>
            </a:r>
            <a:r>
              <a:rPr lang="en" sz="1800" i="1" u="sng" dirty="0">
                <a:solidFill>
                  <a:schemeClr val="dk1"/>
                </a:solidFill>
              </a:rPr>
              <a:t>he calls together his friends and neighbors, saying to them, ‘Rejoice with me</a:t>
            </a:r>
            <a:r>
              <a:rPr lang="en" sz="1800" i="1" dirty="0">
                <a:solidFill>
                  <a:schemeClr val="dk1"/>
                </a:solidFill>
              </a:rPr>
              <a:t>, for I have found my sheep which was lost!’ 7 I say to you that likewise </a:t>
            </a:r>
            <a:r>
              <a:rPr lang="en" sz="1800" i="1" u="sng" dirty="0">
                <a:solidFill>
                  <a:schemeClr val="dk1"/>
                </a:solidFill>
              </a:rPr>
              <a:t>there will be more joy in heaven over one sinner who repents than over ninety-nine just persons who need no repentance</a:t>
            </a:r>
            <a:r>
              <a:rPr lang="en" sz="1800" i="1" dirty="0">
                <a:solidFill>
                  <a:schemeClr val="dk1"/>
                </a:solidFill>
              </a:rPr>
              <a:t>.8 “Or what woman, having ten silver coins, if she loses one coin, does not light a lamp, sweep the house, and search carefully until she finds it? 9 And when she has found it, </a:t>
            </a:r>
            <a:r>
              <a:rPr lang="en" sz="1800" i="1" u="sng" dirty="0">
                <a:solidFill>
                  <a:schemeClr val="dk1"/>
                </a:solidFill>
              </a:rPr>
              <a:t>she calls her friends and neighbors together, saying, ‘Rejoice with me</a:t>
            </a:r>
            <a:r>
              <a:rPr lang="en" sz="1800" i="1" dirty="0">
                <a:solidFill>
                  <a:schemeClr val="dk1"/>
                </a:solidFill>
              </a:rPr>
              <a:t>, for I have found the piece which I lost!’ 10 Likewise, I say to you, </a:t>
            </a:r>
            <a:r>
              <a:rPr lang="en" sz="1800" i="1" u="sng" dirty="0">
                <a:solidFill>
                  <a:schemeClr val="dk1"/>
                </a:solidFill>
              </a:rPr>
              <a:t>there is joy in the presence of the angels of God over one sinner who repents</a:t>
            </a:r>
            <a:r>
              <a:rPr lang="en" sz="1800" i="1" dirty="0">
                <a:solidFill>
                  <a:schemeClr val="dk1"/>
                </a:solidFill>
              </a:rPr>
              <a:t>.”</a:t>
            </a: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598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LESSON 4 - BAD REPENTANCE?</a:t>
            </a:r>
            <a:endParaRPr sz="4500" b="1">
              <a:solidFill>
                <a:srgbClr val="00FFFF"/>
              </a:solidFill>
            </a:endParaRPr>
          </a:p>
        </p:txBody>
      </p:sp>
      <p:sp>
        <p:nvSpPr>
          <p:cNvPr id="127" name="Google Shape;127;p25"/>
          <p:cNvSpPr txBox="1">
            <a:spLocks noGrp="1"/>
          </p:cNvSpPr>
          <p:nvPr>
            <p:ph type="subTitle" idx="1"/>
          </p:nvPr>
        </p:nvSpPr>
        <p:spPr>
          <a:xfrm>
            <a:off x="-179250" y="383925"/>
            <a:ext cx="9377100" cy="4759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Yes indeed.  Not all repentance, or turning back, is good!  Since the root meaning of the words are “to return” and “to reconsider”, then an already righteous person can “turn back” to their previous life of sin!  This would be BAD repentance!</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Ps.78:56-57</a:t>
            </a:r>
            <a:r>
              <a:rPr lang="en" sz="2000">
                <a:solidFill>
                  <a:srgbClr val="FFFF00"/>
                </a:solidFill>
              </a:rPr>
              <a:t> </a:t>
            </a:r>
            <a:r>
              <a:rPr lang="en" sz="2000" i="1">
                <a:solidFill>
                  <a:schemeClr val="dk1"/>
                </a:solidFill>
              </a:rPr>
              <a:t>“Yet they tested and provoked the Most High God, and did not keep His testimonies,57 but </a:t>
            </a:r>
            <a:r>
              <a:rPr lang="en" sz="2000" i="1" u="sng">
                <a:solidFill>
                  <a:schemeClr val="dk1"/>
                </a:solidFill>
              </a:rPr>
              <a:t>turned back and acted unfaithfully</a:t>
            </a:r>
            <a:r>
              <a:rPr lang="en" sz="2000" i="1">
                <a:solidFill>
                  <a:schemeClr val="dk1"/>
                </a:solidFill>
              </a:rPr>
              <a:t> like their fathers; They were </a:t>
            </a:r>
            <a:r>
              <a:rPr lang="en" sz="2000" i="1" u="sng">
                <a:solidFill>
                  <a:schemeClr val="dk1"/>
                </a:solidFill>
              </a:rPr>
              <a:t>turned aside</a:t>
            </a:r>
            <a:r>
              <a:rPr lang="en" sz="2000" i="1">
                <a:solidFill>
                  <a:schemeClr val="dk1"/>
                </a:solidFill>
              </a:rPr>
              <a:t> like a deceitful bow.”</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Jer.11:10</a:t>
            </a:r>
            <a:r>
              <a:rPr lang="en" sz="2000">
                <a:solidFill>
                  <a:srgbClr val="FFFF00"/>
                </a:solidFill>
              </a:rPr>
              <a:t> </a:t>
            </a:r>
            <a:r>
              <a:rPr lang="en" sz="2000" i="1">
                <a:solidFill>
                  <a:schemeClr val="dk1"/>
                </a:solidFill>
              </a:rPr>
              <a:t>“They have </a:t>
            </a:r>
            <a:r>
              <a:rPr lang="en" sz="2000" i="1" u="sng">
                <a:solidFill>
                  <a:schemeClr val="dk1"/>
                </a:solidFill>
              </a:rPr>
              <a:t>turned back to the iniquities</a:t>
            </a:r>
            <a:r>
              <a:rPr lang="en" sz="2000" i="1">
                <a:solidFill>
                  <a:schemeClr val="dk1"/>
                </a:solidFill>
              </a:rPr>
              <a:t> of their forefathers who refused to hear My words, and they have gone after other gods to serve them; the house of Israel and the house of Judah have broken My covenant which I made with their fathers.”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Lk.9:62</a:t>
            </a:r>
            <a:r>
              <a:rPr lang="en" sz="2000">
                <a:solidFill>
                  <a:srgbClr val="FFFF00"/>
                </a:solidFill>
              </a:rPr>
              <a:t> </a:t>
            </a:r>
            <a:r>
              <a:rPr lang="en" sz="2000" i="1">
                <a:solidFill>
                  <a:schemeClr val="dk1"/>
                </a:solidFill>
              </a:rPr>
              <a:t>“But Jesus said to him, “No one, having put his hand to the plow, </a:t>
            </a:r>
            <a:r>
              <a:rPr lang="en" sz="2000" i="1" u="sng">
                <a:solidFill>
                  <a:schemeClr val="dk1"/>
                </a:solidFill>
              </a:rPr>
              <a:t>and</a:t>
            </a:r>
            <a:r>
              <a:rPr lang="en" sz="2000" i="1">
                <a:solidFill>
                  <a:schemeClr val="dk1"/>
                </a:solidFill>
              </a:rPr>
              <a:t> </a:t>
            </a:r>
            <a:r>
              <a:rPr lang="en" sz="2000" i="1" u="sng">
                <a:solidFill>
                  <a:schemeClr val="dk1"/>
                </a:solidFill>
              </a:rPr>
              <a:t>looking back</a:t>
            </a:r>
            <a:r>
              <a:rPr lang="en" sz="2000" i="1">
                <a:solidFill>
                  <a:schemeClr val="dk1"/>
                </a:solidFill>
              </a:rPr>
              <a:t>, is fit for the kingdom of God.”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Tim.4:4</a:t>
            </a:r>
            <a:r>
              <a:rPr lang="en" sz="2000" i="1">
                <a:solidFill>
                  <a:schemeClr val="dk1"/>
                </a:solidFill>
              </a:rPr>
              <a:t> “and they will </a:t>
            </a:r>
            <a:r>
              <a:rPr lang="en" sz="2000" i="1" u="sng">
                <a:solidFill>
                  <a:schemeClr val="dk1"/>
                </a:solidFill>
              </a:rPr>
              <a:t>turn their ears away from the truth</a:t>
            </a:r>
            <a:r>
              <a:rPr lang="en" sz="2000" i="1">
                <a:solidFill>
                  <a:schemeClr val="dk1"/>
                </a:solidFill>
              </a:rPr>
              <a:t>, and be </a:t>
            </a:r>
            <a:r>
              <a:rPr lang="en" sz="2000" i="1" u="sng">
                <a:solidFill>
                  <a:schemeClr val="dk1"/>
                </a:solidFill>
              </a:rPr>
              <a:t>turned aside</a:t>
            </a:r>
            <a:r>
              <a:rPr lang="en" sz="2000" i="1">
                <a:solidFill>
                  <a:schemeClr val="dk1"/>
                </a:solidFill>
              </a:rPr>
              <a:t> to fables.”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Pet.2:22</a:t>
            </a:r>
            <a:r>
              <a:rPr lang="en" sz="2000">
                <a:solidFill>
                  <a:srgbClr val="FFFF00"/>
                </a:solidFill>
              </a:rPr>
              <a:t> </a:t>
            </a:r>
            <a:r>
              <a:rPr lang="en" sz="2000" i="1">
                <a:solidFill>
                  <a:schemeClr val="dk1"/>
                </a:solidFill>
              </a:rPr>
              <a:t>“...according to the true proverb: “</a:t>
            </a:r>
            <a:r>
              <a:rPr lang="en" sz="2000" i="1" u="sng">
                <a:solidFill>
                  <a:schemeClr val="dk1"/>
                </a:solidFill>
              </a:rPr>
              <a:t>A dog returns to his own vomit</a:t>
            </a:r>
            <a:r>
              <a:rPr lang="en" sz="2000" i="1">
                <a:solidFill>
                  <a:schemeClr val="dk1"/>
                </a:solidFill>
              </a:rPr>
              <a:t>,” and, “a sow, having washed, to her wallowing in the mire.”</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598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THE TIME TO REPENT IS NOW!</a:t>
            </a:r>
            <a:endParaRPr sz="4500" b="1">
              <a:solidFill>
                <a:srgbClr val="00FFFF"/>
              </a:solidFill>
            </a:endParaRPr>
          </a:p>
        </p:txBody>
      </p:sp>
      <p:sp>
        <p:nvSpPr>
          <p:cNvPr id="133" name="Google Shape;133;p26"/>
          <p:cNvSpPr txBox="1">
            <a:spLocks noGrp="1"/>
          </p:cNvSpPr>
          <p:nvPr>
            <p:ph type="subTitle" idx="1"/>
          </p:nvPr>
        </p:nvSpPr>
        <p:spPr>
          <a:xfrm>
            <a:off x="-179250" y="383925"/>
            <a:ext cx="9377100" cy="4759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 hope we have seen in this lesson that repentance is not just a step on a staircase, with salvation at the top.  It’s not something we only do before we’re baptized and then never again.  Repentance is a </a:t>
            </a:r>
            <a:r>
              <a:rPr lang="en" sz="2000" b="1" u="sng">
                <a:solidFill>
                  <a:srgbClr val="00FFFF"/>
                </a:solidFill>
              </a:rPr>
              <a:t>LIFELONG</a:t>
            </a:r>
            <a:r>
              <a:rPr lang="en" sz="2000">
                <a:solidFill>
                  <a:srgbClr val="FFFF00"/>
                </a:solidFill>
              </a:rPr>
              <a:t> process, as we learn more in God’s word that we are doing wrong, and we make the needed changes in our lives.</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God has been calling on us to repent for our entire adult life.  </a:t>
            </a:r>
            <a:r>
              <a:rPr lang="en" sz="2000" u="sng">
                <a:solidFill>
                  <a:srgbClr val="FFFF00"/>
                </a:solidFill>
              </a:rPr>
              <a:t>Is.65:2</a:t>
            </a:r>
            <a:r>
              <a:rPr lang="en" sz="2000">
                <a:solidFill>
                  <a:srgbClr val="FFFF00"/>
                </a:solidFill>
              </a:rPr>
              <a:t> </a:t>
            </a:r>
            <a:r>
              <a:rPr lang="en" sz="2000" i="1">
                <a:solidFill>
                  <a:schemeClr val="dk1"/>
                </a:solidFill>
              </a:rPr>
              <a:t>“</a:t>
            </a:r>
            <a:r>
              <a:rPr lang="en" sz="2000" i="1" u="sng">
                <a:solidFill>
                  <a:schemeClr val="dk1"/>
                </a:solidFill>
              </a:rPr>
              <a:t>I have stretched out My hands all day long to a rebellious people</a:t>
            </a:r>
            <a:r>
              <a:rPr lang="en" sz="2000" i="1">
                <a:solidFill>
                  <a:schemeClr val="dk1"/>
                </a:solidFill>
              </a:rPr>
              <a:t>, who walk in a way that is not good, according to their own thoughts;”</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But your opportunity to repent is only as long as you are alive, and you do not know the hour of your death, nor when Jesus will return.</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2 Pet.3:9 </a:t>
            </a:r>
            <a:r>
              <a:rPr lang="en" sz="2000" i="1">
                <a:solidFill>
                  <a:schemeClr val="dk1"/>
                </a:solidFill>
              </a:rPr>
              <a:t>“The Lord is not slack concerning His promise, as some count slackness, but is longsuffering toward us, not willing that any should perish </a:t>
            </a:r>
            <a:r>
              <a:rPr lang="en" sz="2000" i="1" u="sng">
                <a:solidFill>
                  <a:schemeClr val="dk1"/>
                </a:solidFill>
              </a:rPr>
              <a:t>but that all should come to repentance</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Peter had this to say about Christians whose sins were forgiven, because they had repented.  </a:t>
            </a:r>
            <a:r>
              <a:rPr lang="en" sz="2000" u="sng">
                <a:solidFill>
                  <a:srgbClr val="FFFF00"/>
                </a:solidFill>
              </a:rPr>
              <a:t>1 Pet.2:25</a:t>
            </a:r>
            <a:r>
              <a:rPr lang="en" sz="2000">
                <a:solidFill>
                  <a:srgbClr val="FFFF00"/>
                </a:solidFill>
              </a:rPr>
              <a:t> </a:t>
            </a:r>
            <a:r>
              <a:rPr lang="en" sz="2000" i="1">
                <a:solidFill>
                  <a:schemeClr val="dk1"/>
                </a:solidFill>
              </a:rPr>
              <a:t>“For you were like sheep going astray, but have now </a:t>
            </a:r>
            <a:r>
              <a:rPr lang="en" sz="2000" i="1" u="sng">
                <a:solidFill>
                  <a:schemeClr val="dk1"/>
                </a:solidFill>
              </a:rPr>
              <a:t>returned to</a:t>
            </a:r>
            <a:r>
              <a:rPr lang="en" sz="2000" i="1">
                <a:solidFill>
                  <a:schemeClr val="dk1"/>
                </a:solidFill>
              </a:rPr>
              <a:t> the Shepherd and Overseer of your souls.”</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Can this be said of YOU?  If not please get right with the Lord NOW.</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65550" y="0"/>
            <a:ext cx="9263700" cy="58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WORDS &amp; DEFINITIONS</a:t>
            </a:r>
            <a:endParaRPr sz="6000" b="1">
              <a:solidFill>
                <a:srgbClr val="00FFFF"/>
              </a:solidFill>
            </a:endParaRPr>
          </a:p>
        </p:txBody>
      </p:sp>
      <p:sp>
        <p:nvSpPr>
          <p:cNvPr id="61" name="Google Shape;61;p14"/>
          <p:cNvSpPr txBox="1">
            <a:spLocks noGrp="1"/>
          </p:cNvSpPr>
          <p:nvPr>
            <p:ph type="subTitle" idx="1"/>
          </p:nvPr>
        </p:nvSpPr>
        <p:spPr>
          <a:xfrm>
            <a:off x="-25350" y="508325"/>
            <a:ext cx="9223500" cy="46353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Hebrew (O.T.) - Teshuvah:  “To return, to relent, to turn back, to turn away from.”  In driving terms we would call this a full 180 degree turn, a U-Turn, to go in the opposite of the direction we WERE heading.</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Greek (N.T.) - Metanoeo (verb) - Metanoia (noun): literally “with understanding” or “an exercise of the mind”.  In practical terms “to change one’s mind and purpose, to reconsider.”</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For purposes of this lesson, biblical repentance is “a change of mind that leads to change in actions.”</a:t>
            </a:r>
            <a:endParaRPr sz="220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A good example of this is </a:t>
            </a:r>
            <a:r>
              <a:rPr lang="en" sz="2200" u="sng">
                <a:solidFill>
                  <a:srgbClr val="FFFF00"/>
                </a:solidFill>
              </a:rPr>
              <a:t>Lk.15:17-19</a:t>
            </a:r>
            <a:r>
              <a:rPr lang="en" sz="2200">
                <a:solidFill>
                  <a:srgbClr val="00FFFF"/>
                </a:solidFill>
              </a:rPr>
              <a:t> </a:t>
            </a:r>
            <a:r>
              <a:rPr lang="en" sz="2200" i="1">
                <a:solidFill>
                  <a:schemeClr val="dk1"/>
                </a:solidFill>
              </a:rPr>
              <a:t>“But when </a:t>
            </a:r>
            <a:r>
              <a:rPr lang="en" sz="2200" i="1" u="sng">
                <a:solidFill>
                  <a:schemeClr val="dk1"/>
                </a:solidFill>
              </a:rPr>
              <a:t>he came to himself</a:t>
            </a:r>
            <a:r>
              <a:rPr lang="en" sz="2200" i="1">
                <a:solidFill>
                  <a:schemeClr val="dk1"/>
                </a:solidFill>
              </a:rPr>
              <a:t>, he said, ‘How many of my father’s hired servants have bread enough and to spare, and I perish with hunger! 18 </a:t>
            </a:r>
            <a:r>
              <a:rPr lang="en" sz="2200" i="1" u="sng">
                <a:solidFill>
                  <a:schemeClr val="dk1"/>
                </a:solidFill>
              </a:rPr>
              <a:t>I will arise and go to my father, and will say to him, “Father, I have sinned against heaven and before you</a:t>
            </a:r>
            <a:r>
              <a:rPr lang="en" sz="2200" i="1">
                <a:solidFill>
                  <a:schemeClr val="dk1"/>
                </a:solidFill>
              </a:rPr>
              <a:t>, 19 and I am no longer worthy to be called your son. Make me like one of your hired servants.”</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655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REPENTANCE FOLLOWS FAITH</a:t>
            </a:r>
            <a:endParaRPr sz="4600" b="1">
              <a:solidFill>
                <a:srgbClr val="00FFFF"/>
              </a:solidFill>
            </a:endParaRPr>
          </a:p>
        </p:txBody>
      </p:sp>
      <p:sp>
        <p:nvSpPr>
          <p:cNvPr id="67" name="Google Shape;67;p15"/>
          <p:cNvSpPr txBox="1">
            <a:spLocks noGrp="1"/>
          </p:cNvSpPr>
          <p:nvPr>
            <p:ph type="subTitle" idx="1"/>
          </p:nvPr>
        </p:nvSpPr>
        <p:spPr>
          <a:xfrm>
            <a:off x="0" y="508325"/>
            <a:ext cx="9198000" cy="4635300"/>
          </a:xfrm>
          <a:prstGeom prst="rect">
            <a:avLst/>
          </a:prstGeom>
        </p:spPr>
        <p:txBody>
          <a:bodyPr spcFirstLastPara="1" wrap="square" lIns="91425" tIns="91425" rIns="91425" bIns="91425" anchor="t" anchorCtr="0">
            <a:noAutofit/>
          </a:bodyPr>
          <a:lstStyle/>
          <a:p>
            <a:pPr marL="457200" lvl="0" indent="-419100" algn="l" rtl="0">
              <a:lnSpc>
                <a:spcPct val="90000"/>
              </a:lnSpc>
              <a:spcBef>
                <a:spcPts val="0"/>
              </a:spcBef>
              <a:spcAft>
                <a:spcPts val="0"/>
              </a:spcAft>
              <a:buClr>
                <a:srgbClr val="FFFF00"/>
              </a:buClr>
              <a:buSzPts val="3000"/>
              <a:buChar char="●"/>
            </a:pPr>
            <a:r>
              <a:rPr lang="en" sz="3000">
                <a:solidFill>
                  <a:srgbClr val="FFFF00"/>
                </a:solidFill>
              </a:rPr>
              <a:t>In the previous 2 lessons we saw that faith is our trusting response to the word of God.  We either trust what His word tells us, or not.  If that knowledge and trust is not there FIRST, then why would we even have a desire to “turn back” to God?</a:t>
            </a:r>
            <a:endParaRPr sz="3000">
              <a:solidFill>
                <a:srgbClr val="FFFF00"/>
              </a:solidFill>
            </a:endParaRPr>
          </a:p>
          <a:p>
            <a:pPr marL="457200" lvl="0" indent="-419100" algn="l" rtl="0">
              <a:lnSpc>
                <a:spcPct val="90000"/>
              </a:lnSpc>
              <a:spcBef>
                <a:spcPts val="0"/>
              </a:spcBef>
              <a:spcAft>
                <a:spcPts val="0"/>
              </a:spcAft>
              <a:buClr>
                <a:schemeClr val="dk1"/>
              </a:buClr>
              <a:buSzPts val="3000"/>
              <a:buChar char="●"/>
            </a:pPr>
            <a:r>
              <a:rPr lang="en" sz="3000">
                <a:solidFill>
                  <a:schemeClr val="dk1"/>
                </a:solidFill>
              </a:rPr>
              <a:t>Any “faith” that is not followed by our desire and intention to change our behavior, to please the One whom we claim to have faith in, would be a dead, non-saving faith as described in James 2.</a:t>
            </a:r>
            <a:endParaRPr sz="300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a:solidFill>
                  <a:srgbClr val="00FFFF"/>
                </a:solidFill>
              </a:rPr>
              <a:t>Let’s look at what the bible says about repentance.</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655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CAN GOD “REPENT”?</a:t>
            </a:r>
            <a:endParaRPr sz="5000" b="1">
              <a:solidFill>
                <a:srgbClr val="00FFFF"/>
              </a:solidFill>
            </a:endParaRPr>
          </a:p>
        </p:txBody>
      </p:sp>
      <p:sp>
        <p:nvSpPr>
          <p:cNvPr id="73" name="Google Shape;73;p16"/>
          <p:cNvSpPr txBox="1">
            <a:spLocks noGrp="1"/>
          </p:cNvSpPr>
          <p:nvPr>
            <p:ph type="subTitle" idx="1"/>
          </p:nvPr>
        </p:nvSpPr>
        <p:spPr>
          <a:xfrm>
            <a:off x="-179250" y="383925"/>
            <a:ext cx="9377100" cy="4759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Indeed He can, and does!  NOT of any sins or any wrongdoing of course, as He is perfect.  But does God ever change His mind?</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Ex.32:14</a:t>
            </a:r>
            <a:r>
              <a:rPr lang="en" sz="2000">
                <a:solidFill>
                  <a:srgbClr val="FFFF00"/>
                </a:solidFill>
              </a:rPr>
              <a:t> </a:t>
            </a:r>
            <a:r>
              <a:rPr lang="en" sz="2000" i="1">
                <a:solidFill>
                  <a:schemeClr val="dk1"/>
                </a:solidFill>
              </a:rPr>
              <a:t>“</a:t>
            </a:r>
            <a:r>
              <a:rPr lang="en" sz="2000" i="1" u="sng">
                <a:solidFill>
                  <a:schemeClr val="dk1"/>
                </a:solidFill>
              </a:rPr>
              <a:t>So the Lord relented</a:t>
            </a:r>
            <a:r>
              <a:rPr lang="en" sz="2000" i="1">
                <a:solidFill>
                  <a:schemeClr val="dk1"/>
                </a:solidFill>
              </a:rPr>
              <a:t> from the harm which He said He would do to His people.”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Chron.21:15</a:t>
            </a:r>
            <a:r>
              <a:rPr lang="en" sz="2000">
                <a:solidFill>
                  <a:srgbClr val="FFFF00"/>
                </a:solidFill>
              </a:rPr>
              <a:t> </a:t>
            </a:r>
            <a:r>
              <a:rPr lang="en" sz="2000" i="1">
                <a:solidFill>
                  <a:schemeClr val="dk1"/>
                </a:solidFill>
              </a:rPr>
              <a:t>“And God sent an angel to Jerusalem to destroy it. As he was destroying, the Lord looked and </a:t>
            </a:r>
            <a:r>
              <a:rPr lang="en" sz="2000" i="1" u="sng">
                <a:solidFill>
                  <a:schemeClr val="dk1"/>
                </a:solidFill>
              </a:rPr>
              <a:t>relented of the disaster</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Ps.106:45</a:t>
            </a:r>
            <a:r>
              <a:rPr lang="en" sz="2000">
                <a:solidFill>
                  <a:srgbClr val="FFFF00"/>
                </a:solidFill>
              </a:rPr>
              <a:t> </a:t>
            </a:r>
            <a:r>
              <a:rPr lang="en" sz="2000" i="1">
                <a:solidFill>
                  <a:schemeClr val="dk1"/>
                </a:solidFill>
              </a:rPr>
              <a:t>“And for their sake He remembered His covenant, and </a:t>
            </a:r>
            <a:r>
              <a:rPr lang="en" sz="2000" i="1" u="sng">
                <a:solidFill>
                  <a:schemeClr val="dk1"/>
                </a:solidFill>
              </a:rPr>
              <a:t>relented according to the multitude of His mercies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Jer.18:8-10</a:t>
            </a:r>
            <a:r>
              <a:rPr lang="en" sz="2000">
                <a:solidFill>
                  <a:srgbClr val="FFFF00"/>
                </a:solidFill>
              </a:rPr>
              <a:t> </a:t>
            </a:r>
            <a:r>
              <a:rPr lang="en" sz="2000" i="1">
                <a:solidFill>
                  <a:schemeClr val="dk1"/>
                </a:solidFill>
              </a:rPr>
              <a:t>“if that nation against whom I have spoken </a:t>
            </a:r>
            <a:r>
              <a:rPr lang="en" sz="2000" i="1" u="sng">
                <a:solidFill>
                  <a:schemeClr val="dk1"/>
                </a:solidFill>
              </a:rPr>
              <a:t>turns from its evil</a:t>
            </a:r>
            <a:r>
              <a:rPr lang="en" sz="2000" i="1">
                <a:solidFill>
                  <a:schemeClr val="dk1"/>
                </a:solidFill>
              </a:rPr>
              <a:t>, </a:t>
            </a:r>
            <a:r>
              <a:rPr lang="en" sz="2000" i="1" u="sng">
                <a:solidFill>
                  <a:schemeClr val="dk1"/>
                </a:solidFill>
              </a:rPr>
              <a:t>I will relent</a:t>
            </a:r>
            <a:r>
              <a:rPr lang="en" sz="2000" i="1">
                <a:solidFill>
                  <a:schemeClr val="dk1"/>
                </a:solidFill>
              </a:rPr>
              <a:t> of the disaster that I thought to bring upon it. 9 And the instant I speak concerning a nation and concerning a kingdom, to build and to plant it, 10 if it does evil in My sight so that it does not obey My voice, then </a:t>
            </a:r>
            <a:r>
              <a:rPr lang="en" sz="2000" i="1" u="sng">
                <a:solidFill>
                  <a:schemeClr val="dk1"/>
                </a:solidFill>
              </a:rPr>
              <a:t>I will relent</a:t>
            </a:r>
            <a:r>
              <a:rPr lang="en" sz="2000" i="1">
                <a:solidFill>
                  <a:schemeClr val="dk1"/>
                </a:solidFill>
              </a:rPr>
              <a:t> concerning the good with which I said I would benefit it.”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Jnh.3:10</a:t>
            </a:r>
            <a:r>
              <a:rPr lang="en" sz="2000">
                <a:solidFill>
                  <a:srgbClr val="FFFF00"/>
                </a:solidFill>
              </a:rPr>
              <a:t> </a:t>
            </a:r>
            <a:r>
              <a:rPr lang="en" sz="2000" i="1">
                <a:solidFill>
                  <a:schemeClr val="dk1"/>
                </a:solidFill>
              </a:rPr>
              <a:t>“Then God saw their works, that </a:t>
            </a:r>
            <a:r>
              <a:rPr lang="en" sz="2000" i="1" u="sng">
                <a:solidFill>
                  <a:schemeClr val="dk1"/>
                </a:solidFill>
              </a:rPr>
              <a:t>they turned from their evil way</a:t>
            </a:r>
            <a:r>
              <a:rPr lang="en" sz="2000" i="1">
                <a:solidFill>
                  <a:schemeClr val="dk1"/>
                </a:solidFill>
              </a:rPr>
              <a:t>; and </a:t>
            </a:r>
            <a:r>
              <a:rPr lang="en" sz="2000" i="1" u="sng">
                <a:solidFill>
                  <a:schemeClr val="dk1"/>
                </a:solidFill>
              </a:rPr>
              <a:t>God relented</a:t>
            </a:r>
            <a:r>
              <a:rPr lang="en" sz="2000" i="1">
                <a:solidFill>
                  <a:schemeClr val="dk1"/>
                </a:solidFill>
              </a:rPr>
              <a:t> from the disaster that He had said He would.”</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In almost every case of God changing His mind, it is so that He can extend additional MERCY and GRACE and TIME to sinners!  Shouldn’t we do this?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655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REPENTANCE IN THE O.T.</a:t>
            </a:r>
            <a:endParaRPr sz="4600" b="1">
              <a:solidFill>
                <a:srgbClr val="00FFFF"/>
              </a:solidFill>
            </a:endParaRPr>
          </a:p>
        </p:txBody>
      </p:sp>
      <p:sp>
        <p:nvSpPr>
          <p:cNvPr id="79" name="Google Shape;79;p17"/>
          <p:cNvSpPr txBox="1">
            <a:spLocks noGrp="1"/>
          </p:cNvSpPr>
          <p:nvPr>
            <p:ph type="subTitle" idx="1"/>
          </p:nvPr>
        </p:nvSpPr>
        <p:spPr>
          <a:xfrm>
            <a:off x="-145800" y="350475"/>
            <a:ext cx="9343800" cy="47931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Ezek.18:31-32</a:t>
            </a:r>
            <a:r>
              <a:rPr lang="en" sz="2400">
                <a:solidFill>
                  <a:srgbClr val="00FFFF"/>
                </a:solidFill>
              </a:rPr>
              <a:t> </a:t>
            </a:r>
            <a:r>
              <a:rPr lang="en" sz="2400" i="1">
                <a:solidFill>
                  <a:schemeClr val="dk1"/>
                </a:solidFill>
              </a:rPr>
              <a:t>“Cast away from you all the transgressions which you have committed, and </a:t>
            </a:r>
            <a:r>
              <a:rPr lang="en" sz="2400" i="1" u="sng">
                <a:solidFill>
                  <a:schemeClr val="dk1"/>
                </a:solidFill>
              </a:rPr>
              <a:t>get yourselves a new heart and a new spirit</a:t>
            </a:r>
            <a:r>
              <a:rPr lang="en" sz="2400" i="1">
                <a:solidFill>
                  <a:schemeClr val="dk1"/>
                </a:solidFill>
              </a:rPr>
              <a:t>. For why should you die, O house of Israel? 32 For </a:t>
            </a:r>
            <a:r>
              <a:rPr lang="en" sz="2400" i="1" u="sng">
                <a:solidFill>
                  <a:schemeClr val="dk1"/>
                </a:solidFill>
              </a:rPr>
              <a:t>I have no pleasure in the death of one who dies</a:t>
            </a:r>
            <a:r>
              <a:rPr lang="en" sz="2400" i="1">
                <a:solidFill>
                  <a:schemeClr val="dk1"/>
                </a:solidFill>
              </a:rPr>
              <a:t>,” says the Lord God. “Therefore </a:t>
            </a:r>
            <a:r>
              <a:rPr lang="en" sz="2400" i="1" u="sng">
                <a:solidFill>
                  <a:schemeClr val="dk1"/>
                </a:solidFill>
              </a:rPr>
              <a:t>turn and live</a:t>
            </a:r>
            <a:r>
              <a:rPr lang="en" sz="2400" i="1">
                <a:solidFill>
                  <a:schemeClr val="dk1"/>
                </a:solidFill>
              </a:rPr>
              <a:t>!”</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Lam.3:4</a:t>
            </a:r>
            <a:r>
              <a:rPr lang="en" sz="2400">
                <a:solidFill>
                  <a:srgbClr val="00FFFF"/>
                </a:solidFill>
              </a:rPr>
              <a:t> </a:t>
            </a:r>
            <a:r>
              <a:rPr lang="en" sz="2400" i="1">
                <a:solidFill>
                  <a:schemeClr val="dk1"/>
                </a:solidFill>
              </a:rPr>
              <a:t>“Let us </a:t>
            </a:r>
            <a:r>
              <a:rPr lang="en" sz="2400" i="1" u="sng">
                <a:solidFill>
                  <a:schemeClr val="dk1"/>
                </a:solidFill>
              </a:rPr>
              <a:t>search out and examine our ways</a:t>
            </a:r>
            <a:r>
              <a:rPr lang="en" sz="2400" i="1">
                <a:solidFill>
                  <a:schemeClr val="dk1"/>
                </a:solidFill>
              </a:rPr>
              <a:t>, and </a:t>
            </a:r>
            <a:r>
              <a:rPr lang="en" sz="2400" i="1" u="sng">
                <a:solidFill>
                  <a:schemeClr val="dk1"/>
                </a:solidFill>
              </a:rPr>
              <a:t>turn back to the Lord</a:t>
            </a:r>
            <a:r>
              <a:rPr lang="en" sz="2400" i="1">
                <a:solidFill>
                  <a:schemeClr val="dk1"/>
                </a:solidFill>
              </a:rPr>
              <a:t>;”</a:t>
            </a:r>
            <a:endParaRPr sz="2400" i="1">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a:solidFill>
                  <a:srgbClr val="FFFF00"/>
                </a:solidFill>
              </a:rPr>
              <a:t>Jer.8:6</a:t>
            </a:r>
            <a:r>
              <a:rPr lang="en" sz="2400">
                <a:solidFill>
                  <a:srgbClr val="00FFFF"/>
                </a:solidFill>
              </a:rPr>
              <a:t> </a:t>
            </a:r>
            <a:r>
              <a:rPr lang="en" sz="2400" i="1">
                <a:solidFill>
                  <a:schemeClr val="dk1"/>
                </a:solidFill>
              </a:rPr>
              <a:t>“I listened and heard, but they do not speak aright. </a:t>
            </a:r>
            <a:r>
              <a:rPr lang="en" sz="2400" i="1" u="sng">
                <a:solidFill>
                  <a:schemeClr val="dk1"/>
                </a:solidFill>
              </a:rPr>
              <a:t>No man repented of his wickedness</a:t>
            </a:r>
            <a:r>
              <a:rPr lang="en" sz="2400" i="1">
                <a:solidFill>
                  <a:schemeClr val="dk1"/>
                </a:solidFill>
              </a:rPr>
              <a:t>, saying, ‘</a:t>
            </a:r>
            <a:r>
              <a:rPr lang="en" sz="2400" i="1" u="sng">
                <a:solidFill>
                  <a:schemeClr val="dk1"/>
                </a:solidFill>
              </a:rPr>
              <a:t>What have I done</a:t>
            </a:r>
            <a:r>
              <a:rPr lang="en" sz="2400" i="1">
                <a:solidFill>
                  <a:schemeClr val="dk1"/>
                </a:solidFill>
              </a:rPr>
              <a:t>?’ Everyone turned to </a:t>
            </a:r>
            <a:r>
              <a:rPr lang="en" sz="2400" i="1" u="sng">
                <a:solidFill>
                  <a:schemeClr val="dk1"/>
                </a:solidFill>
              </a:rPr>
              <a:t>his own course</a:t>
            </a:r>
            <a:r>
              <a:rPr lang="en" sz="2400" i="1">
                <a:solidFill>
                  <a:schemeClr val="dk1"/>
                </a:solidFill>
              </a:rPr>
              <a:t>, as the horse rushes into the battle.”</a:t>
            </a:r>
            <a:endParaRPr sz="2400" i="1">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Repentance is not at all a new requirement.  God was always asking mankind to reconsider their relationship with Him and to return to Him, in heart and in deeds.  He WANTS TO forgive us!</a:t>
            </a:r>
            <a:endParaRPr sz="2400">
              <a:solidFill>
                <a:srgbClr val="00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655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REPENTANCE IN THE N.T.</a:t>
            </a:r>
            <a:endParaRPr sz="4600" b="1">
              <a:solidFill>
                <a:srgbClr val="00FFFF"/>
              </a:solidFill>
            </a:endParaRPr>
          </a:p>
        </p:txBody>
      </p:sp>
      <p:sp>
        <p:nvSpPr>
          <p:cNvPr id="85" name="Google Shape;85;p18"/>
          <p:cNvSpPr txBox="1">
            <a:spLocks noGrp="1"/>
          </p:cNvSpPr>
          <p:nvPr>
            <p:ph type="subTitle" idx="1"/>
          </p:nvPr>
        </p:nvSpPr>
        <p:spPr>
          <a:xfrm>
            <a:off x="-145800" y="350475"/>
            <a:ext cx="9343800" cy="47931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It was a key component in the message of John the baptist.</a:t>
            </a:r>
            <a:endParaRPr sz="2500">
              <a:solidFill>
                <a:srgbClr val="FFFF00"/>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Matt.3:1-3</a:t>
            </a:r>
            <a:r>
              <a:rPr lang="en" sz="2500" i="1">
                <a:solidFill>
                  <a:schemeClr val="dk1"/>
                </a:solidFill>
              </a:rPr>
              <a:t> “In those days John the Baptist came preaching in the wilderness of Judea, 2 and saying, “</a:t>
            </a:r>
            <a:r>
              <a:rPr lang="en" sz="2500" i="1" u="sng">
                <a:solidFill>
                  <a:schemeClr val="dk1"/>
                </a:solidFill>
              </a:rPr>
              <a:t>Repent, for the kingdom of heaven is at hand</a:t>
            </a:r>
            <a:r>
              <a:rPr lang="en" sz="2500" i="1">
                <a:solidFill>
                  <a:schemeClr val="dk1"/>
                </a:solidFill>
              </a:rPr>
              <a:t>!” 3 For this is he who was spoken of by the prophet Isaiah, saying: “The voice of one crying in the wilderness: ‘Prepare the way of the Lord; Make His paths straight.’”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Mk.1:4</a:t>
            </a:r>
            <a:r>
              <a:rPr lang="en" sz="2500">
                <a:solidFill>
                  <a:schemeClr val="dk1"/>
                </a:solidFill>
              </a:rPr>
              <a:t> </a:t>
            </a:r>
            <a:r>
              <a:rPr lang="en" sz="2500" i="1">
                <a:solidFill>
                  <a:schemeClr val="dk1"/>
                </a:solidFill>
              </a:rPr>
              <a:t>“John came baptizing in the wilderness and preaching </a:t>
            </a:r>
            <a:r>
              <a:rPr lang="en" sz="2500" i="1" u="sng">
                <a:solidFill>
                  <a:schemeClr val="dk1"/>
                </a:solidFill>
              </a:rPr>
              <a:t>a baptism of repentance for the remission of sins</a:t>
            </a:r>
            <a:r>
              <a:rPr lang="en" sz="2500" i="1">
                <a:solidFill>
                  <a:schemeClr val="dk1"/>
                </a:solidFill>
              </a:rPr>
              <a:t>.”</a:t>
            </a:r>
            <a:endParaRPr sz="2500" i="1">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a:solidFill>
                  <a:srgbClr val="FFFF00"/>
                </a:solidFill>
              </a:rPr>
              <a:t>Matt.21:32</a:t>
            </a:r>
            <a:r>
              <a:rPr lang="en" sz="2500">
                <a:solidFill>
                  <a:schemeClr val="dk1"/>
                </a:solidFill>
              </a:rPr>
              <a:t> </a:t>
            </a:r>
            <a:r>
              <a:rPr lang="en" sz="2500" i="1">
                <a:solidFill>
                  <a:schemeClr val="dk1"/>
                </a:solidFill>
              </a:rPr>
              <a:t>“For John came to you in the way of righteousness, and you did not believe him; but tax collectors and harlots believed him; and </a:t>
            </a:r>
            <a:r>
              <a:rPr lang="en" sz="2500" i="1" u="sng">
                <a:solidFill>
                  <a:schemeClr val="dk1"/>
                </a:solidFill>
              </a:rPr>
              <a:t>when you saw it, you did not afterward relent and believe him</a:t>
            </a:r>
            <a:r>
              <a:rPr lang="en" sz="2500" i="1">
                <a:solidFill>
                  <a:schemeClr val="dk1"/>
                </a:solidFill>
              </a:rPr>
              <a:t>.”</a:t>
            </a:r>
            <a:endParaRPr sz="2500" i="1">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65550" y="0"/>
            <a:ext cx="9263700" cy="44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JESUS PREACHED IT</a:t>
            </a:r>
            <a:endParaRPr sz="4600" b="1">
              <a:solidFill>
                <a:srgbClr val="00FFFF"/>
              </a:solidFill>
            </a:endParaRPr>
          </a:p>
        </p:txBody>
      </p:sp>
      <p:sp>
        <p:nvSpPr>
          <p:cNvPr id="91" name="Google Shape;91;p19"/>
          <p:cNvSpPr txBox="1">
            <a:spLocks noGrp="1"/>
          </p:cNvSpPr>
          <p:nvPr>
            <p:ph type="subTitle" idx="1"/>
          </p:nvPr>
        </p:nvSpPr>
        <p:spPr>
          <a:xfrm>
            <a:off x="-145800" y="314350"/>
            <a:ext cx="9343800" cy="48291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Matt.4:17</a:t>
            </a:r>
            <a:r>
              <a:rPr lang="en" sz="2300">
                <a:solidFill>
                  <a:srgbClr val="FFFF00"/>
                </a:solidFill>
              </a:rPr>
              <a:t> </a:t>
            </a:r>
            <a:r>
              <a:rPr lang="en" sz="2300" i="1">
                <a:solidFill>
                  <a:schemeClr val="dk1"/>
                </a:solidFill>
              </a:rPr>
              <a:t>“From that time Jesus began to preach and to say, “</a:t>
            </a:r>
            <a:r>
              <a:rPr lang="en" sz="2300" i="1" u="sng">
                <a:solidFill>
                  <a:schemeClr val="dk1"/>
                </a:solidFill>
              </a:rPr>
              <a:t>Repent</a:t>
            </a:r>
            <a:r>
              <a:rPr lang="en" sz="2300" i="1">
                <a:solidFill>
                  <a:schemeClr val="dk1"/>
                </a:solidFill>
              </a:rPr>
              <a:t>, for the kingdom of heaven is at hand.”</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Matt.9:13</a:t>
            </a:r>
            <a:r>
              <a:rPr lang="en" sz="2300">
                <a:solidFill>
                  <a:srgbClr val="FFFF00"/>
                </a:solidFill>
              </a:rPr>
              <a:t> </a:t>
            </a:r>
            <a:r>
              <a:rPr lang="en" sz="2300" i="1">
                <a:solidFill>
                  <a:schemeClr val="dk1"/>
                </a:solidFill>
              </a:rPr>
              <a:t>“But go and learn what this means: ‘I desire mercy and not sacrifice.’ For I did not come to call the righteous, but sinners, to </a:t>
            </a:r>
            <a:r>
              <a:rPr lang="en" sz="2300" i="1" u="sng">
                <a:solidFill>
                  <a:schemeClr val="dk1"/>
                </a:solidFill>
              </a:rPr>
              <a:t>repentance</a:t>
            </a:r>
            <a:r>
              <a:rPr lang="en" sz="2300" i="1">
                <a:solidFill>
                  <a:schemeClr val="dk1"/>
                </a:solidFill>
              </a:rPr>
              <a:t>.”</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Matt.11:20</a:t>
            </a:r>
            <a:r>
              <a:rPr lang="en" sz="2300">
                <a:solidFill>
                  <a:srgbClr val="FFFF00"/>
                </a:solidFill>
              </a:rPr>
              <a:t> </a:t>
            </a:r>
            <a:r>
              <a:rPr lang="en" sz="2300" i="1">
                <a:solidFill>
                  <a:schemeClr val="dk1"/>
                </a:solidFill>
              </a:rPr>
              <a:t>“Then He began to rebuke the cities in which most of His mighty works had been done, </a:t>
            </a:r>
            <a:r>
              <a:rPr lang="en" sz="2300" i="1" u="sng">
                <a:solidFill>
                  <a:schemeClr val="dk1"/>
                </a:solidFill>
              </a:rPr>
              <a:t>because they did not repent</a:t>
            </a:r>
            <a:r>
              <a:rPr lang="en" sz="2300" i="1">
                <a:solidFill>
                  <a:schemeClr val="dk1"/>
                </a:solidFill>
              </a:rPr>
              <a:t>:”</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Lk.13:2-5</a:t>
            </a:r>
            <a:r>
              <a:rPr lang="en" sz="2300">
                <a:solidFill>
                  <a:srgbClr val="FFFF00"/>
                </a:solidFill>
              </a:rPr>
              <a:t> </a:t>
            </a:r>
            <a:r>
              <a:rPr lang="en" sz="2300" i="1">
                <a:solidFill>
                  <a:schemeClr val="dk1"/>
                </a:solidFill>
              </a:rPr>
              <a:t>“And Jesus answered and said to them, “Do you suppose that these Galileans were worse sinners than all other Galileans, because they suffered such things? 3 I tell you, no; but </a:t>
            </a:r>
            <a:r>
              <a:rPr lang="en" sz="2300" i="1" u="sng">
                <a:solidFill>
                  <a:schemeClr val="dk1"/>
                </a:solidFill>
              </a:rPr>
              <a:t>unless you repent</a:t>
            </a:r>
            <a:r>
              <a:rPr lang="en" sz="2300" i="1">
                <a:solidFill>
                  <a:schemeClr val="dk1"/>
                </a:solidFill>
              </a:rPr>
              <a:t> you will all likewise perish. 4 Or those eighteen on whom the tower in Siloam fell and killed them, do you think that they were worse sinners than all other men who dwelt in Jerusalem? 5 I tell you, no; but </a:t>
            </a:r>
            <a:r>
              <a:rPr lang="en" sz="2300" i="1" u="sng">
                <a:solidFill>
                  <a:schemeClr val="dk1"/>
                </a:solidFill>
              </a:rPr>
              <a:t>unless you repent</a:t>
            </a:r>
            <a:r>
              <a:rPr lang="en" sz="2300" i="1">
                <a:solidFill>
                  <a:schemeClr val="dk1"/>
                </a:solidFill>
              </a:rPr>
              <a:t> you will all likewise perish.”</a:t>
            </a:r>
            <a:endParaRPr sz="2300" i="1">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65550" y="0"/>
            <a:ext cx="9263700" cy="50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THE APOSTLES PREACHED IT</a:t>
            </a:r>
            <a:endParaRPr sz="4600" b="1">
              <a:solidFill>
                <a:srgbClr val="00FFFF"/>
              </a:solidFill>
            </a:endParaRPr>
          </a:p>
        </p:txBody>
      </p:sp>
      <p:sp>
        <p:nvSpPr>
          <p:cNvPr id="97" name="Google Shape;97;p20"/>
          <p:cNvSpPr txBox="1">
            <a:spLocks noGrp="1"/>
          </p:cNvSpPr>
          <p:nvPr>
            <p:ph type="subTitle" idx="1"/>
          </p:nvPr>
        </p:nvSpPr>
        <p:spPr>
          <a:xfrm>
            <a:off x="-145800" y="377225"/>
            <a:ext cx="9343800" cy="4766400"/>
          </a:xfrm>
          <a:prstGeom prst="rect">
            <a:avLst/>
          </a:prstGeom>
        </p:spPr>
        <p:txBody>
          <a:bodyPr spcFirstLastPara="1" wrap="square" lIns="91425" tIns="91425" rIns="91425" bIns="91425" anchor="t" anchorCtr="0">
            <a:noAutofit/>
          </a:bodyPr>
          <a:lstStyle/>
          <a:p>
            <a:pPr marL="457200" lvl="0" indent="-384175" algn="l" rtl="0">
              <a:lnSpc>
                <a:spcPct val="90000"/>
              </a:lnSpc>
              <a:spcBef>
                <a:spcPts val="0"/>
              </a:spcBef>
              <a:spcAft>
                <a:spcPts val="0"/>
              </a:spcAft>
              <a:buClr>
                <a:srgbClr val="FFFF00"/>
              </a:buClr>
              <a:buSzPts val="2450"/>
              <a:buChar char="●"/>
            </a:pPr>
            <a:r>
              <a:rPr lang="en" sz="2450" u="sng">
                <a:solidFill>
                  <a:srgbClr val="FFFF00"/>
                </a:solidFill>
              </a:rPr>
              <a:t>Lk.24:47</a:t>
            </a:r>
            <a:r>
              <a:rPr lang="en" sz="2450">
                <a:solidFill>
                  <a:srgbClr val="FFFF00"/>
                </a:solidFill>
              </a:rPr>
              <a:t> </a:t>
            </a:r>
            <a:r>
              <a:rPr lang="en" sz="2450" i="1">
                <a:solidFill>
                  <a:schemeClr val="dk1"/>
                </a:solidFill>
              </a:rPr>
              <a:t>“and that </a:t>
            </a:r>
            <a:r>
              <a:rPr lang="en" sz="2450" i="1" u="sng">
                <a:solidFill>
                  <a:schemeClr val="dk1"/>
                </a:solidFill>
              </a:rPr>
              <a:t>repentance and remission of sins</a:t>
            </a:r>
            <a:r>
              <a:rPr lang="en" sz="2450" i="1">
                <a:solidFill>
                  <a:schemeClr val="dk1"/>
                </a:solidFill>
              </a:rPr>
              <a:t> should be preached in His name to all nations, beginning at Jerusalem.”</a:t>
            </a:r>
            <a:endParaRPr sz="2450" i="1">
              <a:solidFill>
                <a:schemeClr val="dk1"/>
              </a:solidFill>
            </a:endParaRPr>
          </a:p>
          <a:p>
            <a:pPr marL="457200" lvl="0" indent="-384175" algn="l" rtl="0">
              <a:lnSpc>
                <a:spcPct val="90000"/>
              </a:lnSpc>
              <a:spcBef>
                <a:spcPts val="0"/>
              </a:spcBef>
              <a:spcAft>
                <a:spcPts val="0"/>
              </a:spcAft>
              <a:buClr>
                <a:srgbClr val="FFFF00"/>
              </a:buClr>
              <a:buSzPts val="2450"/>
              <a:buChar char="●"/>
            </a:pPr>
            <a:r>
              <a:rPr lang="en" sz="2450" u="sng">
                <a:solidFill>
                  <a:srgbClr val="FFFF00"/>
                </a:solidFill>
              </a:rPr>
              <a:t>Acts 2:38</a:t>
            </a:r>
            <a:r>
              <a:rPr lang="en" sz="2450">
                <a:solidFill>
                  <a:srgbClr val="FFFF00"/>
                </a:solidFill>
              </a:rPr>
              <a:t> </a:t>
            </a:r>
            <a:r>
              <a:rPr lang="en" sz="2450" i="1">
                <a:solidFill>
                  <a:schemeClr val="dk1"/>
                </a:solidFill>
              </a:rPr>
              <a:t>“Then Peter said to them, “</a:t>
            </a:r>
            <a:r>
              <a:rPr lang="en" sz="2450" i="1" u="sng">
                <a:solidFill>
                  <a:schemeClr val="dk1"/>
                </a:solidFill>
              </a:rPr>
              <a:t>Repent</a:t>
            </a:r>
            <a:r>
              <a:rPr lang="en" sz="2450" i="1">
                <a:solidFill>
                  <a:schemeClr val="dk1"/>
                </a:solidFill>
              </a:rPr>
              <a:t>, and let every one of you be baptized in the name of Jesus Christ for the remission of sins; and you shall receive the gift of the Holy Spirit.”</a:t>
            </a:r>
            <a:endParaRPr sz="2450" i="1">
              <a:solidFill>
                <a:schemeClr val="dk1"/>
              </a:solidFill>
            </a:endParaRPr>
          </a:p>
          <a:p>
            <a:pPr marL="457200" lvl="0" indent="-384175" algn="l" rtl="0">
              <a:lnSpc>
                <a:spcPct val="90000"/>
              </a:lnSpc>
              <a:spcBef>
                <a:spcPts val="0"/>
              </a:spcBef>
              <a:spcAft>
                <a:spcPts val="0"/>
              </a:spcAft>
              <a:buClr>
                <a:srgbClr val="FFFF00"/>
              </a:buClr>
              <a:buSzPts val="2450"/>
              <a:buChar char="●"/>
            </a:pPr>
            <a:r>
              <a:rPr lang="en" sz="2450" u="sng">
                <a:solidFill>
                  <a:srgbClr val="FFFF00"/>
                </a:solidFill>
              </a:rPr>
              <a:t>Acts 3:19</a:t>
            </a:r>
            <a:r>
              <a:rPr lang="en" sz="2450">
                <a:solidFill>
                  <a:srgbClr val="FFFF00"/>
                </a:solidFill>
              </a:rPr>
              <a:t> </a:t>
            </a:r>
            <a:r>
              <a:rPr lang="en" sz="2450" i="1">
                <a:solidFill>
                  <a:schemeClr val="dk1"/>
                </a:solidFill>
              </a:rPr>
              <a:t>“</a:t>
            </a:r>
            <a:r>
              <a:rPr lang="en" sz="2450" i="1" u="sng">
                <a:solidFill>
                  <a:schemeClr val="dk1"/>
                </a:solidFill>
              </a:rPr>
              <a:t>Repent therefore and be converted</a:t>
            </a:r>
            <a:r>
              <a:rPr lang="en" sz="2450" i="1">
                <a:solidFill>
                  <a:schemeClr val="dk1"/>
                </a:solidFill>
              </a:rPr>
              <a:t>, that your sins may be blotted out, so that times of refreshing may come from the presence of the Lord,”</a:t>
            </a:r>
            <a:endParaRPr sz="2450" i="1">
              <a:solidFill>
                <a:schemeClr val="dk1"/>
              </a:solidFill>
            </a:endParaRPr>
          </a:p>
          <a:p>
            <a:pPr marL="457200" lvl="0" indent="-384175" algn="l" rtl="0">
              <a:lnSpc>
                <a:spcPct val="90000"/>
              </a:lnSpc>
              <a:spcBef>
                <a:spcPts val="0"/>
              </a:spcBef>
              <a:spcAft>
                <a:spcPts val="0"/>
              </a:spcAft>
              <a:buClr>
                <a:srgbClr val="FFFF00"/>
              </a:buClr>
              <a:buSzPts val="2450"/>
              <a:buChar char="●"/>
            </a:pPr>
            <a:r>
              <a:rPr lang="en" sz="2450" u="sng">
                <a:solidFill>
                  <a:srgbClr val="FFFF00"/>
                </a:solidFill>
              </a:rPr>
              <a:t>Acts 17:30</a:t>
            </a:r>
            <a:r>
              <a:rPr lang="en" sz="2450">
                <a:solidFill>
                  <a:srgbClr val="FFFF00"/>
                </a:solidFill>
              </a:rPr>
              <a:t> </a:t>
            </a:r>
            <a:r>
              <a:rPr lang="en" sz="2450" i="1">
                <a:solidFill>
                  <a:schemeClr val="dk1"/>
                </a:solidFill>
              </a:rPr>
              <a:t>“Truly, these times of ignorance God overlooked, but </a:t>
            </a:r>
            <a:r>
              <a:rPr lang="en" sz="2450" i="1" u="sng">
                <a:solidFill>
                  <a:schemeClr val="dk1"/>
                </a:solidFill>
              </a:rPr>
              <a:t>now commands all men everywhere to repent</a:t>
            </a:r>
            <a:r>
              <a:rPr lang="en" sz="2450" i="1">
                <a:solidFill>
                  <a:schemeClr val="dk1"/>
                </a:solidFill>
              </a:rPr>
              <a:t>,”</a:t>
            </a:r>
            <a:endParaRPr sz="2450" i="1">
              <a:solidFill>
                <a:schemeClr val="dk1"/>
              </a:solidFill>
            </a:endParaRPr>
          </a:p>
          <a:p>
            <a:pPr marL="457200" lvl="0" indent="-384175" algn="l" rtl="0">
              <a:lnSpc>
                <a:spcPct val="90000"/>
              </a:lnSpc>
              <a:spcBef>
                <a:spcPts val="0"/>
              </a:spcBef>
              <a:spcAft>
                <a:spcPts val="0"/>
              </a:spcAft>
              <a:buClr>
                <a:srgbClr val="FFFF00"/>
              </a:buClr>
              <a:buSzPts val="2450"/>
              <a:buChar char="●"/>
            </a:pPr>
            <a:r>
              <a:rPr lang="en" sz="2450" u="sng">
                <a:solidFill>
                  <a:srgbClr val="FFFF00"/>
                </a:solidFill>
              </a:rPr>
              <a:t>Acts 20:21</a:t>
            </a:r>
            <a:r>
              <a:rPr lang="en" sz="2450">
                <a:solidFill>
                  <a:srgbClr val="FFFF00"/>
                </a:solidFill>
              </a:rPr>
              <a:t> </a:t>
            </a:r>
            <a:r>
              <a:rPr lang="en" sz="2450" i="1">
                <a:solidFill>
                  <a:schemeClr val="dk1"/>
                </a:solidFill>
              </a:rPr>
              <a:t>“testifying to Jews, and also to Greeks, </a:t>
            </a:r>
            <a:r>
              <a:rPr lang="en" sz="2450" i="1" u="sng">
                <a:solidFill>
                  <a:schemeClr val="dk1"/>
                </a:solidFill>
              </a:rPr>
              <a:t>repentance toward God</a:t>
            </a:r>
            <a:r>
              <a:rPr lang="en" sz="2450" i="1">
                <a:solidFill>
                  <a:schemeClr val="dk1"/>
                </a:solidFill>
              </a:rPr>
              <a:t> and faith toward our Lord Jesus Christ.”</a:t>
            </a:r>
            <a:endParaRPr sz="2450" i="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65550" y="0"/>
            <a:ext cx="92637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CHURCHES NEEDED IT!</a:t>
            </a:r>
            <a:endParaRPr sz="4600" b="1">
              <a:solidFill>
                <a:srgbClr val="00FFFF"/>
              </a:solidFill>
            </a:endParaRPr>
          </a:p>
        </p:txBody>
      </p:sp>
      <p:sp>
        <p:nvSpPr>
          <p:cNvPr id="103" name="Google Shape;103;p21"/>
          <p:cNvSpPr txBox="1">
            <a:spLocks noGrp="1"/>
          </p:cNvSpPr>
          <p:nvPr>
            <p:ph type="subTitle" idx="1"/>
          </p:nvPr>
        </p:nvSpPr>
        <p:spPr>
          <a:xfrm>
            <a:off x="-145800" y="307675"/>
            <a:ext cx="9343800" cy="48360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Rev.2:5</a:t>
            </a:r>
            <a:r>
              <a:rPr lang="en" sz="2300">
                <a:solidFill>
                  <a:srgbClr val="FFFF00"/>
                </a:solidFill>
              </a:rPr>
              <a:t> </a:t>
            </a:r>
            <a:r>
              <a:rPr lang="en" sz="2300" i="1">
                <a:solidFill>
                  <a:schemeClr val="dk1"/>
                </a:solidFill>
              </a:rPr>
              <a:t>“Remember therefore from where you have fallen; </a:t>
            </a:r>
            <a:r>
              <a:rPr lang="en" sz="2300" i="1" u="sng">
                <a:solidFill>
                  <a:schemeClr val="dk1"/>
                </a:solidFill>
              </a:rPr>
              <a:t>repent and do the first works</a:t>
            </a:r>
            <a:r>
              <a:rPr lang="en" sz="2300" i="1">
                <a:solidFill>
                  <a:schemeClr val="dk1"/>
                </a:solidFill>
              </a:rPr>
              <a:t>, or else I will come to you quickly and remove your lampstand from its place - unless you repent.”</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Rev.2:16</a:t>
            </a:r>
            <a:r>
              <a:rPr lang="en" sz="2300">
                <a:solidFill>
                  <a:srgbClr val="FFFF00"/>
                </a:solidFill>
              </a:rPr>
              <a:t> </a:t>
            </a:r>
            <a:r>
              <a:rPr lang="en" sz="2300" i="1">
                <a:solidFill>
                  <a:schemeClr val="dk1"/>
                </a:solidFill>
              </a:rPr>
              <a:t>“</a:t>
            </a:r>
            <a:r>
              <a:rPr lang="en" sz="2300" i="1" u="sng">
                <a:solidFill>
                  <a:schemeClr val="dk1"/>
                </a:solidFill>
              </a:rPr>
              <a:t>Repent</a:t>
            </a:r>
            <a:r>
              <a:rPr lang="en" sz="2300" i="1">
                <a:solidFill>
                  <a:schemeClr val="dk1"/>
                </a:solidFill>
              </a:rPr>
              <a:t>, or else I will come to you quickly and will fight against them with the sword of My mouth.”</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Rev.2:21-22</a:t>
            </a:r>
            <a:r>
              <a:rPr lang="en" sz="2300">
                <a:solidFill>
                  <a:srgbClr val="FFFF00"/>
                </a:solidFill>
              </a:rPr>
              <a:t> </a:t>
            </a:r>
            <a:r>
              <a:rPr lang="en" sz="2300" i="1">
                <a:solidFill>
                  <a:schemeClr val="dk1"/>
                </a:solidFill>
              </a:rPr>
              <a:t>“And </a:t>
            </a:r>
            <a:r>
              <a:rPr lang="en" sz="2300" i="1" u="sng">
                <a:solidFill>
                  <a:schemeClr val="dk1"/>
                </a:solidFill>
              </a:rPr>
              <a:t>I gave her time to repent</a:t>
            </a:r>
            <a:r>
              <a:rPr lang="en" sz="2300" i="1">
                <a:solidFill>
                  <a:schemeClr val="dk1"/>
                </a:solidFill>
              </a:rPr>
              <a:t> of her sexual immorality, and she did not repent. 22 Indeed I will cast her into a sickbed, and those who commit adultery with her into great tribulation, </a:t>
            </a:r>
            <a:r>
              <a:rPr lang="en" sz="2300" i="1" u="sng">
                <a:solidFill>
                  <a:schemeClr val="dk1"/>
                </a:solidFill>
              </a:rPr>
              <a:t>unless they repent</a:t>
            </a:r>
            <a:r>
              <a:rPr lang="en" sz="2300" i="1">
                <a:solidFill>
                  <a:schemeClr val="dk1"/>
                </a:solidFill>
              </a:rPr>
              <a:t> of their deeds.”</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Rev.3:3</a:t>
            </a:r>
            <a:r>
              <a:rPr lang="en" sz="2300">
                <a:solidFill>
                  <a:srgbClr val="FFFF00"/>
                </a:solidFill>
              </a:rPr>
              <a:t> </a:t>
            </a:r>
            <a:r>
              <a:rPr lang="en" sz="2300" i="1">
                <a:solidFill>
                  <a:schemeClr val="dk1"/>
                </a:solidFill>
              </a:rPr>
              <a:t>“Remember therefore how you have received and heard; </a:t>
            </a:r>
            <a:r>
              <a:rPr lang="en" sz="2300" i="1" u="sng">
                <a:solidFill>
                  <a:schemeClr val="dk1"/>
                </a:solidFill>
              </a:rPr>
              <a:t>hold fast and repent</a:t>
            </a:r>
            <a:r>
              <a:rPr lang="en" sz="2300" i="1">
                <a:solidFill>
                  <a:schemeClr val="dk1"/>
                </a:solidFill>
              </a:rPr>
              <a:t>. Therefore if you will not watch, I will come upon you as a thief, and you will not know what hour I will come upon you.”</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Rev.3:19</a:t>
            </a:r>
            <a:r>
              <a:rPr lang="en" sz="2300">
                <a:solidFill>
                  <a:srgbClr val="FFFF00"/>
                </a:solidFill>
              </a:rPr>
              <a:t> </a:t>
            </a:r>
            <a:r>
              <a:rPr lang="en" sz="2300" i="1">
                <a:solidFill>
                  <a:schemeClr val="dk1"/>
                </a:solidFill>
              </a:rPr>
              <a:t>“As many as I love, I rebuke and chasten. Therefore </a:t>
            </a:r>
            <a:r>
              <a:rPr lang="en" sz="2300" i="1" u="sng">
                <a:solidFill>
                  <a:schemeClr val="dk1"/>
                </a:solidFill>
              </a:rPr>
              <a:t>be zealous and repent</a:t>
            </a:r>
            <a:r>
              <a:rPr lang="en" sz="2300" i="1">
                <a:solidFill>
                  <a:schemeClr val="dk1"/>
                </a:solidFill>
              </a:rPr>
              <a:t>.”</a:t>
            </a:r>
            <a:endParaRPr sz="2300" i="1">
              <a:solidFill>
                <a:schemeClr val="dk1"/>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3053</Words>
  <Application>Microsoft Office PowerPoint</Application>
  <PresentationFormat>On-screen Show (16:9)</PresentationFormat>
  <Paragraphs>72</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WHAT IS REPENTANCE?</vt:lpstr>
      <vt:lpstr>WORDS &amp; DEFINITIONS</vt:lpstr>
      <vt:lpstr>REPENTANCE FOLLOWS FAITH</vt:lpstr>
      <vt:lpstr>CAN GOD “REPENT”?</vt:lpstr>
      <vt:lpstr>REPENTANCE IN THE O.T.</vt:lpstr>
      <vt:lpstr>REPENTANCE IN THE N.T.</vt:lpstr>
      <vt:lpstr>JESUS PREACHED IT</vt:lpstr>
      <vt:lpstr>THE APOSTLES PREACHED IT</vt:lpstr>
      <vt:lpstr>CHURCHES NEEDED IT!</vt:lpstr>
      <vt:lpstr>LESSON 1 - MORE THAN REGRET</vt:lpstr>
      <vt:lpstr>LESSON 2 - FORGIVENESS</vt:lpstr>
      <vt:lpstr>LESSON 3 - A TIME TO REJOICE</vt:lpstr>
      <vt:lpstr>LESSON 4 - BAD REPENTANCE?</vt:lpstr>
      <vt:lpstr>THE TIME TO REPENT IS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REPENTANCE?</dc:title>
  <dc:creator>Eric Bridge</dc:creator>
  <cp:lastModifiedBy>Eric Bridge</cp:lastModifiedBy>
  <cp:revision>1</cp:revision>
  <cp:lastPrinted>2023-08-13T04:15:49Z</cp:lastPrinted>
  <dcterms:modified xsi:type="dcterms:W3CDTF">2023-08-13T04:19:00Z</dcterms:modified>
</cp:coreProperties>
</file>