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3222" y="5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64b00c6da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764b00c6da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764b00c6da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764b00c6d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764b00c6d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764b00c6d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764b00c6da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764b00c6d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764b00c6da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764b00c6da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64b00c6da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764b00c6da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764b00c6da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764b00c6da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764b00c6da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764b00c6d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764b00c6da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764b00c6d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764b00c6da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764b00c6d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764b00c6da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764b00c6d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764b00c6da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764b00c6d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764b00c6da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764b00c6d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764b00c6da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764b00c6d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59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6000" b="1" dirty="0">
                <a:solidFill>
                  <a:srgbClr val="00FFFF"/>
                </a:solidFill>
              </a:rPr>
              <a:t>WHAT IS CONFESSION?</a:t>
            </a:r>
            <a:endParaRPr sz="6000" b="1" dirty="0">
              <a:solidFill>
                <a:srgbClr val="00FFFF"/>
              </a:solidFill>
            </a:endParaRPr>
          </a:p>
        </p:txBody>
      </p:sp>
      <p:sp>
        <p:nvSpPr>
          <p:cNvPr id="55" name="Google Shape;55;p13"/>
          <p:cNvSpPr txBox="1">
            <a:spLocks noGrp="1"/>
          </p:cNvSpPr>
          <p:nvPr>
            <p:ph type="subTitle" idx="1"/>
          </p:nvPr>
        </p:nvSpPr>
        <p:spPr>
          <a:xfrm>
            <a:off x="0" y="591300"/>
            <a:ext cx="9144000" cy="45522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1018"/>
              <a:buNone/>
            </a:pPr>
            <a:r>
              <a:rPr lang="en" sz="2000" u="sng" dirty="0">
                <a:solidFill>
                  <a:srgbClr val="FFFF00"/>
                </a:solidFill>
              </a:rPr>
              <a:t>2 Chron.6:24-30</a:t>
            </a:r>
            <a:r>
              <a:rPr lang="en" sz="2000" dirty="0">
                <a:solidFill>
                  <a:schemeClr val="dk1"/>
                </a:solidFill>
              </a:rPr>
              <a:t> </a:t>
            </a:r>
            <a:r>
              <a:rPr lang="en" sz="2000" b="1" dirty="0">
                <a:solidFill>
                  <a:srgbClr val="00FFFF"/>
                </a:solidFill>
              </a:rPr>
              <a:t>(NKJV)</a:t>
            </a:r>
            <a:r>
              <a:rPr lang="en" sz="2000" dirty="0">
                <a:solidFill>
                  <a:schemeClr val="dk1"/>
                </a:solidFill>
              </a:rPr>
              <a:t>  </a:t>
            </a:r>
            <a:r>
              <a:rPr lang="en" sz="2000" i="1" dirty="0">
                <a:solidFill>
                  <a:schemeClr val="dk1"/>
                </a:solidFill>
              </a:rPr>
              <a:t>“Or if Your people Israel are defeated before an enemy because they have sinned against You, </a:t>
            </a:r>
            <a:r>
              <a:rPr lang="en" sz="2000" i="1" u="sng" dirty="0">
                <a:solidFill>
                  <a:schemeClr val="dk1"/>
                </a:solidFill>
              </a:rPr>
              <a:t>and return and confess Your name, and pray and make supplication before You in this temple</a:t>
            </a:r>
            <a:r>
              <a:rPr lang="en" sz="2000" i="1" dirty="0">
                <a:solidFill>
                  <a:schemeClr val="dk1"/>
                </a:solidFill>
              </a:rPr>
              <a:t>, 25 then hear from heaven and forgive the sin of Your people Israel, and bring them back to the land which You gave to them and their fathers.26 When the heavens are shut up and there is no rain because they have sinned against You, </a:t>
            </a:r>
            <a:r>
              <a:rPr lang="en" sz="2000" i="1" u="sng" dirty="0">
                <a:solidFill>
                  <a:schemeClr val="dk1"/>
                </a:solidFill>
              </a:rPr>
              <a:t>when they pray toward this place and confess Your name, and turn from their sin because You afflict them</a:t>
            </a:r>
            <a:r>
              <a:rPr lang="en" sz="2000" i="1" dirty="0">
                <a:solidFill>
                  <a:schemeClr val="dk1"/>
                </a:solidFill>
              </a:rPr>
              <a:t>, 27 then hear in heaven, and forgive the sin of Your servants, Your people Israel, that You may teach them the good way in which they should walk; and send rain on Your land which You have given to Your people as an inheritance.28 When there is famine in the land, pestilence or blight or mildew, locusts or grasshoppers; when their enemies besiege them in the land of their cities; whatever plague or whatever sickness there is; 29 </a:t>
            </a:r>
            <a:r>
              <a:rPr lang="en" sz="2000" i="1" u="sng" dirty="0">
                <a:solidFill>
                  <a:schemeClr val="dk1"/>
                </a:solidFill>
              </a:rPr>
              <a:t>whatever prayer, whatever supplication is made by anyone, or by all Your people Israel, </a:t>
            </a:r>
            <a:r>
              <a:rPr lang="en" sz="2000" b="1" i="1" u="sng" dirty="0">
                <a:solidFill>
                  <a:srgbClr val="FFFF00"/>
                </a:solidFill>
              </a:rPr>
              <a:t>when each one knows his own burden and his own grief</a:t>
            </a:r>
            <a:r>
              <a:rPr lang="en" sz="2000" i="1" u="sng" dirty="0">
                <a:solidFill>
                  <a:schemeClr val="dk1"/>
                </a:solidFill>
              </a:rPr>
              <a:t>, and spreads out his hands to this temple</a:t>
            </a:r>
            <a:r>
              <a:rPr lang="en" sz="2000" i="1" dirty="0">
                <a:solidFill>
                  <a:schemeClr val="dk1"/>
                </a:solidFill>
              </a:rPr>
              <a:t>: 30 then hear from heaven Your dwelling place, and forgive, and give to everyone according to all his ways, whose heart You know (for You alone know the hearts of the sons of men),”</a:t>
            </a:r>
            <a:r>
              <a:rPr lang="en" sz="1950" i="1" dirty="0">
                <a:solidFill>
                  <a:schemeClr val="dk1"/>
                </a:solidFill>
              </a:rPr>
              <a:t> </a:t>
            </a:r>
            <a:endParaRPr sz="1850" i="1"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500" b="1">
                <a:solidFill>
                  <a:srgbClr val="00FFFF"/>
                </a:solidFill>
              </a:rPr>
              <a:t>N.T. SCRIPTURES</a:t>
            </a:r>
            <a:endParaRPr sz="4500" b="1">
              <a:solidFill>
                <a:srgbClr val="00FFFF"/>
              </a:solidFill>
            </a:endParaRPr>
          </a:p>
        </p:txBody>
      </p:sp>
      <p:sp>
        <p:nvSpPr>
          <p:cNvPr id="109" name="Google Shape;109;p22"/>
          <p:cNvSpPr txBox="1">
            <a:spLocks noGrp="1"/>
          </p:cNvSpPr>
          <p:nvPr>
            <p:ph type="subTitle" idx="1"/>
          </p:nvPr>
        </p:nvSpPr>
        <p:spPr>
          <a:xfrm>
            <a:off x="-159200" y="469525"/>
            <a:ext cx="9363900" cy="4674000"/>
          </a:xfrm>
          <a:prstGeom prst="rect">
            <a:avLst/>
          </a:prstGeom>
        </p:spPr>
        <p:txBody>
          <a:bodyPr spcFirstLastPara="1" wrap="square" lIns="91425" tIns="91425" rIns="91425" bIns="91425" anchor="t" anchorCtr="0">
            <a:noAutofit/>
          </a:bodyPr>
          <a:lstStyle/>
          <a:p>
            <a:pPr marL="457200" lvl="0" indent="-368300" algn="l" rtl="0">
              <a:lnSpc>
                <a:spcPct val="80000"/>
              </a:lnSpc>
              <a:spcBef>
                <a:spcPts val="0"/>
              </a:spcBef>
              <a:spcAft>
                <a:spcPts val="0"/>
              </a:spcAft>
              <a:buClr>
                <a:srgbClr val="FFFF00"/>
              </a:buClr>
              <a:buSzPts val="2200"/>
              <a:buChar char="●"/>
            </a:pPr>
            <a:r>
              <a:rPr lang="en" sz="2200" u="sng">
                <a:solidFill>
                  <a:srgbClr val="FFFF00"/>
                </a:solidFill>
              </a:rPr>
              <a:t>Mk.1:5</a:t>
            </a:r>
            <a:r>
              <a:rPr lang="en" sz="2200">
                <a:solidFill>
                  <a:srgbClr val="FFFF00"/>
                </a:solidFill>
              </a:rPr>
              <a:t> </a:t>
            </a:r>
            <a:r>
              <a:rPr lang="en" sz="2200" i="1">
                <a:solidFill>
                  <a:schemeClr val="dk1"/>
                </a:solidFill>
              </a:rPr>
              <a:t>“Then all the land of Judea, and those from Jerusalem, went out to him and were all baptized by him</a:t>
            </a:r>
            <a:r>
              <a:rPr lang="en" sz="2200">
                <a:solidFill>
                  <a:srgbClr val="FFFF00"/>
                </a:solidFill>
              </a:rPr>
              <a:t> (John the baptist) </a:t>
            </a:r>
            <a:r>
              <a:rPr lang="en" sz="2200" i="1">
                <a:solidFill>
                  <a:schemeClr val="dk1"/>
                </a:solidFill>
              </a:rPr>
              <a:t>in the Jordan River, confessing their sins.”</a:t>
            </a:r>
            <a:endParaRPr sz="2200" i="1">
              <a:solidFill>
                <a:schemeClr val="dk1"/>
              </a:solidFill>
            </a:endParaRPr>
          </a:p>
          <a:p>
            <a:pPr marL="457200" lvl="0" indent="-368300" algn="l" rtl="0">
              <a:lnSpc>
                <a:spcPct val="80000"/>
              </a:lnSpc>
              <a:spcBef>
                <a:spcPts val="0"/>
              </a:spcBef>
              <a:spcAft>
                <a:spcPts val="0"/>
              </a:spcAft>
              <a:buClr>
                <a:srgbClr val="FFFF00"/>
              </a:buClr>
              <a:buSzPts val="2200"/>
              <a:buChar char="●"/>
            </a:pPr>
            <a:r>
              <a:rPr lang="en" sz="2200" u="sng">
                <a:solidFill>
                  <a:srgbClr val="FFFF00"/>
                </a:solidFill>
              </a:rPr>
              <a:t>Acts 19:17-18</a:t>
            </a:r>
            <a:r>
              <a:rPr lang="en" sz="2200">
                <a:solidFill>
                  <a:srgbClr val="FFFF00"/>
                </a:solidFill>
              </a:rPr>
              <a:t> </a:t>
            </a:r>
            <a:r>
              <a:rPr lang="en" sz="2200" i="1">
                <a:solidFill>
                  <a:schemeClr val="dk1"/>
                </a:solidFill>
              </a:rPr>
              <a:t>“This became known both to all Jews and Greeks dwelling in Ephesus; and fear fell on them all, and the name of the Lord Jesus was magnified. 18 And many who had believed came confessing and telling their deeds.”</a:t>
            </a:r>
            <a:endParaRPr sz="2200" i="1">
              <a:solidFill>
                <a:schemeClr val="dk1"/>
              </a:solidFill>
            </a:endParaRPr>
          </a:p>
          <a:p>
            <a:pPr marL="457200" lvl="0" indent="-368300" algn="l" rtl="0">
              <a:lnSpc>
                <a:spcPct val="80000"/>
              </a:lnSpc>
              <a:spcBef>
                <a:spcPts val="0"/>
              </a:spcBef>
              <a:spcAft>
                <a:spcPts val="0"/>
              </a:spcAft>
              <a:buClr>
                <a:srgbClr val="FFFF00"/>
              </a:buClr>
              <a:buSzPts val="2200"/>
              <a:buChar char="●"/>
            </a:pPr>
            <a:r>
              <a:rPr lang="en" sz="2200" u="sng">
                <a:solidFill>
                  <a:srgbClr val="FFFF00"/>
                </a:solidFill>
              </a:rPr>
              <a:t>1 Jn.1:8-10</a:t>
            </a:r>
            <a:r>
              <a:rPr lang="en" sz="2200">
                <a:solidFill>
                  <a:srgbClr val="FFFF00"/>
                </a:solidFill>
              </a:rPr>
              <a:t> </a:t>
            </a:r>
            <a:r>
              <a:rPr lang="en" sz="2200" i="1">
                <a:solidFill>
                  <a:schemeClr val="dk1"/>
                </a:solidFill>
              </a:rPr>
              <a:t>“If we say that we have no sin, we deceive ourselves, and the truth is not in us. 9 If we confess our sins, He is faithful and just to forgive us our sins and to cleanse us from all unrighteousness. 10 If we say that we have not sinned, we make Him a liar, and His word is not in us.”</a:t>
            </a:r>
            <a:endParaRPr sz="2200" i="1">
              <a:solidFill>
                <a:schemeClr val="dk1"/>
              </a:solidFill>
            </a:endParaRPr>
          </a:p>
          <a:p>
            <a:pPr marL="457200" lvl="0" indent="-368300" algn="l" rtl="0">
              <a:lnSpc>
                <a:spcPct val="80000"/>
              </a:lnSpc>
              <a:spcBef>
                <a:spcPts val="0"/>
              </a:spcBef>
              <a:spcAft>
                <a:spcPts val="0"/>
              </a:spcAft>
              <a:buClr>
                <a:srgbClr val="00FFFF"/>
              </a:buClr>
              <a:buSzPts val="2200"/>
              <a:buChar char="●"/>
            </a:pPr>
            <a:r>
              <a:rPr lang="en" sz="2200">
                <a:solidFill>
                  <a:srgbClr val="00FFFF"/>
                </a:solidFill>
              </a:rPr>
              <a:t>1st John was written to Christians - those who had already confessed their belief in Jesus Christ as the Son of God and been baptized for the remission of their sins.  And this is why prayer is SO important for the Christian.  This type of continual confession to God and asking for forgiveness is so vital, because we continue to offend our Lord!</a:t>
            </a:r>
            <a:endParaRPr sz="2200">
              <a:solidFill>
                <a:srgbClr val="00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800" b="1">
                <a:solidFill>
                  <a:srgbClr val="00FFFF"/>
                </a:solidFill>
              </a:rPr>
              <a:t>5) CONFESSING ALLEGIANCE</a:t>
            </a:r>
            <a:endParaRPr sz="4800" b="1">
              <a:solidFill>
                <a:srgbClr val="00FFFF"/>
              </a:solidFill>
            </a:endParaRPr>
          </a:p>
        </p:txBody>
      </p:sp>
      <p:sp>
        <p:nvSpPr>
          <p:cNvPr id="115" name="Google Shape;115;p23"/>
          <p:cNvSpPr txBox="1">
            <a:spLocks noGrp="1"/>
          </p:cNvSpPr>
          <p:nvPr>
            <p:ph type="subTitle" idx="1"/>
          </p:nvPr>
        </p:nvSpPr>
        <p:spPr>
          <a:xfrm>
            <a:off x="-145800" y="510900"/>
            <a:ext cx="9377400" cy="4632600"/>
          </a:xfrm>
          <a:prstGeom prst="rect">
            <a:avLst/>
          </a:prstGeom>
        </p:spPr>
        <p:txBody>
          <a:bodyPr spcFirstLastPara="1" wrap="square" lIns="91425" tIns="91425" rIns="91425" bIns="91425" anchor="t" anchorCtr="0">
            <a:noAutofit/>
          </a:bodyPr>
          <a:lstStyle/>
          <a:p>
            <a:pPr marL="457200" lvl="0" indent="-374650" algn="l" rtl="0">
              <a:lnSpc>
                <a:spcPct val="80000"/>
              </a:lnSpc>
              <a:spcBef>
                <a:spcPts val="0"/>
              </a:spcBef>
              <a:spcAft>
                <a:spcPts val="0"/>
              </a:spcAft>
              <a:buClr>
                <a:srgbClr val="FFFF00"/>
              </a:buClr>
              <a:buSzPts val="2300"/>
              <a:buChar char="●"/>
            </a:pPr>
            <a:r>
              <a:rPr lang="en" sz="2300">
                <a:solidFill>
                  <a:srgbClr val="FFFF00"/>
                </a:solidFill>
              </a:rPr>
              <a:t>We must always be bold in publicly confessing our allegiance to, and our relationship with, the Father, the Son and the Holy Spirit.</a:t>
            </a:r>
            <a:endParaRPr sz="2300">
              <a:solidFill>
                <a:srgbClr val="FFFF00"/>
              </a:solidFill>
            </a:endParaRPr>
          </a:p>
          <a:p>
            <a:pPr marL="457200" lvl="0" indent="-374650" algn="l" rtl="0">
              <a:lnSpc>
                <a:spcPct val="80000"/>
              </a:lnSpc>
              <a:spcBef>
                <a:spcPts val="0"/>
              </a:spcBef>
              <a:spcAft>
                <a:spcPts val="0"/>
              </a:spcAft>
              <a:buClr>
                <a:srgbClr val="FFFF00"/>
              </a:buClr>
              <a:buSzPts val="2300"/>
              <a:buChar char="●"/>
            </a:pPr>
            <a:r>
              <a:rPr lang="en" sz="2300" u="sng">
                <a:solidFill>
                  <a:srgbClr val="FFFF00"/>
                </a:solidFill>
              </a:rPr>
              <a:t>Matt.10:32-33</a:t>
            </a:r>
            <a:r>
              <a:rPr lang="en" sz="2300">
                <a:solidFill>
                  <a:srgbClr val="FFFF00"/>
                </a:solidFill>
              </a:rPr>
              <a:t> </a:t>
            </a:r>
            <a:r>
              <a:rPr lang="en" sz="2300" i="1">
                <a:solidFill>
                  <a:schemeClr val="dk1"/>
                </a:solidFill>
              </a:rPr>
              <a:t>“Therefore whoever </a:t>
            </a:r>
            <a:r>
              <a:rPr lang="en" sz="2300" i="1" u="sng">
                <a:solidFill>
                  <a:schemeClr val="dk1"/>
                </a:solidFill>
              </a:rPr>
              <a:t>confesses Me before men</a:t>
            </a:r>
            <a:r>
              <a:rPr lang="en" sz="2300" i="1">
                <a:solidFill>
                  <a:schemeClr val="dk1"/>
                </a:solidFill>
              </a:rPr>
              <a:t>, him I will also confess before My Father who is in heaven. 33 But whoever denies Me before men, him I will also deny before My Father who is in heaven.”</a:t>
            </a:r>
            <a:endParaRPr sz="2300" i="1">
              <a:solidFill>
                <a:schemeClr val="dk1"/>
              </a:solidFill>
            </a:endParaRPr>
          </a:p>
          <a:p>
            <a:pPr marL="457200" lvl="0" indent="-374650" algn="l" rtl="0">
              <a:lnSpc>
                <a:spcPct val="80000"/>
              </a:lnSpc>
              <a:spcBef>
                <a:spcPts val="0"/>
              </a:spcBef>
              <a:spcAft>
                <a:spcPts val="0"/>
              </a:spcAft>
              <a:buClr>
                <a:srgbClr val="FFFF00"/>
              </a:buClr>
              <a:buSzPts val="2300"/>
              <a:buChar char="●"/>
            </a:pPr>
            <a:r>
              <a:rPr lang="en" sz="2300" u="sng">
                <a:solidFill>
                  <a:srgbClr val="FFFF00"/>
                </a:solidFill>
              </a:rPr>
              <a:t>Lk.12:8-9</a:t>
            </a:r>
            <a:r>
              <a:rPr lang="en" sz="2300">
                <a:solidFill>
                  <a:srgbClr val="FFFF00"/>
                </a:solidFill>
              </a:rPr>
              <a:t> </a:t>
            </a:r>
            <a:r>
              <a:rPr lang="en" sz="2300" i="1">
                <a:solidFill>
                  <a:schemeClr val="dk1"/>
                </a:solidFill>
              </a:rPr>
              <a:t>“Also I say to you, whoever </a:t>
            </a:r>
            <a:r>
              <a:rPr lang="en" sz="2300" i="1" u="sng">
                <a:solidFill>
                  <a:schemeClr val="dk1"/>
                </a:solidFill>
              </a:rPr>
              <a:t>confesses Me before men</a:t>
            </a:r>
            <a:r>
              <a:rPr lang="en" sz="2300" i="1">
                <a:solidFill>
                  <a:schemeClr val="dk1"/>
                </a:solidFill>
              </a:rPr>
              <a:t>, him the Son of Man also will confess before the angels of God. 9 But he who denies Me before men will be denied before the angels of God.”</a:t>
            </a:r>
            <a:endParaRPr sz="2300" i="1">
              <a:solidFill>
                <a:schemeClr val="dk1"/>
              </a:solidFill>
            </a:endParaRPr>
          </a:p>
          <a:p>
            <a:pPr marL="457200" lvl="0" indent="-374650" algn="l" rtl="0">
              <a:lnSpc>
                <a:spcPct val="80000"/>
              </a:lnSpc>
              <a:spcBef>
                <a:spcPts val="0"/>
              </a:spcBef>
              <a:spcAft>
                <a:spcPts val="0"/>
              </a:spcAft>
              <a:buClr>
                <a:srgbClr val="FFFF00"/>
              </a:buClr>
              <a:buSzPts val="2300"/>
              <a:buChar char="●"/>
            </a:pPr>
            <a:r>
              <a:rPr lang="en" sz="2300" u="sng">
                <a:solidFill>
                  <a:srgbClr val="FFFF00"/>
                </a:solidFill>
              </a:rPr>
              <a:t>Jn.9:22</a:t>
            </a:r>
            <a:r>
              <a:rPr lang="en" sz="2300">
                <a:solidFill>
                  <a:srgbClr val="FFFF00"/>
                </a:solidFill>
              </a:rPr>
              <a:t> </a:t>
            </a:r>
            <a:r>
              <a:rPr lang="en" sz="2300" i="1">
                <a:solidFill>
                  <a:schemeClr val="dk1"/>
                </a:solidFill>
              </a:rPr>
              <a:t>“His parents said these things because </a:t>
            </a:r>
            <a:r>
              <a:rPr lang="en" sz="2300" i="1" u="sng">
                <a:solidFill>
                  <a:schemeClr val="dk1"/>
                </a:solidFill>
              </a:rPr>
              <a:t>they feared the Jews</a:t>
            </a:r>
            <a:r>
              <a:rPr lang="en" sz="2300" i="1">
                <a:solidFill>
                  <a:schemeClr val="dk1"/>
                </a:solidFill>
              </a:rPr>
              <a:t>, for the Jews had agreed already that </a:t>
            </a:r>
            <a:r>
              <a:rPr lang="en" sz="2300" i="1" u="sng">
                <a:solidFill>
                  <a:schemeClr val="dk1"/>
                </a:solidFill>
              </a:rPr>
              <a:t>if anyone confessed that He was Christ</a:t>
            </a:r>
            <a:r>
              <a:rPr lang="en" sz="2300" i="1">
                <a:solidFill>
                  <a:schemeClr val="dk1"/>
                </a:solidFill>
              </a:rPr>
              <a:t>, he would be put out of the synagogue.”</a:t>
            </a:r>
            <a:endParaRPr sz="2300" i="1">
              <a:solidFill>
                <a:schemeClr val="dk1"/>
              </a:solidFill>
            </a:endParaRPr>
          </a:p>
          <a:p>
            <a:pPr marL="457200" lvl="0" indent="-381000" algn="l" rtl="0">
              <a:lnSpc>
                <a:spcPct val="80000"/>
              </a:lnSpc>
              <a:spcBef>
                <a:spcPts val="0"/>
              </a:spcBef>
              <a:spcAft>
                <a:spcPts val="0"/>
              </a:spcAft>
              <a:buClr>
                <a:srgbClr val="FFFF00"/>
              </a:buClr>
              <a:buSzPts val="2400"/>
              <a:buChar char="●"/>
            </a:pPr>
            <a:r>
              <a:rPr lang="en" sz="2400" u="sng">
                <a:solidFill>
                  <a:srgbClr val="FFFF00"/>
                </a:solidFill>
              </a:rPr>
              <a:t>Jn.12:42</a:t>
            </a:r>
            <a:r>
              <a:rPr lang="en" sz="2400">
                <a:solidFill>
                  <a:srgbClr val="FFFF00"/>
                </a:solidFill>
              </a:rPr>
              <a:t> </a:t>
            </a:r>
            <a:r>
              <a:rPr lang="en" sz="2400" i="1">
                <a:solidFill>
                  <a:schemeClr val="dk1"/>
                </a:solidFill>
              </a:rPr>
              <a:t>“Nevertheless even among the rulers many believed in Him, </a:t>
            </a:r>
            <a:r>
              <a:rPr lang="en" sz="2400" i="1" u="sng">
                <a:solidFill>
                  <a:schemeClr val="dk1"/>
                </a:solidFill>
              </a:rPr>
              <a:t>but because of the Pharisees they did not confess Him</a:t>
            </a:r>
            <a:r>
              <a:rPr lang="en" sz="2400" i="1">
                <a:solidFill>
                  <a:schemeClr val="dk1"/>
                </a:solidFill>
              </a:rPr>
              <a:t>, lest they should be put out of the synagogue;</a:t>
            </a:r>
            <a:r>
              <a:rPr lang="en" sz="2400">
                <a:solidFill>
                  <a:schemeClr val="dk1"/>
                </a:solidFill>
              </a:rPr>
              <a:t>”</a:t>
            </a:r>
            <a:endParaRPr sz="24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DO </a:t>
            </a:r>
            <a:r>
              <a:rPr lang="en" sz="5000" b="1" u="sng">
                <a:solidFill>
                  <a:srgbClr val="00FFFF"/>
                </a:solidFill>
              </a:rPr>
              <a:t>YOU</a:t>
            </a:r>
            <a:r>
              <a:rPr lang="en" sz="5000" b="1">
                <a:solidFill>
                  <a:srgbClr val="00FFFF"/>
                </a:solidFill>
              </a:rPr>
              <a:t> CONFESS THIS?</a:t>
            </a:r>
            <a:endParaRPr sz="5000" b="1">
              <a:solidFill>
                <a:srgbClr val="00FFFF"/>
              </a:solidFill>
            </a:endParaRPr>
          </a:p>
        </p:txBody>
      </p:sp>
      <p:sp>
        <p:nvSpPr>
          <p:cNvPr id="121" name="Google Shape;121;p24"/>
          <p:cNvSpPr txBox="1">
            <a:spLocks noGrp="1"/>
          </p:cNvSpPr>
          <p:nvPr>
            <p:ph type="subTitle" idx="1"/>
          </p:nvPr>
        </p:nvSpPr>
        <p:spPr>
          <a:xfrm>
            <a:off x="-145800" y="510900"/>
            <a:ext cx="9377400" cy="4632600"/>
          </a:xfrm>
          <a:prstGeom prst="rect">
            <a:avLst/>
          </a:prstGeom>
        </p:spPr>
        <p:txBody>
          <a:bodyPr spcFirstLastPara="1" wrap="square" lIns="91425" tIns="91425" rIns="91425" bIns="91425" anchor="t" anchorCtr="0">
            <a:noAutofit/>
          </a:bodyPr>
          <a:lstStyle/>
          <a:p>
            <a:pPr marL="457200" lvl="0" indent="-374650" algn="l" rtl="0">
              <a:lnSpc>
                <a:spcPct val="80000"/>
              </a:lnSpc>
              <a:spcBef>
                <a:spcPts val="0"/>
              </a:spcBef>
              <a:spcAft>
                <a:spcPts val="0"/>
              </a:spcAft>
              <a:buClr>
                <a:srgbClr val="FFFF00"/>
              </a:buClr>
              <a:buSzPts val="2300"/>
              <a:buChar char="●"/>
            </a:pPr>
            <a:r>
              <a:rPr lang="en" sz="2300" u="sng">
                <a:solidFill>
                  <a:srgbClr val="FFFF00"/>
                </a:solidFill>
              </a:rPr>
              <a:t>Rom.15:9</a:t>
            </a:r>
            <a:r>
              <a:rPr lang="en" sz="2300">
                <a:solidFill>
                  <a:srgbClr val="FFFF00"/>
                </a:solidFill>
              </a:rPr>
              <a:t> </a:t>
            </a:r>
            <a:r>
              <a:rPr lang="en" sz="2300" i="1">
                <a:solidFill>
                  <a:schemeClr val="dk1"/>
                </a:solidFill>
              </a:rPr>
              <a:t>“and that the Gentiles might glorify God for His mercy, as it is written: “For this reason </a:t>
            </a:r>
            <a:r>
              <a:rPr lang="en" sz="2300" i="1" u="sng">
                <a:solidFill>
                  <a:schemeClr val="dk1"/>
                </a:solidFill>
              </a:rPr>
              <a:t>I will confess to You among the Gentiles, and sing to Your name</a:t>
            </a:r>
            <a:r>
              <a:rPr lang="en" sz="2300" i="1">
                <a:solidFill>
                  <a:schemeClr val="dk1"/>
                </a:solidFill>
              </a:rPr>
              <a:t>.”</a:t>
            </a:r>
            <a:endParaRPr sz="2300" i="1">
              <a:solidFill>
                <a:schemeClr val="dk1"/>
              </a:solidFill>
            </a:endParaRPr>
          </a:p>
          <a:p>
            <a:pPr marL="457200" lvl="0" indent="-374650" algn="l" rtl="0">
              <a:lnSpc>
                <a:spcPct val="80000"/>
              </a:lnSpc>
              <a:spcBef>
                <a:spcPts val="0"/>
              </a:spcBef>
              <a:spcAft>
                <a:spcPts val="0"/>
              </a:spcAft>
              <a:buClr>
                <a:srgbClr val="FFFF00"/>
              </a:buClr>
              <a:buSzPts val="2300"/>
              <a:buChar char="●"/>
            </a:pPr>
            <a:r>
              <a:rPr lang="en" sz="2300" u="sng">
                <a:solidFill>
                  <a:srgbClr val="FFFF00"/>
                </a:solidFill>
              </a:rPr>
              <a:t>1 Jn.4:2-3</a:t>
            </a:r>
            <a:r>
              <a:rPr lang="en" sz="2300">
                <a:solidFill>
                  <a:srgbClr val="FFFF00"/>
                </a:solidFill>
              </a:rPr>
              <a:t> </a:t>
            </a:r>
            <a:r>
              <a:rPr lang="en" sz="2300" i="1">
                <a:solidFill>
                  <a:schemeClr val="dk1"/>
                </a:solidFill>
              </a:rPr>
              <a:t>“By this you know the Spirit of God: </a:t>
            </a:r>
            <a:r>
              <a:rPr lang="en" sz="2300" i="1" u="sng">
                <a:solidFill>
                  <a:schemeClr val="dk1"/>
                </a:solidFill>
              </a:rPr>
              <a:t>Every spirit that confesses that Jesus Christ has come in the flesh is of God</a:t>
            </a:r>
            <a:r>
              <a:rPr lang="en" sz="2300" i="1">
                <a:solidFill>
                  <a:schemeClr val="dk1"/>
                </a:solidFill>
              </a:rPr>
              <a:t>, 3 and every spirit that does not confess that Jesus Christ has come in the flesh is not of God...”</a:t>
            </a:r>
            <a:endParaRPr sz="2300" i="1">
              <a:solidFill>
                <a:schemeClr val="dk1"/>
              </a:solidFill>
            </a:endParaRPr>
          </a:p>
          <a:p>
            <a:pPr marL="457200" lvl="0" indent="-374650" algn="l" rtl="0">
              <a:lnSpc>
                <a:spcPct val="80000"/>
              </a:lnSpc>
              <a:spcBef>
                <a:spcPts val="0"/>
              </a:spcBef>
              <a:spcAft>
                <a:spcPts val="0"/>
              </a:spcAft>
              <a:buClr>
                <a:srgbClr val="FFFF00"/>
              </a:buClr>
              <a:buSzPts val="2300"/>
              <a:buChar char="●"/>
            </a:pPr>
            <a:r>
              <a:rPr lang="en" sz="2300" u="sng">
                <a:solidFill>
                  <a:srgbClr val="FFFF00"/>
                </a:solidFill>
              </a:rPr>
              <a:t>2 Jn.1:7</a:t>
            </a:r>
            <a:r>
              <a:rPr lang="en" sz="2300">
                <a:solidFill>
                  <a:srgbClr val="FFFF00"/>
                </a:solidFill>
              </a:rPr>
              <a:t> </a:t>
            </a:r>
            <a:r>
              <a:rPr lang="en" sz="2300" i="1">
                <a:solidFill>
                  <a:schemeClr val="dk1"/>
                </a:solidFill>
              </a:rPr>
              <a:t>“For many deceivers have gone out into the world </a:t>
            </a:r>
            <a:r>
              <a:rPr lang="en" sz="2300" i="1" u="sng">
                <a:solidFill>
                  <a:schemeClr val="dk1"/>
                </a:solidFill>
              </a:rPr>
              <a:t>who do not confess Jesus Christ as coming in the flesh</a:t>
            </a:r>
            <a:r>
              <a:rPr lang="en" sz="2300" i="1">
                <a:solidFill>
                  <a:schemeClr val="dk1"/>
                </a:solidFill>
              </a:rPr>
              <a:t>. This is a deceiver and an antichrist.”</a:t>
            </a:r>
            <a:endParaRPr sz="2300" i="1">
              <a:solidFill>
                <a:schemeClr val="dk1"/>
              </a:solidFill>
            </a:endParaRPr>
          </a:p>
          <a:p>
            <a:pPr marL="457200" lvl="0" indent="-387350" algn="l" rtl="0">
              <a:lnSpc>
                <a:spcPct val="80000"/>
              </a:lnSpc>
              <a:spcBef>
                <a:spcPts val="0"/>
              </a:spcBef>
              <a:spcAft>
                <a:spcPts val="0"/>
              </a:spcAft>
              <a:buClr>
                <a:srgbClr val="00FFFF"/>
              </a:buClr>
              <a:buSzPts val="2500"/>
              <a:buChar char="●"/>
            </a:pPr>
            <a:r>
              <a:rPr lang="en" sz="2300">
                <a:solidFill>
                  <a:srgbClr val="00FFFF"/>
                </a:solidFill>
              </a:rPr>
              <a:t>There is no such thing, in scripture, as a “secret” Christian!  We must always be ready to confess our allegiance to Christ.  More than words, do our ACTIONS also show others what we believe?</a:t>
            </a:r>
            <a:endParaRPr sz="2300">
              <a:solidFill>
                <a:srgbClr val="00FFFF"/>
              </a:solidFill>
            </a:endParaRPr>
          </a:p>
          <a:p>
            <a:pPr marL="457200" lvl="0" indent="-374650" algn="l" rtl="0">
              <a:lnSpc>
                <a:spcPct val="80000"/>
              </a:lnSpc>
              <a:spcBef>
                <a:spcPts val="0"/>
              </a:spcBef>
              <a:spcAft>
                <a:spcPts val="0"/>
              </a:spcAft>
              <a:buClr>
                <a:srgbClr val="FFFF00"/>
              </a:buClr>
              <a:buSzPts val="2300"/>
              <a:buChar char="●"/>
            </a:pPr>
            <a:r>
              <a:rPr lang="en" sz="2300" u="sng">
                <a:solidFill>
                  <a:srgbClr val="FFFF00"/>
                </a:solidFill>
              </a:rPr>
              <a:t>1 Pet.3:15</a:t>
            </a:r>
            <a:r>
              <a:rPr lang="en" sz="2300">
                <a:solidFill>
                  <a:schemeClr val="dk1"/>
                </a:solidFill>
              </a:rPr>
              <a:t> </a:t>
            </a:r>
            <a:r>
              <a:rPr lang="en" sz="2300" i="1">
                <a:solidFill>
                  <a:schemeClr val="dk1"/>
                </a:solidFill>
              </a:rPr>
              <a:t>“But sanctify the Lord God in your hearts, and always be ready to give a defense to everyone who asks you a reason for the hope that is in you, with meekness and fear;”</a:t>
            </a:r>
            <a:endParaRPr sz="23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500" b="1">
                <a:solidFill>
                  <a:srgbClr val="00FFFF"/>
                </a:solidFill>
              </a:rPr>
              <a:t>6) OUR SPIRITUAL STRUGGLES</a:t>
            </a:r>
            <a:endParaRPr sz="4500" b="1">
              <a:solidFill>
                <a:srgbClr val="00FFFF"/>
              </a:solidFill>
            </a:endParaRPr>
          </a:p>
        </p:txBody>
      </p:sp>
      <p:sp>
        <p:nvSpPr>
          <p:cNvPr id="127" name="Google Shape;127;p25"/>
          <p:cNvSpPr txBox="1">
            <a:spLocks noGrp="1"/>
          </p:cNvSpPr>
          <p:nvPr>
            <p:ph type="subTitle" idx="1"/>
          </p:nvPr>
        </p:nvSpPr>
        <p:spPr>
          <a:xfrm>
            <a:off x="-159200" y="469525"/>
            <a:ext cx="9355500" cy="4674000"/>
          </a:xfrm>
          <a:prstGeom prst="rect">
            <a:avLst/>
          </a:prstGeom>
        </p:spPr>
        <p:txBody>
          <a:bodyPr spcFirstLastPara="1" wrap="square" lIns="91425" tIns="91425" rIns="91425" bIns="91425" anchor="t" anchorCtr="0">
            <a:noAutofit/>
          </a:bodyPr>
          <a:lstStyle/>
          <a:p>
            <a:pPr marL="457200" lvl="0" indent="-374650" algn="l" rtl="0">
              <a:lnSpc>
                <a:spcPct val="80000"/>
              </a:lnSpc>
              <a:spcBef>
                <a:spcPts val="0"/>
              </a:spcBef>
              <a:spcAft>
                <a:spcPts val="0"/>
              </a:spcAft>
              <a:buClr>
                <a:srgbClr val="FFFF00"/>
              </a:buClr>
              <a:buSzPts val="2300"/>
              <a:buChar char="●"/>
            </a:pPr>
            <a:r>
              <a:rPr lang="en" sz="2300">
                <a:solidFill>
                  <a:srgbClr val="FFFF00"/>
                </a:solidFill>
              </a:rPr>
              <a:t>There is one more type of confession mentioned in scripture, and I’ve saved this for last because I feel there is great confusion on this one today, even sometimes in the Lord’s church.</a:t>
            </a:r>
            <a:endParaRPr sz="2300">
              <a:solidFill>
                <a:srgbClr val="FFFF00"/>
              </a:solidFill>
            </a:endParaRPr>
          </a:p>
          <a:p>
            <a:pPr marL="457200" lvl="0" indent="-374650" algn="l" rtl="0">
              <a:lnSpc>
                <a:spcPct val="80000"/>
              </a:lnSpc>
              <a:spcBef>
                <a:spcPts val="0"/>
              </a:spcBef>
              <a:spcAft>
                <a:spcPts val="0"/>
              </a:spcAft>
              <a:buClr>
                <a:srgbClr val="FFFF00"/>
              </a:buClr>
              <a:buSzPts val="2300"/>
              <a:buChar char="●"/>
            </a:pPr>
            <a:r>
              <a:rPr lang="en" sz="2300" u="sng">
                <a:solidFill>
                  <a:srgbClr val="FFFF00"/>
                </a:solidFill>
              </a:rPr>
              <a:t>Js.5:16,19-20</a:t>
            </a:r>
            <a:r>
              <a:rPr lang="en" sz="2300">
                <a:solidFill>
                  <a:srgbClr val="00FFFF"/>
                </a:solidFill>
              </a:rPr>
              <a:t> </a:t>
            </a:r>
            <a:r>
              <a:rPr lang="en" sz="2300" i="1">
                <a:solidFill>
                  <a:schemeClr val="dk1"/>
                </a:solidFill>
              </a:rPr>
              <a:t>“Confess your trespasses </a:t>
            </a:r>
            <a:r>
              <a:rPr lang="en" sz="2300" i="1" u="sng">
                <a:solidFill>
                  <a:schemeClr val="dk1"/>
                </a:solidFill>
              </a:rPr>
              <a:t>to one another</a:t>
            </a:r>
            <a:r>
              <a:rPr lang="en" sz="2300" i="1">
                <a:solidFill>
                  <a:schemeClr val="dk1"/>
                </a:solidFill>
              </a:rPr>
              <a:t>, and pray </a:t>
            </a:r>
            <a:r>
              <a:rPr lang="en" sz="2300" i="1" u="sng">
                <a:solidFill>
                  <a:schemeClr val="dk1"/>
                </a:solidFill>
              </a:rPr>
              <a:t>for one another</a:t>
            </a:r>
            <a:r>
              <a:rPr lang="en" sz="2300" i="1">
                <a:solidFill>
                  <a:schemeClr val="dk1"/>
                </a:solidFill>
              </a:rPr>
              <a:t>, that you may be healed. The effective, fervent prayer of a righteous man avails much…19 Brethren, </a:t>
            </a:r>
            <a:r>
              <a:rPr lang="en" sz="2300" i="1" u="sng">
                <a:solidFill>
                  <a:schemeClr val="dk1"/>
                </a:solidFill>
              </a:rPr>
              <a:t>if anyone among you wanders from the truth, and someone turns him back, 20 let him know that he who turns a sinner from the error of his way will save a soul from death and cover a multitude of sins</a:t>
            </a:r>
            <a:r>
              <a:rPr lang="en" sz="2300" i="1">
                <a:solidFill>
                  <a:schemeClr val="dk1"/>
                </a:solidFill>
              </a:rPr>
              <a:t>.”</a:t>
            </a:r>
            <a:endParaRPr sz="2300" i="1">
              <a:solidFill>
                <a:schemeClr val="dk1"/>
              </a:solidFill>
            </a:endParaRPr>
          </a:p>
          <a:p>
            <a:pPr marL="457200" lvl="0" indent="-374650" algn="l" rtl="0">
              <a:lnSpc>
                <a:spcPct val="80000"/>
              </a:lnSpc>
              <a:spcBef>
                <a:spcPts val="0"/>
              </a:spcBef>
              <a:spcAft>
                <a:spcPts val="0"/>
              </a:spcAft>
              <a:buClr>
                <a:srgbClr val="00FFFF"/>
              </a:buClr>
              <a:buSzPts val="2300"/>
              <a:buChar char="●"/>
            </a:pPr>
            <a:r>
              <a:rPr lang="en" sz="2300">
                <a:solidFill>
                  <a:srgbClr val="00FFFF"/>
                </a:solidFill>
              </a:rPr>
              <a:t>WHERE is this confession taking place?  In the Sunday assembly?  Earlier in the passage he talks about the sick Christian summoning the elders to their bedside to anoint and pray over them.</a:t>
            </a:r>
            <a:endParaRPr sz="2300">
              <a:solidFill>
                <a:srgbClr val="00FFFF"/>
              </a:solidFill>
            </a:endParaRPr>
          </a:p>
          <a:p>
            <a:pPr marL="457200" lvl="0" indent="-381000" algn="l" rtl="0">
              <a:lnSpc>
                <a:spcPct val="80000"/>
              </a:lnSpc>
              <a:spcBef>
                <a:spcPts val="0"/>
              </a:spcBef>
              <a:spcAft>
                <a:spcPts val="0"/>
              </a:spcAft>
              <a:buClr>
                <a:srgbClr val="FFFF00"/>
              </a:buClr>
              <a:buSzPts val="2400"/>
              <a:buChar char="●"/>
            </a:pPr>
            <a:r>
              <a:rPr lang="en" sz="2400">
                <a:solidFill>
                  <a:srgbClr val="FFFF00"/>
                </a:solidFill>
              </a:rPr>
              <a:t>This passage is encouraging brethren to find a brother or sister in whom they confide their personal struggles, temptations and vices, so that Christian can encourage, edify and pray for them.  THIS is why it talks about someone turning them back to God.</a:t>
            </a:r>
            <a:endParaRPr sz="240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6"/>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NOT THIS NOR THIS!</a:t>
            </a:r>
            <a:endParaRPr sz="5000" b="1">
              <a:solidFill>
                <a:srgbClr val="00FFFF"/>
              </a:solidFill>
            </a:endParaRPr>
          </a:p>
        </p:txBody>
      </p:sp>
      <p:sp>
        <p:nvSpPr>
          <p:cNvPr id="133" name="Google Shape;133;p26"/>
          <p:cNvSpPr txBox="1">
            <a:spLocks noGrp="1"/>
          </p:cNvSpPr>
          <p:nvPr>
            <p:ph type="subTitle" idx="1"/>
          </p:nvPr>
        </p:nvSpPr>
        <p:spPr>
          <a:xfrm>
            <a:off x="-159200" y="469525"/>
            <a:ext cx="9355500" cy="46740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None/>
            </a:pPr>
            <a:endParaRPr sz="2400">
              <a:solidFill>
                <a:srgbClr val="FFFF00"/>
              </a:solidFill>
            </a:endParaRPr>
          </a:p>
          <a:p>
            <a:pPr marL="0" lvl="0" indent="0" algn="l" rtl="0">
              <a:lnSpc>
                <a:spcPct val="80000"/>
              </a:lnSpc>
              <a:spcBef>
                <a:spcPts val="0"/>
              </a:spcBef>
              <a:spcAft>
                <a:spcPts val="0"/>
              </a:spcAft>
              <a:buNone/>
            </a:pPr>
            <a:endParaRPr sz="2400">
              <a:solidFill>
                <a:srgbClr val="FFFF00"/>
              </a:solidFill>
            </a:endParaRPr>
          </a:p>
          <a:p>
            <a:pPr marL="0" lvl="0" indent="0" algn="l" rtl="0">
              <a:lnSpc>
                <a:spcPct val="80000"/>
              </a:lnSpc>
              <a:spcBef>
                <a:spcPts val="0"/>
              </a:spcBef>
              <a:spcAft>
                <a:spcPts val="0"/>
              </a:spcAft>
              <a:buNone/>
            </a:pPr>
            <a:endParaRPr sz="2400">
              <a:solidFill>
                <a:srgbClr val="FFFF00"/>
              </a:solidFill>
            </a:endParaRPr>
          </a:p>
          <a:p>
            <a:pPr marL="0" lvl="0" indent="0" algn="l" rtl="0">
              <a:lnSpc>
                <a:spcPct val="80000"/>
              </a:lnSpc>
              <a:spcBef>
                <a:spcPts val="0"/>
              </a:spcBef>
              <a:spcAft>
                <a:spcPts val="0"/>
              </a:spcAft>
              <a:buNone/>
            </a:pPr>
            <a:endParaRPr sz="2400">
              <a:solidFill>
                <a:srgbClr val="FFFF00"/>
              </a:solidFill>
            </a:endParaRPr>
          </a:p>
          <a:p>
            <a:pPr marL="0" lvl="0" indent="0" algn="l" rtl="0">
              <a:lnSpc>
                <a:spcPct val="80000"/>
              </a:lnSpc>
              <a:spcBef>
                <a:spcPts val="0"/>
              </a:spcBef>
              <a:spcAft>
                <a:spcPts val="0"/>
              </a:spcAft>
              <a:buNone/>
            </a:pPr>
            <a:endParaRPr sz="2400">
              <a:solidFill>
                <a:srgbClr val="FFFF00"/>
              </a:solidFill>
            </a:endParaRPr>
          </a:p>
          <a:p>
            <a:pPr marL="0" lvl="0" indent="0" algn="l" rtl="0">
              <a:lnSpc>
                <a:spcPct val="80000"/>
              </a:lnSpc>
              <a:spcBef>
                <a:spcPts val="0"/>
              </a:spcBef>
              <a:spcAft>
                <a:spcPts val="0"/>
              </a:spcAft>
              <a:buNone/>
            </a:pPr>
            <a:endParaRPr sz="2400">
              <a:solidFill>
                <a:srgbClr val="FFFF00"/>
              </a:solidFill>
            </a:endParaRPr>
          </a:p>
          <a:p>
            <a:pPr marL="0" lvl="0" indent="0" algn="l" rtl="0">
              <a:lnSpc>
                <a:spcPct val="80000"/>
              </a:lnSpc>
              <a:spcBef>
                <a:spcPts val="0"/>
              </a:spcBef>
              <a:spcAft>
                <a:spcPts val="0"/>
              </a:spcAft>
              <a:buNone/>
            </a:pPr>
            <a:endParaRPr sz="2400">
              <a:solidFill>
                <a:srgbClr val="FFFF00"/>
              </a:solidFill>
            </a:endParaRPr>
          </a:p>
          <a:p>
            <a:pPr marL="0" lvl="0" indent="0" algn="l" rtl="0">
              <a:lnSpc>
                <a:spcPct val="80000"/>
              </a:lnSpc>
              <a:spcBef>
                <a:spcPts val="0"/>
              </a:spcBef>
              <a:spcAft>
                <a:spcPts val="0"/>
              </a:spcAft>
              <a:buNone/>
            </a:pPr>
            <a:endParaRPr sz="2400">
              <a:solidFill>
                <a:srgbClr val="FFFF00"/>
              </a:solidFill>
            </a:endParaRPr>
          </a:p>
          <a:p>
            <a:pPr marL="0" lvl="0" indent="0" algn="l" rtl="0">
              <a:lnSpc>
                <a:spcPct val="80000"/>
              </a:lnSpc>
              <a:spcBef>
                <a:spcPts val="0"/>
              </a:spcBef>
              <a:spcAft>
                <a:spcPts val="0"/>
              </a:spcAft>
              <a:buNone/>
            </a:pPr>
            <a:endParaRPr sz="2400">
              <a:solidFill>
                <a:srgbClr val="FFFF00"/>
              </a:solidFill>
            </a:endParaRPr>
          </a:p>
          <a:p>
            <a:pPr marL="0" lvl="0" indent="0" algn="l" rtl="0">
              <a:lnSpc>
                <a:spcPct val="80000"/>
              </a:lnSpc>
              <a:spcBef>
                <a:spcPts val="0"/>
              </a:spcBef>
              <a:spcAft>
                <a:spcPts val="0"/>
              </a:spcAft>
              <a:buNone/>
            </a:pPr>
            <a:endParaRPr sz="2400">
              <a:solidFill>
                <a:srgbClr val="FFFF00"/>
              </a:solidFill>
            </a:endParaRPr>
          </a:p>
          <a:p>
            <a:pPr marL="0" lvl="0" indent="0" algn="l" rtl="0">
              <a:lnSpc>
                <a:spcPct val="80000"/>
              </a:lnSpc>
              <a:spcBef>
                <a:spcPts val="0"/>
              </a:spcBef>
              <a:spcAft>
                <a:spcPts val="0"/>
              </a:spcAft>
              <a:buNone/>
            </a:pPr>
            <a:endParaRPr sz="2400">
              <a:solidFill>
                <a:srgbClr val="FFFF00"/>
              </a:solidFill>
            </a:endParaRPr>
          </a:p>
          <a:p>
            <a:pPr marL="457200" lvl="0" indent="-387350" algn="l" rtl="0">
              <a:lnSpc>
                <a:spcPct val="80000"/>
              </a:lnSpc>
              <a:spcBef>
                <a:spcPts val="0"/>
              </a:spcBef>
              <a:spcAft>
                <a:spcPts val="0"/>
              </a:spcAft>
              <a:buClr>
                <a:srgbClr val="00FFFF"/>
              </a:buClr>
              <a:buSzPts val="2500"/>
              <a:buChar char="●"/>
            </a:pPr>
            <a:r>
              <a:rPr lang="en" sz="2500">
                <a:solidFill>
                  <a:srgbClr val="00FFFF"/>
                </a:solidFill>
              </a:rPr>
              <a:t>Our brother’s forgiveness of their sins is NOT conditional on congregational action, by one person nor by many.  Where did people get this notion that we can forgive sins?  A repentant Christian has ALREADY been forgiven by God.</a:t>
            </a:r>
            <a:r>
              <a:rPr lang="en" sz="2500">
                <a:solidFill>
                  <a:srgbClr val="FFFF00"/>
                </a:solidFill>
              </a:rPr>
              <a:t> </a:t>
            </a:r>
            <a:endParaRPr sz="2500">
              <a:solidFill>
                <a:srgbClr val="FFFF00"/>
              </a:solidFill>
            </a:endParaRPr>
          </a:p>
          <a:p>
            <a:pPr marL="0" lvl="0" indent="0" algn="l" rtl="0">
              <a:lnSpc>
                <a:spcPct val="80000"/>
              </a:lnSpc>
              <a:spcBef>
                <a:spcPts val="0"/>
              </a:spcBef>
              <a:spcAft>
                <a:spcPts val="0"/>
              </a:spcAft>
              <a:buNone/>
            </a:pPr>
            <a:endParaRPr sz="2400">
              <a:solidFill>
                <a:srgbClr val="FFFF00"/>
              </a:solidFill>
            </a:endParaRPr>
          </a:p>
          <a:p>
            <a:pPr marL="0" lvl="0" indent="0" algn="l" rtl="0">
              <a:lnSpc>
                <a:spcPct val="80000"/>
              </a:lnSpc>
              <a:spcBef>
                <a:spcPts val="0"/>
              </a:spcBef>
              <a:spcAft>
                <a:spcPts val="0"/>
              </a:spcAft>
              <a:buNone/>
            </a:pPr>
            <a:endParaRPr sz="2400">
              <a:solidFill>
                <a:srgbClr val="FFFF00"/>
              </a:solidFill>
            </a:endParaRPr>
          </a:p>
          <a:p>
            <a:pPr marL="0" lvl="0" indent="0" algn="l" rtl="0">
              <a:lnSpc>
                <a:spcPct val="80000"/>
              </a:lnSpc>
              <a:spcBef>
                <a:spcPts val="0"/>
              </a:spcBef>
              <a:spcAft>
                <a:spcPts val="0"/>
              </a:spcAft>
              <a:buNone/>
            </a:pPr>
            <a:endParaRPr sz="2400">
              <a:solidFill>
                <a:srgbClr val="FFFF00"/>
              </a:solidFill>
            </a:endParaRPr>
          </a:p>
          <a:p>
            <a:pPr marL="0" lvl="0" indent="0" algn="l" rtl="0">
              <a:lnSpc>
                <a:spcPct val="80000"/>
              </a:lnSpc>
              <a:spcBef>
                <a:spcPts val="0"/>
              </a:spcBef>
              <a:spcAft>
                <a:spcPts val="0"/>
              </a:spcAft>
              <a:buNone/>
            </a:pPr>
            <a:endParaRPr sz="2400">
              <a:solidFill>
                <a:srgbClr val="FFFF00"/>
              </a:solidFill>
            </a:endParaRPr>
          </a:p>
        </p:txBody>
      </p:sp>
      <p:pic>
        <p:nvPicPr>
          <p:cNvPr id="134" name="Google Shape;134;p26"/>
          <p:cNvPicPr preferRelativeResize="0"/>
          <p:nvPr/>
        </p:nvPicPr>
        <p:blipFill>
          <a:blip r:embed="rId3">
            <a:alphaModFix/>
          </a:blip>
          <a:stretch>
            <a:fillRect/>
          </a:stretch>
        </p:blipFill>
        <p:spPr>
          <a:xfrm>
            <a:off x="0" y="510900"/>
            <a:ext cx="4315450" cy="3274825"/>
          </a:xfrm>
          <a:prstGeom prst="rect">
            <a:avLst/>
          </a:prstGeom>
          <a:noFill/>
          <a:ln>
            <a:noFill/>
          </a:ln>
        </p:spPr>
      </p:pic>
      <p:pic>
        <p:nvPicPr>
          <p:cNvPr id="135" name="Google Shape;135;p26"/>
          <p:cNvPicPr preferRelativeResize="0"/>
          <p:nvPr/>
        </p:nvPicPr>
        <p:blipFill>
          <a:blip r:embed="rId4">
            <a:alphaModFix/>
          </a:blip>
          <a:stretch>
            <a:fillRect/>
          </a:stretch>
        </p:blipFill>
        <p:spPr>
          <a:xfrm>
            <a:off x="4315450" y="510900"/>
            <a:ext cx="4833850" cy="3274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7"/>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A LIFETIME OF CONFESSING</a:t>
            </a:r>
            <a:endParaRPr sz="5000" b="1">
              <a:solidFill>
                <a:srgbClr val="00FFFF"/>
              </a:solidFill>
            </a:endParaRPr>
          </a:p>
        </p:txBody>
      </p:sp>
      <p:sp>
        <p:nvSpPr>
          <p:cNvPr id="141" name="Google Shape;141;p27"/>
          <p:cNvSpPr txBox="1">
            <a:spLocks noGrp="1"/>
          </p:cNvSpPr>
          <p:nvPr>
            <p:ph type="subTitle" idx="1"/>
          </p:nvPr>
        </p:nvSpPr>
        <p:spPr>
          <a:xfrm>
            <a:off x="0" y="469525"/>
            <a:ext cx="9196200" cy="4674000"/>
          </a:xfrm>
          <a:prstGeom prst="rect">
            <a:avLst/>
          </a:prstGeom>
        </p:spPr>
        <p:txBody>
          <a:bodyPr spcFirstLastPara="1" wrap="square" lIns="91425" tIns="91425" rIns="91425" bIns="91425" anchor="t" anchorCtr="0">
            <a:noAutofit/>
          </a:bodyPr>
          <a:lstStyle/>
          <a:p>
            <a:pPr marL="457200" lvl="0" indent="-419100" algn="l" rtl="0">
              <a:lnSpc>
                <a:spcPct val="80000"/>
              </a:lnSpc>
              <a:spcBef>
                <a:spcPts val="0"/>
              </a:spcBef>
              <a:spcAft>
                <a:spcPts val="0"/>
              </a:spcAft>
              <a:buClr>
                <a:srgbClr val="FFFF00"/>
              </a:buClr>
              <a:buSzPts val="3000"/>
              <a:buChar char="●"/>
            </a:pPr>
            <a:r>
              <a:rPr lang="en" sz="3000" dirty="0">
                <a:solidFill>
                  <a:srgbClr val="FFFF00"/>
                </a:solidFill>
              </a:rPr>
              <a:t>Always confessing (telling) the truth.</a:t>
            </a:r>
            <a:endParaRPr sz="3000" dirty="0">
              <a:solidFill>
                <a:srgbClr val="FFFF00"/>
              </a:solidFill>
            </a:endParaRPr>
          </a:p>
          <a:p>
            <a:pPr marL="457200" lvl="0" indent="-419100" algn="l" rtl="0">
              <a:lnSpc>
                <a:spcPct val="80000"/>
              </a:lnSpc>
              <a:spcBef>
                <a:spcPts val="0"/>
              </a:spcBef>
              <a:spcAft>
                <a:spcPts val="0"/>
              </a:spcAft>
              <a:buClr>
                <a:schemeClr val="dk1"/>
              </a:buClr>
              <a:buSzPts val="3000"/>
              <a:buChar char="●"/>
            </a:pPr>
            <a:r>
              <a:rPr lang="en" sz="3000" dirty="0">
                <a:solidFill>
                  <a:schemeClr val="dk1"/>
                </a:solidFill>
              </a:rPr>
              <a:t>Confessing our belief that Jesus is the Son of God at our conversion.</a:t>
            </a:r>
            <a:endParaRPr sz="3000" dirty="0">
              <a:solidFill>
                <a:schemeClr val="dk1"/>
              </a:solidFill>
            </a:endParaRPr>
          </a:p>
          <a:p>
            <a:pPr marL="457200" lvl="0" indent="-419100" algn="l" rtl="0">
              <a:lnSpc>
                <a:spcPct val="80000"/>
              </a:lnSpc>
              <a:spcBef>
                <a:spcPts val="0"/>
              </a:spcBef>
              <a:spcAft>
                <a:spcPts val="0"/>
              </a:spcAft>
              <a:buClr>
                <a:srgbClr val="00FFFF"/>
              </a:buClr>
              <a:buSzPts val="3000"/>
              <a:buChar char="●"/>
            </a:pPr>
            <a:r>
              <a:rPr lang="en" sz="3000" dirty="0">
                <a:solidFill>
                  <a:srgbClr val="00FFFF"/>
                </a:solidFill>
              </a:rPr>
              <a:t>Confessing our sins to those we have wronged and asking their forgiveness.</a:t>
            </a:r>
            <a:endParaRPr sz="3000" dirty="0">
              <a:solidFill>
                <a:srgbClr val="00FFFF"/>
              </a:solidFill>
            </a:endParaRPr>
          </a:p>
          <a:p>
            <a:pPr marL="457200" lvl="0" indent="-419100" algn="l" rtl="0">
              <a:lnSpc>
                <a:spcPct val="80000"/>
              </a:lnSpc>
              <a:spcBef>
                <a:spcPts val="0"/>
              </a:spcBef>
              <a:spcAft>
                <a:spcPts val="0"/>
              </a:spcAft>
              <a:buClr>
                <a:srgbClr val="FFFF00"/>
              </a:buClr>
              <a:buSzPts val="3000"/>
              <a:buChar char="●"/>
            </a:pPr>
            <a:r>
              <a:rPr lang="en" sz="3000" dirty="0">
                <a:solidFill>
                  <a:srgbClr val="FFFF00"/>
                </a:solidFill>
              </a:rPr>
              <a:t>Confessing our sins to our heavenly Father and asking His forgiveness.</a:t>
            </a:r>
            <a:endParaRPr sz="3000" dirty="0">
              <a:solidFill>
                <a:srgbClr val="FFFF00"/>
              </a:solidFill>
            </a:endParaRPr>
          </a:p>
          <a:p>
            <a:pPr marL="457200" lvl="0" indent="-419100" algn="l" rtl="0">
              <a:lnSpc>
                <a:spcPct val="80000"/>
              </a:lnSpc>
              <a:spcBef>
                <a:spcPts val="0"/>
              </a:spcBef>
              <a:spcAft>
                <a:spcPts val="0"/>
              </a:spcAft>
              <a:buClr>
                <a:schemeClr val="dk1"/>
              </a:buClr>
              <a:buSzPts val="3000"/>
              <a:buChar char="●"/>
            </a:pPr>
            <a:r>
              <a:rPr lang="en" sz="3000" dirty="0">
                <a:solidFill>
                  <a:schemeClr val="dk1"/>
                </a:solidFill>
              </a:rPr>
              <a:t>Confessing to others our allegiance to Jesus Christ.</a:t>
            </a:r>
            <a:endParaRPr sz="3000" dirty="0">
              <a:solidFill>
                <a:schemeClr val="dk1"/>
              </a:solidFill>
            </a:endParaRPr>
          </a:p>
          <a:p>
            <a:pPr marL="457200" lvl="0" indent="-419100" algn="l" rtl="0">
              <a:lnSpc>
                <a:spcPct val="80000"/>
              </a:lnSpc>
              <a:spcBef>
                <a:spcPts val="0"/>
              </a:spcBef>
              <a:spcAft>
                <a:spcPts val="0"/>
              </a:spcAft>
              <a:buClr>
                <a:srgbClr val="00FFFF"/>
              </a:buClr>
              <a:buSzPts val="3000"/>
              <a:buChar char="●"/>
            </a:pPr>
            <a:r>
              <a:rPr lang="en" sz="3000" dirty="0">
                <a:solidFill>
                  <a:srgbClr val="00FFFF"/>
                </a:solidFill>
              </a:rPr>
              <a:t>Confession of our weaknesses to each other.</a:t>
            </a:r>
            <a:endParaRPr sz="3000" dirty="0">
              <a:solidFill>
                <a:srgbClr val="00FFFF"/>
              </a:solidFill>
            </a:endParaRPr>
          </a:p>
          <a:p>
            <a:pPr marL="457200" lvl="0" indent="-419100" algn="l" rtl="0">
              <a:lnSpc>
                <a:spcPct val="80000"/>
              </a:lnSpc>
              <a:spcBef>
                <a:spcPts val="0"/>
              </a:spcBef>
              <a:spcAft>
                <a:spcPts val="0"/>
              </a:spcAft>
              <a:buClr>
                <a:srgbClr val="FFFF00"/>
              </a:buClr>
              <a:buSzPts val="3000"/>
              <a:buChar char="●"/>
            </a:pPr>
            <a:r>
              <a:rPr lang="en" sz="3000" dirty="0">
                <a:solidFill>
                  <a:srgbClr val="FFFF00"/>
                </a:solidFill>
              </a:rPr>
              <a:t>Are you willing to do what that eunuch did in Acts 8?  If so, we are here to help you put on Christ.</a:t>
            </a:r>
            <a:endParaRPr sz="3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dirty="0">
                <a:solidFill>
                  <a:srgbClr val="00FFFF"/>
                </a:solidFill>
              </a:rPr>
              <a:t>WORDS AND MEANINGS</a:t>
            </a:r>
            <a:endParaRPr sz="5000" b="1" dirty="0">
              <a:solidFill>
                <a:srgbClr val="00FFFF"/>
              </a:solidFill>
            </a:endParaRPr>
          </a:p>
        </p:txBody>
      </p:sp>
      <p:sp>
        <p:nvSpPr>
          <p:cNvPr id="61" name="Google Shape;61;p14"/>
          <p:cNvSpPr txBox="1">
            <a:spLocks noGrp="1"/>
          </p:cNvSpPr>
          <p:nvPr>
            <p:ph type="subTitle" idx="1"/>
          </p:nvPr>
        </p:nvSpPr>
        <p:spPr>
          <a:xfrm>
            <a:off x="0" y="421375"/>
            <a:ext cx="9144000" cy="4722000"/>
          </a:xfrm>
          <a:prstGeom prst="rect">
            <a:avLst/>
          </a:prstGeom>
        </p:spPr>
        <p:txBody>
          <a:bodyPr spcFirstLastPara="1" wrap="square" lIns="91425" tIns="91425" rIns="91425" bIns="91425" anchor="t" anchorCtr="0">
            <a:noAutofit/>
          </a:bodyPr>
          <a:lstStyle/>
          <a:p>
            <a:pPr marL="457200" lvl="0" indent="-412750" algn="l" rtl="0">
              <a:lnSpc>
                <a:spcPct val="80000"/>
              </a:lnSpc>
              <a:spcBef>
                <a:spcPts val="0"/>
              </a:spcBef>
              <a:spcAft>
                <a:spcPts val="0"/>
              </a:spcAft>
              <a:buClr>
                <a:srgbClr val="FFFF00"/>
              </a:buClr>
              <a:buSzPts val="2900"/>
              <a:buChar char="●"/>
            </a:pPr>
            <a:r>
              <a:rPr lang="en" sz="2900">
                <a:solidFill>
                  <a:srgbClr val="FFFF00"/>
                </a:solidFill>
              </a:rPr>
              <a:t>20 times in the O.T.  Hebrew - “Yada” - to make known, to acknowledge.  “Yadah” - to give thanks, to praise.</a:t>
            </a:r>
            <a:endParaRPr sz="2900">
              <a:solidFill>
                <a:srgbClr val="FFFF00"/>
              </a:solidFill>
            </a:endParaRPr>
          </a:p>
          <a:p>
            <a:pPr marL="457200" lvl="0" indent="-412750" algn="l" rtl="0">
              <a:lnSpc>
                <a:spcPct val="80000"/>
              </a:lnSpc>
              <a:spcBef>
                <a:spcPts val="0"/>
              </a:spcBef>
              <a:spcAft>
                <a:spcPts val="0"/>
              </a:spcAft>
              <a:buClr>
                <a:schemeClr val="dk1"/>
              </a:buClr>
              <a:buSzPts val="2900"/>
              <a:buChar char="●"/>
            </a:pPr>
            <a:r>
              <a:rPr lang="en" sz="2900">
                <a:solidFill>
                  <a:schemeClr val="dk1"/>
                </a:solidFill>
              </a:rPr>
              <a:t>30 times in the N.T.  Many different words used in the Greek.  Three are the most common.  “Homologeo” - to speak the same word, to agree, admit, acknowledge or consent.  “Ekzomologeo” - to declare, to say out loud, to exclaim, to blurt out.  “Anthomologeomai” - a formal agreement or contract.</a:t>
            </a:r>
            <a:endParaRPr sz="2900">
              <a:solidFill>
                <a:schemeClr val="dk1"/>
              </a:solidFill>
            </a:endParaRPr>
          </a:p>
          <a:p>
            <a:pPr marL="457200" lvl="0" indent="-412750" algn="l" rtl="0">
              <a:lnSpc>
                <a:spcPct val="80000"/>
              </a:lnSpc>
              <a:spcBef>
                <a:spcPts val="0"/>
              </a:spcBef>
              <a:spcAft>
                <a:spcPts val="0"/>
              </a:spcAft>
              <a:buClr>
                <a:srgbClr val="00FFFF"/>
              </a:buClr>
              <a:buSzPts val="2900"/>
              <a:buChar char="●"/>
            </a:pPr>
            <a:r>
              <a:rPr lang="en" sz="2900">
                <a:solidFill>
                  <a:srgbClr val="00FFFF"/>
                </a:solidFill>
              </a:rPr>
              <a:t>As always, the context of a passage will make clear the manner in which it is being used.  But we understand the basic meaning, even today.</a:t>
            </a:r>
            <a:endParaRPr sz="29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b="1">
                <a:solidFill>
                  <a:srgbClr val="00FFFF"/>
                </a:solidFill>
              </a:rPr>
              <a:t>WE “CONFESS” IN 6 WAYS!</a:t>
            </a:r>
            <a:endParaRPr sz="5000" b="1">
              <a:solidFill>
                <a:srgbClr val="00FFFF"/>
              </a:solidFill>
            </a:endParaRPr>
          </a:p>
        </p:txBody>
      </p:sp>
      <p:sp>
        <p:nvSpPr>
          <p:cNvPr id="67" name="Google Shape;67;p15"/>
          <p:cNvSpPr txBox="1">
            <a:spLocks noGrp="1"/>
          </p:cNvSpPr>
          <p:nvPr>
            <p:ph type="subTitle" idx="1"/>
          </p:nvPr>
        </p:nvSpPr>
        <p:spPr>
          <a:xfrm>
            <a:off x="-145800" y="510900"/>
            <a:ext cx="9377400" cy="4632600"/>
          </a:xfrm>
          <a:prstGeom prst="rect">
            <a:avLst/>
          </a:prstGeom>
        </p:spPr>
        <p:txBody>
          <a:bodyPr spcFirstLastPara="1" wrap="square" lIns="91425" tIns="91425" rIns="91425" bIns="91425" anchor="t" anchorCtr="0">
            <a:noAutofit/>
          </a:bodyPr>
          <a:lstStyle/>
          <a:p>
            <a:pPr marL="457200" lvl="0" indent="-393700" algn="l" rtl="0">
              <a:lnSpc>
                <a:spcPct val="80000"/>
              </a:lnSpc>
              <a:spcBef>
                <a:spcPts val="0"/>
              </a:spcBef>
              <a:spcAft>
                <a:spcPts val="0"/>
              </a:spcAft>
              <a:buClr>
                <a:srgbClr val="FFFF00"/>
              </a:buClr>
              <a:buSzPts val="2600"/>
              <a:buChar char="●"/>
            </a:pPr>
            <a:r>
              <a:rPr lang="en" sz="2600">
                <a:solidFill>
                  <a:srgbClr val="FFFF00"/>
                </a:solidFill>
              </a:rPr>
              <a:t>Firstly, we recognize and admit a general truth that we believe, so as not to lie.  A promise of truthfulness.</a:t>
            </a:r>
            <a:endParaRPr sz="2600">
              <a:solidFill>
                <a:srgbClr val="FFFF00"/>
              </a:solidFill>
            </a:endParaRPr>
          </a:p>
          <a:p>
            <a:pPr marL="457200" lvl="0" indent="-393700" algn="l" rtl="0">
              <a:lnSpc>
                <a:spcPct val="80000"/>
              </a:lnSpc>
              <a:spcBef>
                <a:spcPts val="0"/>
              </a:spcBef>
              <a:spcAft>
                <a:spcPts val="0"/>
              </a:spcAft>
              <a:buClr>
                <a:srgbClr val="FFFF00"/>
              </a:buClr>
              <a:buSzPts val="2600"/>
              <a:buChar char="●"/>
            </a:pPr>
            <a:r>
              <a:rPr lang="en" sz="2600" u="sng">
                <a:solidFill>
                  <a:srgbClr val="FFFF00"/>
                </a:solidFill>
              </a:rPr>
              <a:t>Lk.22:6</a:t>
            </a:r>
            <a:r>
              <a:rPr lang="en" sz="2600">
                <a:solidFill>
                  <a:srgbClr val="00FFFF"/>
                </a:solidFill>
              </a:rPr>
              <a:t> </a:t>
            </a:r>
            <a:r>
              <a:rPr lang="en" sz="2600" i="1">
                <a:solidFill>
                  <a:schemeClr val="dk1"/>
                </a:solidFill>
              </a:rPr>
              <a:t>“So he</a:t>
            </a:r>
            <a:r>
              <a:rPr lang="en" sz="2600">
                <a:solidFill>
                  <a:srgbClr val="00FFFF"/>
                </a:solidFill>
              </a:rPr>
              <a:t> </a:t>
            </a:r>
            <a:r>
              <a:rPr lang="en" sz="2600">
                <a:solidFill>
                  <a:srgbClr val="FFFF00"/>
                </a:solidFill>
              </a:rPr>
              <a:t>(Judas)</a:t>
            </a:r>
            <a:r>
              <a:rPr lang="en" sz="2600">
                <a:solidFill>
                  <a:srgbClr val="00FFFF"/>
                </a:solidFill>
              </a:rPr>
              <a:t> </a:t>
            </a:r>
            <a:r>
              <a:rPr lang="en" sz="2600" i="1" u="sng">
                <a:solidFill>
                  <a:schemeClr val="dk1"/>
                </a:solidFill>
              </a:rPr>
              <a:t>promised</a:t>
            </a:r>
            <a:r>
              <a:rPr lang="en" sz="2600">
                <a:solidFill>
                  <a:srgbClr val="00FFFF"/>
                </a:solidFill>
              </a:rPr>
              <a:t> </a:t>
            </a:r>
            <a:r>
              <a:rPr lang="en" sz="2600">
                <a:solidFill>
                  <a:srgbClr val="FFFF00"/>
                </a:solidFill>
              </a:rPr>
              <a:t>(Greek word for “confess”)</a:t>
            </a:r>
            <a:r>
              <a:rPr lang="en" sz="2600">
                <a:solidFill>
                  <a:srgbClr val="00FFFF"/>
                </a:solidFill>
              </a:rPr>
              <a:t> </a:t>
            </a:r>
            <a:r>
              <a:rPr lang="en" sz="2600" i="1">
                <a:solidFill>
                  <a:schemeClr val="dk1"/>
                </a:solidFill>
              </a:rPr>
              <a:t>and sought opportunity to betray Him to them in the absence of the multitude.”</a:t>
            </a:r>
            <a:endParaRPr sz="2600" i="1">
              <a:solidFill>
                <a:schemeClr val="dk1"/>
              </a:solidFill>
            </a:endParaRPr>
          </a:p>
          <a:p>
            <a:pPr marL="457200" lvl="0" indent="-393700" algn="l" rtl="0">
              <a:lnSpc>
                <a:spcPct val="80000"/>
              </a:lnSpc>
              <a:spcBef>
                <a:spcPts val="0"/>
              </a:spcBef>
              <a:spcAft>
                <a:spcPts val="0"/>
              </a:spcAft>
              <a:buClr>
                <a:srgbClr val="FFFF00"/>
              </a:buClr>
              <a:buSzPts val="2600"/>
              <a:buChar char="●"/>
            </a:pPr>
            <a:r>
              <a:rPr lang="en" sz="2600" u="sng">
                <a:solidFill>
                  <a:srgbClr val="FFFF00"/>
                </a:solidFill>
              </a:rPr>
              <a:t>Jn.1:20</a:t>
            </a:r>
            <a:r>
              <a:rPr lang="en" sz="2600" i="1">
                <a:solidFill>
                  <a:schemeClr val="dk1"/>
                </a:solidFill>
              </a:rPr>
              <a:t> “He </a:t>
            </a:r>
            <a:r>
              <a:rPr lang="en" sz="2600">
                <a:solidFill>
                  <a:srgbClr val="FFFF00"/>
                </a:solidFill>
              </a:rPr>
              <a:t>(John)</a:t>
            </a:r>
            <a:r>
              <a:rPr lang="en" sz="2600" i="1">
                <a:solidFill>
                  <a:schemeClr val="dk1"/>
                </a:solidFill>
              </a:rPr>
              <a:t> </a:t>
            </a:r>
            <a:r>
              <a:rPr lang="en" sz="2600" i="1" u="sng">
                <a:solidFill>
                  <a:schemeClr val="dk1"/>
                </a:solidFill>
              </a:rPr>
              <a:t>confessed</a:t>
            </a:r>
            <a:r>
              <a:rPr lang="en" sz="2600" i="1">
                <a:solidFill>
                  <a:schemeClr val="dk1"/>
                </a:solidFill>
              </a:rPr>
              <a:t>, and did not deny, but confessed, “I am not the Christ.”</a:t>
            </a:r>
            <a:endParaRPr sz="2600" i="1">
              <a:solidFill>
                <a:schemeClr val="dk1"/>
              </a:solidFill>
            </a:endParaRPr>
          </a:p>
          <a:p>
            <a:pPr marL="457200" lvl="0" indent="-393700" algn="l" rtl="0">
              <a:lnSpc>
                <a:spcPct val="80000"/>
              </a:lnSpc>
              <a:spcBef>
                <a:spcPts val="0"/>
              </a:spcBef>
              <a:spcAft>
                <a:spcPts val="0"/>
              </a:spcAft>
              <a:buClr>
                <a:srgbClr val="FFFF00"/>
              </a:buClr>
              <a:buSzPts val="2600"/>
              <a:buChar char="●"/>
            </a:pPr>
            <a:r>
              <a:rPr lang="en" sz="2600" u="sng">
                <a:solidFill>
                  <a:srgbClr val="FFFF00"/>
                </a:solidFill>
              </a:rPr>
              <a:t>Acts 23:8</a:t>
            </a:r>
            <a:r>
              <a:rPr lang="en" sz="2600" i="1">
                <a:solidFill>
                  <a:schemeClr val="dk1"/>
                </a:solidFill>
              </a:rPr>
              <a:t> “For Sadducees say that there is no resurrection - and no angel or spirit; but the Pharisees </a:t>
            </a:r>
            <a:r>
              <a:rPr lang="en" sz="2600" i="1" u="sng">
                <a:solidFill>
                  <a:schemeClr val="dk1"/>
                </a:solidFill>
              </a:rPr>
              <a:t>confess</a:t>
            </a:r>
            <a:r>
              <a:rPr lang="en" sz="2600" i="1">
                <a:solidFill>
                  <a:schemeClr val="dk1"/>
                </a:solidFill>
              </a:rPr>
              <a:t> both.”</a:t>
            </a:r>
            <a:endParaRPr sz="2600" i="1">
              <a:solidFill>
                <a:schemeClr val="dk1"/>
              </a:solidFill>
            </a:endParaRPr>
          </a:p>
          <a:p>
            <a:pPr marL="457200" lvl="0" indent="-393700" algn="l" rtl="0">
              <a:lnSpc>
                <a:spcPct val="80000"/>
              </a:lnSpc>
              <a:spcBef>
                <a:spcPts val="0"/>
              </a:spcBef>
              <a:spcAft>
                <a:spcPts val="0"/>
              </a:spcAft>
              <a:buClr>
                <a:srgbClr val="00FFFF"/>
              </a:buClr>
              <a:buSzPts val="2600"/>
              <a:buChar char="●"/>
            </a:pPr>
            <a:r>
              <a:rPr lang="en" sz="2600">
                <a:solidFill>
                  <a:srgbClr val="00FFFF"/>
                </a:solidFill>
              </a:rPr>
              <a:t>This is appropriate.  We are to be true in our words </a:t>
            </a:r>
            <a:r>
              <a:rPr lang="en" sz="2600" u="sng">
                <a:solidFill>
                  <a:srgbClr val="00FFFF"/>
                </a:solidFill>
              </a:rPr>
              <a:t>always</a:t>
            </a:r>
            <a:r>
              <a:rPr lang="en" sz="2600">
                <a:solidFill>
                  <a:srgbClr val="00FFFF"/>
                </a:solidFill>
              </a:rPr>
              <a:t>!</a:t>
            </a:r>
            <a:endParaRPr sz="2600">
              <a:solidFill>
                <a:srgbClr val="00FFFF"/>
              </a:solidFill>
            </a:endParaRPr>
          </a:p>
          <a:p>
            <a:pPr marL="457200" lvl="0" indent="-393700" algn="l" rtl="0">
              <a:lnSpc>
                <a:spcPct val="80000"/>
              </a:lnSpc>
              <a:spcBef>
                <a:spcPts val="0"/>
              </a:spcBef>
              <a:spcAft>
                <a:spcPts val="0"/>
              </a:spcAft>
              <a:buClr>
                <a:srgbClr val="FFFF00"/>
              </a:buClr>
              <a:buSzPts val="2600"/>
              <a:buChar char="●"/>
            </a:pPr>
            <a:r>
              <a:rPr lang="en" sz="2600" u="sng">
                <a:solidFill>
                  <a:srgbClr val="FFFF00"/>
                </a:solidFill>
              </a:rPr>
              <a:t>Matt.5:37</a:t>
            </a:r>
            <a:r>
              <a:rPr lang="en" sz="2600" i="1">
                <a:solidFill>
                  <a:schemeClr val="dk1"/>
                </a:solidFill>
              </a:rPr>
              <a:t> “But let your ‘Yes’ be ‘Yes,’ and your ‘No,’ ‘No.’ For whatever is more than these is from the evil one.”</a:t>
            </a:r>
            <a:endParaRPr sz="2600" i="1">
              <a:solidFill>
                <a:schemeClr val="dk1"/>
              </a:solidFill>
            </a:endParaRPr>
          </a:p>
          <a:p>
            <a:pPr marL="457200" lvl="0" indent="-393700" algn="l" rtl="0">
              <a:lnSpc>
                <a:spcPct val="80000"/>
              </a:lnSpc>
              <a:spcBef>
                <a:spcPts val="0"/>
              </a:spcBef>
              <a:spcAft>
                <a:spcPts val="0"/>
              </a:spcAft>
              <a:buClr>
                <a:srgbClr val="FFFF00"/>
              </a:buClr>
              <a:buSzPts val="2600"/>
              <a:buChar char="●"/>
            </a:pPr>
            <a:r>
              <a:rPr lang="en" sz="2600" u="sng">
                <a:solidFill>
                  <a:srgbClr val="FFFF00"/>
                </a:solidFill>
              </a:rPr>
              <a:t>Col.3:9</a:t>
            </a:r>
            <a:r>
              <a:rPr lang="en" sz="2600" i="1">
                <a:solidFill>
                  <a:schemeClr val="dk1"/>
                </a:solidFill>
              </a:rPr>
              <a:t> “Do not lie to one another, since you have put off the old man with his deeds,”</a:t>
            </a:r>
            <a:endParaRPr sz="26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600" b="1">
                <a:solidFill>
                  <a:srgbClr val="00FFFF"/>
                </a:solidFill>
              </a:rPr>
              <a:t>2) JESUS AS THE SON OF GOD</a:t>
            </a:r>
            <a:endParaRPr sz="4600" b="1">
              <a:solidFill>
                <a:srgbClr val="00FFFF"/>
              </a:solidFill>
            </a:endParaRPr>
          </a:p>
        </p:txBody>
      </p:sp>
      <p:sp>
        <p:nvSpPr>
          <p:cNvPr id="73" name="Google Shape;73;p16"/>
          <p:cNvSpPr txBox="1">
            <a:spLocks noGrp="1"/>
          </p:cNvSpPr>
          <p:nvPr>
            <p:ph type="subTitle" idx="1"/>
          </p:nvPr>
        </p:nvSpPr>
        <p:spPr>
          <a:xfrm>
            <a:off x="-145800" y="510900"/>
            <a:ext cx="9377400" cy="4632600"/>
          </a:xfrm>
          <a:prstGeom prst="rect">
            <a:avLst/>
          </a:prstGeom>
        </p:spPr>
        <p:txBody>
          <a:bodyPr spcFirstLastPara="1" wrap="square" lIns="91425" tIns="91425" rIns="91425" bIns="91425" anchor="t" anchorCtr="0">
            <a:noAutofit/>
          </a:bodyPr>
          <a:lstStyle/>
          <a:p>
            <a:pPr marL="457200" lvl="0" indent="-393700" algn="l" rtl="0">
              <a:lnSpc>
                <a:spcPct val="80000"/>
              </a:lnSpc>
              <a:spcBef>
                <a:spcPts val="0"/>
              </a:spcBef>
              <a:spcAft>
                <a:spcPts val="0"/>
              </a:spcAft>
              <a:buClr>
                <a:srgbClr val="FFFF00"/>
              </a:buClr>
              <a:buSzPts val="2600"/>
              <a:buChar char="●"/>
            </a:pPr>
            <a:r>
              <a:rPr lang="en" sz="2600" u="sng">
                <a:solidFill>
                  <a:srgbClr val="FFFF00"/>
                </a:solidFill>
              </a:rPr>
              <a:t>Acts 8:35-39</a:t>
            </a:r>
            <a:r>
              <a:rPr lang="en" sz="2600">
                <a:solidFill>
                  <a:schemeClr val="dk1"/>
                </a:solidFill>
              </a:rPr>
              <a:t> </a:t>
            </a:r>
            <a:r>
              <a:rPr lang="en" sz="2600" i="1">
                <a:solidFill>
                  <a:schemeClr val="dk1"/>
                </a:solidFill>
              </a:rPr>
              <a:t>“Then Philip opened his mouth, and beginning at this Scripture, </a:t>
            </a:r>
            <a:r>
              <a:rPr lang="en" sz="2600" i="1" u="sng">
                <a:solidFill>
                  <a:schemeClr val="dk1"/>
                </a:solidFill>
              </a:rPr>
              <a:t>preached Jesus to him</a:t>
            </a:r>
            <a:r>
              <a:rPr lang="en" sz="2600" i="1">
                <a:solidFill>
                  <a:schemeClr val="dk1"/>
                </a:solidFill>
              </a:rPr>
              <a:t>. 36 Now as they went down the road, they came to some water. And the eunuch said, “See, here is water. </a:t>
            </a:r>
            <a:r>
              <a:rPr lang="en" sz="2600" i="1" u="sng">
                <a:solidFill>
                  <a:schemeClr val="dk1"/>
                </a:solidFill>
              </a:rPr>
              <a:t>What hinders me from being baptized</a:t>
            </a:r>
            <a:r>
              <a:rPr lang="en" sz="2600" i="1">
                <a:solidFill>
                  <a:schemeClr val="dk1"/>
                </a:solidFill>
              </a:rPr>
              <a:t>?” 37 Then Philip said, “</a:t>
            </a:r>
            <a:r>
              <a:rPr lang="en" sz="2600" i="1" u="sng">
                <a:solidFill>
                  <a:schemeClr val="dk1"/>
                </a:solidFill>
              </a:rPr>
              <a:t>If you believe with all your heart</a:t>
            </a:r>
            <a:r>
              <a:rPr lang="en" sz="2600" i="1">
                <a:solidFill>
                  <a:schemeClr val="dk1"/>
                </a:solidFill>
              </a:rPr>
              <a:t>, you may.”  </a:t>
            </a:r>
            <a:r>
              <a:rPr lang="en" sz="2600" i="1" u="sng">
                <a:solidFill>
                  <a:schemeClr val="dk1"/>
                </a:solidFill>
              </a:rPr>
              <a:t>And he answered and said, “I believe that Jesus Christ is the Son of God</a:t>
            </a:r>
            <a:r>
              <a:rPr lang="en" sz="2600" i="1">
                <a:solidFill>
                  <a:schemeClr val="dk1"/>
                </a:solidFill>
              </a:rPr>
              <a:t>.”38 So he commanded the chariot to stand still. And both Philip and the eunuch went down into the water, and he baptized him. 39 Now when they came up out of the water, the Spirit of the Lord caught Philip away, so that the eunuch saw him no more; and he went on his way rejoicing.”</a:t>
            </a:r>
            <a:endParaRPr sz="2600" i="1">
              <a:solidFill>
                <a:schemeClr val="dk1"/>
              </a:solidFill>
            </a:endParaRPr>
          </a:p>
          <a:p>
            <a:pPr marL="457200" lvl="0" indent="-393700" algn="l" rtl="0">
              <a:lnSpc>
                <a:spcPct val="80000"/>
              </a:lnSpc>
              <a:spcBef>
                <a:spcPts val="0"/>
              </a:spcBef>
              <a:spcAft>
                <a:spcPts val="0"/>
              </a:spcAft>
              <a:buClr>
                <a:srgbClr val="00FFFF"/>
              </a:buClr>
              <a:buSzPts val="2600"/>
              <a:buChar char="●"/>
            </a:pPr>
            <a:r>
              <a:rPr lang="en" sz="2600">
                <a:solidFill>
                  <a:srgbClr val="00FFFF"/>
                </a:solidFill>
              </a:rPr>
              <a:t>Because of this powerful example WE practice this before baptism still today, in this congregation.</a:t>
            </a:r>
            <a:endParaRPr sz="26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600" b="1">
                <a:solidFill>
                  <a:srgbClr val="00FFFF"/>
                </a:solidFill>
              </a:rPr>
              <a:t>MORE EXAMPLES OF THIS</a:t>
            </a:r>
            <a:endParaRPr sz="4600" b="1">
              <a:solidFill>
                <a:srgbClr val="00FFFF"/>
              </a:solidFill>
            </a:endParaRPr>
          </a:p>
        </p:txBody>
      </p:sp>
      <p:sp>
        <p:nvSpPr>
          <p:cNvPr id="79" name="Google Shape;79;p17"/>
          <p:cNvSpPr txBox="1">
            <a:spLocks noGrp="1"/>
          </p:cNvSpPr>
          <p:nvPr>
            <p:ph type="subTitle" idx="1"/>
          </p:nvPr>
        </p:nvSpPr>
        <p:spPr>
          <a:xfrm>
            <a:off x="-145800" y="404000"/>
            <a:ext cx="9377400" cy="4739400"/>
          </a:xfrm>
          <a:prstGeom prst="rect">
            <a:avLst/>
          </a:prstGeom>
        </p:spPr>
        <p:txBody>
          <a:bodyPr spcFirstLastPara="1" wrap="square" lIns="91425" tIns="91425" rIns="91425" bIns="91425" anchor="t" anchorCtr="0">
            <a:noAutofit/>
          </a:bodyPr>
          <a:lstStyle/>
          <a:p>
            <a:pPr marL="457200" lvl="0" indent="-355600" algn="l" rtl="0">
              <a:lnSpc>
                <a:spcPct val="80000"/>
              </a:lnSpc>
              <a:spcBef>
                <a:spcPts val="0"/>
              </a:spcBef>
              <a:spcAft>
                <a:spcPts val="0"/>
              </a:spcAft>
              <a:buClr>
                <a:srgbClr val="00FFFF"/>
              </a:buClr>
              <a:buSzPts val="2000"/>
              <a:buChar char="●"/>
            </a:pPr>
            <a:r>
              <a:rPr lang="en" sz="2000">
                <a:solidFill>
                  <a:srgbClr val="00FFFF"/>
                </a:solidFill>
              </a:rPr>
              <a:t>Peter -</a:t>
            </a:r>
            <a:r>
              <a:rPr lang="en" sz="2000">
                <a:solidFill>
                  <a:srgbClr val="FFFF00"/>
                </a:solidFill>
              </a:rPr>
              <a:t> </a:t>
            </a:r>
            <a:r>
              <a:rPr lang="en" sz="2000" u="sng">
                <a:solidFill>
                  <a:srgbClr val="FFFF00"/>
                </a:solidFill>
              </a:rPr>
              <a:t>Matt.16:13-16</a:t>
            </a:r>
            <a:r>
              <a:rPr lang="en" sz="2000">
                <a:solidFill>
                  <a:srgbClr val="FFFF00"/>
                </a:solidFill>
              </a:rPr>
              <a:t> </a:t>
            </a:r>
            <a:r>
              <a:rPr lang="en" sz="2000" i="1">
                <a:solidFill>
                  <a:schemeClr val="dk1"/>
                </a:solidFill>
              </a:rPr>
              <a:t>“When Jesus came into the region of Caesarea Philippi, He asked His disciples, saying, “Who do men say that I, the Son of Man, am?”14 So they said, “Some say John the Baptist, some Elijah, and others Jeremiah or one of the prophets.”15 He said to them, “But who do you say that I am?”16 Simon Peter answered and said, “</a:t>
            </a:r>
            <a:r>
              <a:rPr lang="en" sz="2000" i="1" u="sng">
                <a:solidFill>
                  <a:schemeClr val="dk1"/>
                </a:solidFill>
              </a:rPr>
              <a:t>You are the Christ, the Son of the living God</a:t>
            </a:r>
            <a:r>
              <a:rPr lang="en" sz="2000" i="1">
                <a:solidFill>
                  <a:schemeClr val="dk1"/>
                </a:solidFill>
              </a:rPr>
              <a:t>.”</a:t>
            </a:r>
            <a:endParaRPr sz="2000" i="1">
              <a:solidFill>
                <a:schemeClr val="dk1"/>
              </a:solidFill>
            </a:endParaRPr>
          </a:p>
          <a:p>
            <a:pPr marL="457200" lvl="0" indent="-355600" algn="l" rtl="0">
              <a:lnSpc>
                <a:spcPct val="80000"/>
              </a:lnSpc>
              <a:spcBef>
                <a:spcPts val="0"/>
              </a:spcBef>
              <a:spcAft>
                <a:spcPts val="0"/>
              </a:spcAft>
              <a:buClr>
                <a:srgbClr val="00FFFF"/>
              </a:buClr>
              <a:buSzPts val="2000"/>
              <a:buChar char="●"/>
            </a:pPr>
            <a:r>
              <a:rPr lang="en" sz="2000">
                <a:solidFill>
                  <a:srgbClr val="00FFFF"/>
                </a:solidFill>
              </a:rPr>
              <a:t>The formerly blind man -</a:t>
            </a:r>
            <a:r>
              <a:rPr lang="en" sz="2000">
                <a:solidFill>
                  <a:srgbClr val="FFFF00"/>
                </a:solidFill>
              </a:rPr>
              <a:t> </a:t>
            </a:r>
            <a:r>
              <a:rPr lang="en" sz="2000" u="sng">
                <a:solidFill>
                  <a:srgbClr val="FFFF00"/>
                </a:solidFill>
              </a:rPr>
              <a:t>Jn.9:35-38</a:t>
            </a:r>
            <a:r>
              <a:rPr lang="en" sz="2000">
                <a:solidFill>
                  <a:srgbClr val="FFFF00"/>
                </a:solidFill>
              </a:rPr>
              <a:t> </a:t>
            </a:r>
            <a:r>
              <a:rPr lang="en" sz="2000" i="1">
                <a:solidFill>
                  <a:schemeClr val="dk1"/>
                </a:solidFill>
              </a:rPr>
              <a:t>“Jesus heard that they had cast him out; and when He had found him, He said to him, “</a:t>
            </a:r>
            <a:r>
              <a:rPr lang="en" sz="2000" i="1" u="sng">
                <a:solidFill>
                  <a:schemeClr val="dk1"/>
                </a:solidFill>
              </a:rPr>
              <a:t>Do you believe in the Son of God</a:t>
            </a:r>
            <a:r>
              <a:rPr lang="en" sz="2000" i="1">
                <a:solidFill>
                  <a:schemeClr val="dk1"/>
                </a:solidFill>
              </a:rPr>
              <a:t>?”36 He answered and said, “Who is He, Lord, that I may believe in Him?”37 And Jesus said to him, “You have both seen Him and it is He who is talking with you.”38 Then he said, “</a:t>
            </a:r>
            <a:r>
              <a:rPr lang="en" sz="2000" i="1" u="sng">
                <a:solidFill>
                  <a:schemeClr val="dk1"/>
                </a:solidFill>
              </a:rPr>
              <a:t>Lord, I believe</a:t>
            </a:r>
            <a:r>
              <a:rPr lang="en" sz="2000" i="1">
                <a:solidFill>
                  <a:schemeClr val="dk1"/>
                </a:solidFill>
              </a:rPr>
              <a:t>!” And he worshiped Him.”</a:t>
            </a:r>
            <a:endParaRPr sz="2000" i="1">
              <a:solidFill>
                <a:schemeClr val="dk1"/>
              </a:solidFill>
            </a:endParaRPr>
          </a:p>
          <a:p>
            <a:pPr marL="457200" lvl="0" indent="-355600" algn="l" rtl="0">
              <a:lnSpc>
                <a:spcPct val="80000"/>
              </a:lnSpc>
              <a:spcBef>
                <a:spcPts val="0"/>
              </a:spcBef>
              <a:spcAft>
                <a:spcPts val="0"/>
              </a:spcAft>
              <a:buClr>
                <a:srgbClr val="00FFFF"/>
              </a:buClr>
              <a:buSzPts val="2000"/>
              <a:buChar char="●"/>
            </a:pPr>
            <a:r>
              <a:rPr lang="en" sz="2000">
                <a:solidFill>
                  <a:srgbClr val="00FFFF"/>
                </a:solidFill>
              </a:rPr>
              <a:t>Mary the sister of Lazarus -</a:t>
            </a:r>
            <a:r>
              <a:rPr lang="en" sz="2000">
                <a:solidFill>
                  <a:srgbClr val="FFFF00"/>
                </a:solidFill>
              </a:rPr>
              <a:t> </a:t>
            </a:r>
            <a:r>
              <a:rPr lang="en" sz="2000" u="sng">
                <a:solidFill>
                  <a:srgbClr val="FFFF00"/>
                </a:solidFill>
              </a:rPr>
              <a:t>Jn.11:25-27</a:t>
            </a:r>
            <a:r>
              <a:rPr lang="en" sz="2000">
                <a:solidFill>
                  <a:srgbClr val="FFFF00"/>
                </a:solidFill>
              </a:rPr>
              <a:t> </a:t>
            </a:r>
            <a:r>
              <a:rPr lang="en" sz="2000" i="1">
                <a:solidFill>
                  <a:schemeClr val="dk1"/>
                </a:solidFill>
              </a:rPr>
              <a:t>“Jesus said to her, “I am the resurrection and the life. He who believes in Me, though he may die, he shall live. 26 And whoever lives and believes in Me shall never die. Do you believe this?”27 She said to Him, “Yes, Lord, </a:t>
            </a:r>
            <a:r>
              <a:rPr lang="en" sz="2000" i="1" u="sng">
                <a:solidFill>
                  <a:schemeClr val="dk1"/>
                </a:solidFill>
              </a:rPr>
              <a:t>I believe that You are the Christ, the Son of God</a:t>
            </a:r>
            <a:r>
              <a:rPr lang="en" sz="2000" i="1">
                <a:solidFill>
                  <a:schemeClr val="dk1"/>
                </a:solidFill>
              </a:rPr>
              <a:t>, who is to come into the world.”</a:t>
            </a:r>
            <a:endParaRPr sz="2000" i="1">
              <a:solidFill>
                <a:schemeClr val="dk1"/>
              </a:solidFill>
            </a:endParaRPr>
          </a:p>
          <a:p>
            <a:pPr marL="457200" lvl="0" indent="-355600" algn="l" rtl="0">
              <a:lnSpc>
                <a:spcPct val="80000"/>
              </a:lnSpc>
              <a:spcBef>
                <a:spcPts val="0"/>
              </a:spcBef>
              <a:spcAft>
                <a:spcPts val="0"/>
              </a:spcAft>
              <a:buClr>
                <a:srgbClr val="00FFFF"/>
              </a:buClr>
              <a:buSzPts val="2000"/>
              <a:buChar char="●"/>
            </a:pPr>
            <a:r>
              <a:rPr lang="en" sz="2000">
                <a:solidFill>
                  <a:srgbClr val="00FFFF"/>
                </a:solidFill>
              </a:rPr>
              <a:t>Timothy -</a:t>
            </a:r>
            <a:r>
              <a:rPr lang="en" sz="2000">
                <a:solidFill>
                  <a:srgbClr val="FFFF00"/>
                </a:solidFill>
              </a:rPr>
              <a:t> </a:t>
            </a:r>
            <a:r>
              <a:rPr lang="en" sz="2000" u="sng">
                <a:solidFill>
                  <a:srgbClr val="FFFF00"/>
                </a:solidFill>
              </a:rPr>
              <a:t>1 Tim.6:12-14</a:t>
            </a:r>
            <a:r>
              <a:rPr lang="en" sz="2000">
                <a:solidFill>
                  <a:srgbClr val="FFFF00"/>
                </a:solidFill>
              </a:rPr>
              <a:t> </a:t>
            </a:r>
            <a:r>
              <a:rPr lang="en" sz="2000" i="1">
                <a:solidFill>
                  <a:schemeClr val="dk1"/>
                </a:solidFill>
              </a:rPr>
              <a:t>“Fight the good fight of faith, lay hold on eternal life, to which you were also called </a:t>
            </a:r>
            <a:r>
              <a:rPr lang="en" sz="2000" i="1" u="sng">
                <a:solidFill>
                  <a:schemeClr val="dk1"/>
                </a:solidFill>
              </a:rPr>
              <a:t>and have confessed the good confession in the presence of many witnesses</a:t>
            </a:r>
            <a:r>
              <a:rPr lang="en" sz="2000" i="1">
                <a:solidFill>
                  <a:schemeClr val="dk1"/>
                </a:solidFill>
              </a:rPr>
              <a:t>.”</a:t>
            </a:r>
            <a:r>
              <a:rPr lang="en" sz="2000">
                <a:solidFill>
                  <a:srgbClr val="FFFF00"/>
                </a:solidFill>
              </a:rPr>
              <a:t> </a:t>
            </a:r>
            <a:endParaRPr sz="200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600" b="1">
                <a:solidFill>
                  <a:srgbClr val="00FFFF"/>
                </a:solidFill>
              </a:rPr>
              <a:t>MORE SCRIPTURE ON THIS</a:t>
            </a:r>
            <a:endParaRPr sz="4600" b="1">
              <a:solidFill>
                <a:srgbClr val="00FFFF"/>
              </a:solidFill>
            </a:endParaRPr>
          </a:p>
        </p:txBody>
      </p:sp>
      <p:sp>
        <p:nvSpPr>
          <p:cNvPr id="85" name="Google Shape;85;p18"/>
          <p:cNvSpPr txBox="1">
            <a:spLocks noGrp="1"/>
          </p:cNvSpPr>
          <p:nvPr>
            <p:ph type="subTitle" idx="1"/>
          </p:nvPr>
        </p:nvSpPr>
        <p:spPr>
          <a:xfrm>
            <a:off x="-145800" y="404000"/>
            <a:ext cx="9377400" cy="4739400"/>
          </a:xfrm>
          <a:prstGeom prst="rect">
            <a:avLst/>
          </a:prstGeom>
        </p:spPr>
        <p:txBody>
          <a:bodyPr spcFirstLastPara="1" wrap="square" lIns="91425" tIns="91425" rIns="91425" bIns="91425" anchor="t" anchorCtr="0">
            <a:noAutofit/>
          </a:bodyPr>
          <a:lstStyle/>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Rom.10:8-10</a:t>
            </a:r>
            <a:r>
              <a:rPr lang="en" sz="2000">
                <a:solidFill>
                  <a:srgbClr val="00FFFF"/>
                </a:solidFill>
              </a:rPr>
              <a:t> </a:t>
            </a:r>
            <a:r>
              <a:rPr lang="en" sz="2000" i="1">
                <a:solidFill>
                  <a:schemeClr val="dk1"/>
                </a:solidFill>
              </a:rPr>
              <a:t>“But what does it say? “The word is near you, in your mouth and in your heart” (that is, the word of faith which we preach): 9 </a:t>
            </a:r>
            <a:r>
              <a:rPr lang="en" sz="2000" i="1" u="sng">
                <a:solidFill>
                  <a:schemeClr val="dk1"/>
                </a:solidFill>
              </a:rPr>
              <a:t>that if you confess with your mouth the Lord Jesus and believe in your heart that God has raised Him from the dead, you will be saved. 10 For with the heart one believes unto righteousness, and with the mouth confession is made unto salvation</a:t>
            </a:r>
            <a:r>
              <a:rPr lang="en" sz="2000" i="1">
                <a:solidFill>
                  <a:schemeClr val="dk1"/>
                </a:solidFill>
              </a:rPr>
              <a:t>.”</a:t>
            </a:r>
            <a:endParaRPr sz="2000" i="1">
              <a:solidFill>
                <a:schemeClr val="dk1"/>
              </a:solidFill>
            </a:endParaRPr>
          </a:p>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2 Cor.9:13</a:t>
            </a:r>
            <a:r>
              <a:rPr lang="en" sz="2000">
                <a:solidFill>
                  <a:srgbClr val="00FFFF"/>
                </a:solidFill>
              </a:rPr>
              <a:t> </a:t>
            </a:r>
            <a:r>
              <a:rPr lang="en" sz="2000" i="1">
                <a:solidFill>
                  <a:schemeClr val="dk1"/>
                </a:solidFill>
              </a:rPr>
              <a:t>“while, through the proof of this ministry, they glorify God for </a:t>
            </a:r>
            <a:r>
              <a:rPr lang="en" sz="2000" i="1" u="sng">
                <a:solidFill>
                  <a:schemeClr val="dk1"/>
                </a:solidFill>
              </a:rPr>
              <a:t>the obedience of your confession to the gospel of Christ</a:t>
            </a:r>
            <a:r>
              <a:rPr lang="en" sz="2000" i="1">
                <a:solidFill>
                  <a:schemeClr val="dk1"/>
                </a:solidFill>
              </a:rPr>
              <a:t>, and for your liberal sharing with them and all men,”</a:t>
            </a:r>
            <a:endParaRPr sz="2000" i="1">
              <a:solidFill>
                <a:schemeClr val="dk1"/>
              </a:solidFill>
            </a:endParaRPr>
          </a:p>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Heb.3:1</a:t>
            </a:r>
            <a:r>
              <a:rPr lang="en" sz="2000">
                <a:solidFill>
                  <a:srgbClr val="00FFFF"/>
                </a:solidFill>
              </a:rPr>
              <a:t> </a:t>
            </a:r>
            <a:r>
              <a:rPr lang="en" sz="2000" i="1">
                <a:solidFill>
                  <a:schemeClr val="dk1"/>
                </a:solidFill>
              </a:rPr>
              <a:t>“Therefore, holy brethren, partakers of the heavenly calling, consider </a:t>
            </a:r>
            <a:r>
              <a:rPr lang="en" sz="2000" i="1" u="sng">
                <a:solidFill>
                  <a:schemeClr val="dk1"/>
                </a:solidFill>
              </a:rPr>
              <a:t>the Apostle and High Priest of our confession, Christ Jesus</a:t>
            </a:r>
            <a:r>
              <a:rPr lang="en" sz="2000" i="1">
                <a:solidFill>
                  <a:schemeClr val="dk1"/>
                </a:solidFill>
              </a:rPr>
              <a:t>,”</a:t>
            </a:r>
            <a:endParaRPr sz="2000" i="1">
              <a:solidFill>
                <a:schemeClr val="dk1"/>
              </a:solidFill>
            </a:endParaRPr>
          </a:p>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Heb.4:14</a:t>
            </a:r>
            <a:r>
              <a:rPr lang="en" sz="2000">
                <a:solidFill>
                  <a:srgbClr val="00FFFF"/>
                </a:solidFill>
              </a:rPr>
              <a:t> </a:t>
            </a:r>
            <a:r>
              <a:rPr lang="en" sz="2000" i="1">
                <a:solidFill>
                  <a:schemeClr val="dk1"/>
                </a:solidFill>
              </a:rPr>
              <a:t>“Seeing then that we have a great High Priest who has passed through the heavens, Jesus the Son of God, </a:t>
            </a:r>
            <a:r>
              <a:rPr lang="en" sz="2000" i="1" u="sng">
                <a:solidFill>
                  <a:schemeClr val="dk1"/>
                </a:solidFill>
              </a:rPr>
              <a:t>let us hold fast our confession</a:t>
            </a:r>
            <a:r>
              <a:rPr lang="en" sz="2000" i="1">
                <a:solidFill>
                  <a:schemeClr val="dk1"/>
                </a:solidFill>
              </a:rPr>
              <a:t>.”</a:t>
            </a:r>
            <a:endParaRPr sz="2000" i="1">
              <a:solidFill>
                <a:schemeClr val="dk1"/>
              </a:solidFill>
            </a:endParaRPr>
          </a:p>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Heb.10:23</a:t>
            </a:r>
            <a:r>
              <a:rPr lang="en" sz="2000">
                <a:solidFill>
                  <a:srgbClr val="00FFFF"/>
                </a:solidFill>
              </a:rPr>
              <a:t> </a:t>
            </a:r>
            <a:r>
              <a:rPr lang="en" sz="2000" i="1">
                <a:solidFill>
                  <a:schemeClr val="dk1"/>
                </a:solidFill>
              </a:rPr>
              <a:t>“</a:t>
            </a:r>
            <a:r>
              <a:rPr lang="en" sz="2000" i="1" u="sng">
                <a:solidFill>
                  <a:schemeClr val="dk1"/>
                </a:solidFill>
              </a:rPr>
              <a:t>Let us hold fast the confession</a:t>
            </a:r>
            <a:r>
              <a:rPr lang="en" sz="2000" i="1">
                <a:solidFill>
                  <a:schemeClr val="dk1"/>
                </a:solidFill>
              </a:rPr>
              <a:t> of our hope without wavering, for He who promised is faithful.”</a:t>
            </a:r>
            <a:endParaRPr sz="2000" i="1">
              <a:solidFill>
                <a:schemeClr val="dk1"/>
              </a:solidFill>
            </a:endParaRPr>
          </a:p>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1 Jn.4:15</a:t>
            </a:r>
            <a:r>
              <a:rPr lang="en" sz="2000">
                <a:solidFill>
                  <a:srgbClr val="00FFFF"/>
                </a:solidFill>
              </a:rPr>
              <a:t> </a:t>
            </a:r>
            <a:r>
              <a:rPr lang="en" sz="2000" i="1">
                <a:solidFill>
                  <a:schemeClr val="dk1"/>
                </a:solidFill>
              </a:rPr>
              <a:t>“</a:t>
            </a:r>
            <a:r>
              <a:rPr lang="en" sz="2000" i="1" u="sng">
                <a:solidFill>
                  <a:schemeClr val="dk1"/>
                </a:solidFill>
              </a:rPr>
              <a:t>Whoever confesses that Jesus is the Son of God</a:t>
            </a:r>
            <a:r>
              <a:rPr lang="en" sz="2000" i="1">
                <a:solidFill>
                  <a:schemeClr val="dk1"/>
                </a:solidFill>
              </a:rPr>
              <a:t>, God abides in him, and he in God.”</a:t>
            </a:r>
            <a:endParaRPr sz="2000" i="1">
              <a:solidFill>
                <a:schemeClr val="dk1"/>
              </a:solidFill>
            </a:endParaRPr>
          </a:p>
          <a:p>
            <a:pPr marL="457200" lvl="0" indent="-355600" algn="l" rtl="0">
              <a:lnSpc>
                <a:spcPct val="80000"/>
              </a:lnSpc>
              <a:spcBef>
                <a:spcPts val="0"/>
              </a:spcBef>
              <a:spcAft>
                <a:spcPts val="0"/>
              </a:spcAft>
              <a:buClr>
                <a:srgbClr val="00FFFF"/>
              </a:buClr>
              <a:buSzPts val="2000"/>
              <a:buChar char="●"/>
            </a:pPr>
            <a:r>
              <a:rPr lang="en" sz="2000">
                <a:solidFill>
                  <a:srgbClr val="00FFFF"/>
                </a:solidFill>
              </a:rPr>
              <a:t>These scriptures are QUITE CLEAR that one </a:t>
            </a:r>
            <a:r>
              <a:rPr lang="en" sz="2000" u="sng">
                <a:solidFill>
                  <a:srgbClr val="00FFFF"/>
                </a:solidFill>
              </a:rPr>
              <a:t>cannot</a:t>
            </a:r>
            <a:r>
              <a:rPr lang="en" sz="2000">
                <a:solidFill>
                  <a:srgbClr val="00FFFF"/>
                </a:solidFill>
              </a:rPr>
              <a:t> be saved without confessing before others that Jesus Christ is the Son of God.</a:t>
            </a:r>
            <a:endParaRPr sz="2000">
              <a:solidFill>
                <a:srgbClr val="00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500" b="1">
                <a:solidFill>
                  <a:srgbClr val="00FFFF"/>
                </a:solidFill>
              </a:rPr>
              <a:t>3) TO ONE WE HAVE WRONGED</a:t>
            </a:r>
            <a:endParaRPr sz="4500" b="1">
              <a:solidFill>
                <a:srgbClr val="00FFFF"/>
              </a:solidFill>
            </a:endParaRPr>
          </a:p>
        </p:txBody>
      </p:sp>
      <p:sp>
        <p:nvSpPr>
          <p:cNvPr id="91" name="Google Shape;91;p19"/>
          <p:cNvSpPr txBox="1">
            <a:spLocks noGrp="1"/>
          </p:cNvSpPr>
          <p:nvPr>
            <p:ph type="subTitle" idx="1"/>
          </p:nvPr>
        </p:nvSpPr>
        <p:spPr>
          <a:xfrm>
            <a:off x="-159200" y="469525"/>
            <a:ext cx="9390900" cy="4674000"/>
          </a:xfrm>
          <a:prstGeom prst="rect">
            <a:avLst/>
          </a:prstGeom>
        </p:spPr>
        <p:txBody>
          <a:bodyPr spcFirstLastPara="1" wrap="square" lIns="91425" tIns="91425" rIns="91425" bIns="91425" anchor="t" anchorCtr="0">
            <a:noAutofit/>
          </a:bodyPr>
          <a:lstStyle/>
          <a:p>
            <a:pPr marL="457200" lvl="0" indent="-387350" algn="l" rtl="0">
              <a:lnSpc>
                <a:spcPct val="80000"/>
              </a:lnSpc>
              <a:spcBef>
                <a:spcPts val="0"/>
              </a:spcBef>
              <a:spcAft>
                <a:spcPts val="0"/>
              </a:spcAft>
              <a:buClr>
                <a:srgbClr val="FFFF00"/>
              </a:buClr>
              <a:buSzPts val="2500"/>
              <a:buChar char="●"/>
            </a:pPr>
            <a:r>
              <a:rPr lang="en" sz="2500">
                <a:solidFill>
                  <a:srgbClr val="FFFF00"/>
                </a:solidFill>
              </a:rPr>
              <a:t>If we knowingly sin against another person we MUST be willing to go to that person, confess our wrongdoing, and ask for their forgiveness.  Whether or not they will then overlook that transgression, this helps to “clear us” in the eyes of God.</a:t>
            </a:r>
            <a:endParaRPr sz="2500">
              <a:solidFill>
                <a:srgbClr val="FFFF00"/>
              </a:solidFill>
            </a:endParaRPr>
          </a:p>
          <a:p>
            <a:pPr marL="457200" lvl="0" indent="-387350" algn="l" rtl="0">
              <a:lnSpc>
                <a:spcPct val="80000"/>
              </a:lnSpc>
              <a:spcBef>
                <a:spcPts val="0"/>
              </a:spcBef>
              <a:spcAft>
                <a:spcPts val="0"/>
              </a:spcAft>
              <a:buClr>
                <a:srgbClr val="FFFF00"/>
              </a:buClr>
              <a:buSzPts val="2500"/>
              <a:buChar char="●"/>
            </a:pPr>
            <a:r>
              <a:rPr lang="en" sz="2500" u="sng">
                <a:solidFill>
                  <a:srgbClr val="FFFF00"/>
                </a:solidFill>
              </a:rPr>
              <a:t>Matt.5:23-24</a:t>
            </a:r>
            <a:r>
              <a:rPr lang="en" sz="2500">
                <a:solidFill>
                  <a:srgbClr val="FFFF00"/>
                </a:solidFill>
              </a:rPr>
              <a:t> </a:t>
            </a:r>
            <a:r>
              <a:rPr lang="en" sz="2500" i="1">
                <a:solidFill>
                  <a:schemeClr val="dk1"/>
                </a:solidFill>
              </a:rPr>
              <a:t>“Therefore if you bring your gift to the altar, </a:t>
            </a:r>
            <a:r>
              <a:rPr lang="en" sz="2500" i="1" u="sng">
                <a:solidFill>
                  <a:schemeClr val="dk1"/>
                </a:solidFill>
              </a:rPr>
              <a:t>and there remember that your brother has something against you</a:t>
            </a:r>
            <a:r>
              <a:rPr lang="en" sz="2500" i="1">
                <a:solidFill>
                  <a:schemeClr val="dk1"/>
                </a:solidFill>
              </a:rPr>
              <a:t>, 24 leave your gift there before the altar, and go your way. </a:t>
            </a:r>
            <a:r>
              <a:rPr lang="en" sz="2500" i="1" u="sng">
                <a:solidFill>
                  <a:schemeClr val="dk1"/>
                </a:solidFill>
              </a:rPr>
              <a:t>First be reconciled to your brother, and then come and offer your gift</a:t>
            </a:r>
            <a:r>
              <a:rPr lang="en" sz="2500" i="1">
                <a:solidFill>
                  <a:schemeClr val="dk1"/>
                </a:solidFill>
              </a:rPr>
              <a:t>.”</a:t>
            </a:r>
            <a:endParaRPr sz="2500" i="1">
              <a:solidFill>
                <a:schemeClr val="dk1"/>
              </a:solidFill>
            </a:endParaRPr>
          </a:p>
          <a:p>
            <a:pPr marL="457200" lvl="0" indent="-387350" algn="l" rtl="0">
              <a:lnSpc>
                <a:spcPct val="80000"/>
              </a:lnSpc>
              <a:spcBef>
                <a:spcPts val="0"/>
              </a:spcBef>
              <a:spcAft>
                <a:spcPts val="0"/>
              </a:spcAft>
              <a:buClr>
                <a:srgbClr val="FFFF00"/>
              </a:buClr>
              <a:buSzPts val="2500"/>
              <a:buChar char="●"/>
            </a:pPr>
            <a:r>
              <a:rPr lang="en" sz="2500" u="sng">
                <a:solidFill>
                  <a:srgbClr val="FFFF00"/>
                </a:solidFill>
              </a:rPr>
              <a:t>Lk.15:21</a:t>
            </a:r>
            <a:r>
              <a:rPr lang="en" sz="2500">
                <a:solidFill>
                  <a:srgbClr val="FFFF00"/>
                </a:solidFill>
              </a:rPr>
              <a:t> </a:t>
            </a:r>
            <a:r>
              <a:rPr lang="en" sz="2500" i="1">
                <a:solidFill>
                  <a:schemeClr val="dk1"/>
                </a:solidFill>
              </a:rPr>
              <a:t>“And the son said to him, ‘Father, </a:t>
            </a:r>
            <a:r>
              <a:rPr lang="en" sz="2500" i="1" u="sng">
                <a:solidFill>
                  <a:schemeClr val="dk1"/>
                </a:solidFill>
              </a:rPr>
              <a:t>I have sinned against heaven and in your sight</a:t>
            </a:r>
            <a:r>
              <a:rPr lang="en" sz="2500" i="1">
                <a:solidFill>
                  <a:schemeClr val="dk1"/>
                </a:solidFill>
              </a:rPr>
              <a:t>, and am no longer worthy to be called your son.’”</a:t>
            </a:r>
            <a:endParaRPr sz="2500" i="1">
              <a:solidFill>
                <a:schemeClr val="dk1"/>
              </a:solidFill>
            </a:endParaRPr>
          </a:p>
          <a:p>
            <a:pPr marL="457200" lvl="0" indent="-387350" algn="l" rtl="0">
              <a:lnSpc>
                <a:spcPct val="80000"/>
              </a:lnSpc>
              <a:spcBef>
                <a:spcPts val="0"/>
              </a:spcBef>
              <a:spcAft>
                <a:spcPts val="0"/>
              </a:spcAft>
              <a:buClr>
                <a:srgbClr val="00FFFF"/>
              </a:buClr>
              <a:buSzPts val="2500"/>
              <a:buChar char="●"/>
            </a:pPr>
            <a:r>
              <a:rPr lang="en" sz="2500">
                <a:solidFill>
                  <a:srgbClr val="00FFFF"/>
                </a:solidFill>
              </a:rPr>
              <a:t>Are YOU humble enough to do this?  You cannot make it right with God if you have not attempted to mend your relationship with your fellow man first.</a:t>
            </a:r>
            <a:endParaRPr sz="2500">
              <a:solidFill>
                <a:srgbClr val="00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500" b="1">
                <a:solidFill>
                  <a:srgbClr val="00FFFF"/>
                </a:solidFill>
              </a:rPr>
              <a:t>4) TO THE GOD WE WRONGED!</a:t>
            </a:r>
            <a:endParaRPr sz="4500" b="1">
              <a:solidFill>
                <a:srgbClr val="00FFFF"/>
              </a:solidFill>
            </a:endParaRPr>
          </a:p>
        </p:txBody>
      </p:sp>
      <p:sp>
        <p:nvSpPr>
          <p:cNvPr id="97" name="Google Shape;97;p20"/>
          <p:cNvSpPr txBox="1">
            <a:spLocks noGrp="1"/>
          </p:cNvSpPr>
          <p:nvPr>
            <p:ph type="subTitle" idx="1"/>
          </p:nvPr>
        </p:nvSpPr>
        <p:spPr>
          <a:xfrm>
            <a:off x="-159200" y="510900"/>
            <a:ext cx="9390900" cy="4632600"/>
          </a:xfrm>
          <a:prstGeom prst="rect">
            <a:avLst/>
          </a:prstGeom>
        </p:spPr>
        <p:txBody>
          <a:bodyPr spcFirstLastPara="1" wrap="square" lIns="91425" tIns="91425" rIns="91425" bIns="91425" anchor="t" anchorCtr="0">
            <a:noAutofit/>
          </a:bodyPr>
          <a:lstStyle/>
          <a:p>
            <a:pPr marL="457200" lvl="0" indent="-355600" algn="l" rtl="0">
              <a:lnSpc>
                <a:spcPct val="80000"/>
              </a:lnSpc>
              <a:spcBef>
                <a:spcPts val="0"/>
              </a:spcBef>
              <a:spcAft>
                <a:spcPts val="0"/>
              </a:spcAft>
              <a:buClr>
                <a:srgbClr val="00FFFF"/>
              </a:buClr>
              <a:buSzPts val="2000"/>
              <a:buChar char="●"/>
            </a:pPr>
            <a:r>
              <a:rPr lang="en" sz="2000" b="1">
                <a:solidFill>
                  <a:srgbClr val="FFFF00"/>
                </a:solidFill>
              </a:rPr>
              <a:t>THIS ^ </a:t>
            </a:r>
            <a:r>
              <a:rPr lang="en" sz="2000">
                <a:solidFill>
                  <a:srgbClr val="FFFF00"/>
                </a:solidFill>
              </a:rPr>
              <a:t>is the manner in which “confession” is used most often in scripture - BY FAR!  We will look at many examples but there are far too many for one lesson.  EVERY SIN we commit, the GREATEST offense is against our very Creator.</a:t>
            </a:r>
            <a:endParaRPr sz="2000">
              <a:solidFill>
                <a:srgbClr val="FFFF00"/>
              </a:solidFill>
            </a:endParaRPr>
          </a:p>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Lev.26:40-42</a:t>
            </a:r>
            <a:r>
              <a:rPr lang="en" sz="2000">
                <a:solidFill>
                  <a:srgbClr val="FFFF00"/>
                </a:solidFill>
              </a:rPr>
              <a:t> </a:t>
            </a:r>
            <a:r>
              <a:rPr lang="en" sz="2000" i="1">
                <a:solidFill>
                  <a:schemeClr val="dk1"/>
                </a:solidFill>
              </a:rPr>
              <a:t>“But if they confess their iniquity and the iniquity of their fathers, with their unfaithfulness in which they were unfaithful to Me, and that they also have walked contrary to Me,41 and that I also have walked contrary to them and have brought them into the land of their enemies; if their uncircumcised hearts are humbled, and they accept their guilt - 42 then I will remember My covenant with Jacob, and My covenant with Isaac and My covenant with Abraham I will remember; I will remember the land.”</a:t>
            </a:r>
            <a:endParaRPr sz="2000" i="1">
              <a:solidFill>
                <a:schemeClr val="dk1"/>
              </a:solidFill>
            </a:endParaRPr>
          </a:p>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2 Chron.30:22</a:t>
            </a:r>
            <a:r>
              <a:rPr lang="en" sz="2000">
                <a:solidFill>
                  <a:srgbClr val="FFFF00"/>
                </a:solidFill>
              </a:rPr>
              <a:t> </a:t>
            </a:r>
            <a:r>
              <a:rPr lang="en" sz="2000" i="1">
                <a:solidFill>
                  <a:schemeClr val="dk1"/>
                </a:solidFill>
              </a:rPr>
              <a:t>“And Hezekiah gave encouragement to all the Levites who taught the good knowledge of the Lord; and they ate throughout the feast seven days, offering peace offerings and making confession to the Lord God of their fathers.”</a:t>
            </a:r>
            <a:endParaRPr sz="2000" i="1">
              <a:solidFill>
                <a:schemeClr val="dk1"/>
              </a:solidFill>
            </a:endParaRPr>
          </a:p>
          <a:p>
            <a:pPr marL="457200" lvl="0" indent="-355600" algn="l" rtl="0">
              <a:lnSpc>
                <a:spcPct val="80000"/>
              </a:lnSpc>
              <a:spcBef>
                <a:spcPts val="0"/>
              </a:spcBef>
              <a:spcAft>
                <a:spcPts val="0"/>
              </a:spcAft>
              <a:buClr>
                <a:srgbClr val="FFFF00"/>
              </a:buClr>
              <a:buSzPts val="2000"/>
              <a:buChar char="●"/>
            </a:pPr>
            <a:r>
              <a:rPr lang="en" sz="2000" u="sng">
                <a:solidFill>
                  <a:srgbClr val="FFFF00"/>
                </a:solidFill>
              </a:rPr>
              <a:t>Ps.32:5</a:t>
            </a:r>
            <a:r>
              <a:rPr lang="en" sz="2000">
                <a:solidFill>
                  <a:srgbClr val="FFFF00"/>
                </a:solidFill>
              </a:rPr>
              <a:t> </a:t>
            </a:r>
            <a:r>
              <a:rPr lang="en" sz="2000" i="1">
                <a:solidFill>
                  <a:schemeClr val="dk1"/>
                </a:solidFill>
              </a:rPr>
              <a:t>“I acknowledged my sin to You, and my iniquity I have not hidden. I said, “I will confess my transgressions to the Lord,” and You forgave the iniquity of my sin…”</a:t>
            </a:r>
            <a:endParaRPr sz="2000" i="1">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ctrTitle"/>
          </p:nvPr>
        </p:nvSpPr>
        <p:spPr>
          <a:xfrm>
            <a:off x="0" y="0"/>
            <a:ext cx="9144000" cy="51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4500" b="1">
                <a:solidFill>
                  <a:srgbClr val="00FFFF"/>
                </a:solidFill>
              </a:rPr>
              <a:t>MORE O.T. SCRIPTURES</a:t>
            </a:r>
            <a:endParaRPr sz="4500" b="1">
              <a:solidFill>
                <a:srgbClr val="00FFFF"/>
              </a:solidFill>
            </a:endParaRPr>
          </a:p>
        </p:txBody>
      </p:sp>
      <p:sp>
        <p:nvSpPr>
          <p:cNvPr id="103" name="Google Shape;103;p21"/>
          <p:cNvSpPr txBox="1">
            <a:spLocks noGrp="1"/>
          </p:cNvSpPr>
          <p:nvPr>
            <p:ph type="subTitle" idx="1"/>
          </p:nvPr>
        </p:nvSpPr>
        <p:spPr>
          <a:xfrm>
            <a:off x="-159200" y="469525"/>
            <a:ext cx="9363900" cy="4674000"/>
          </a:xfrm>
          <a:prstGeom prst="rect">
            <a:avLst/>
          </a:prstGeom>
        </p:spPr>
        <p:txBody>
          <a:bodyPr spcFirstLastPara="1" wrap="square" lIns="91425" tIns="91425" rIns="91425" bIns="91425" anchor="t" anchorCtr="0">
            <a:noAutofit/>
          </a:bodyPr>
          <a:lstStyle/>
          <a:p>
            <a:pPr marL="457200" lvl="0" indent="-368300" algn="l" rtl="0">
              <a:lnSpc>
                <a:spcPct val="80000"/>
              </a:lnSpc>
              <a:spcBef>
                <a:spcPts val="0"/>
              </a:spcBef>
              <a:spcAft>
                <a:spcPts val="0"/>
              </a:spcAft>
              <a:buClr>
                <a:srgbClr val="FFFF00"/>
              </a:buClr>
              <a:buSzPts val="2200"/>
              <a:buChar char="●"/>
            </a:pPr>
            <a:r>
              <a:rPr lang="en" sz="2200" u="sng">
                <a:solidFill>
                  <a:srgbClr val="FFFF00"/>
                </a:solidFill>
              </a:rPr>
              <a:t>Ps.51:3</a:t>
            </a:r>
            <a:r>
              <a:rPr lang="en" sz="2200">
                <a:solidFill>
                  <a:srgbClr val="FFFF00"/>
                </a:solidFill>
              </a:rPr>
              <a:t> </a:t>
            </a:r>
            <a:r>
              <a:rPr lang="en" sz="2200" i="1">
                <a:solidFill>
                  <a:schemeClr val="dk1"/>
                </a:solidFill>
              </a:rPr>
              <a:t>“For I </a:t>
            </a:r>
            <a:r>
              <a:rPr lang="en" sz="2200">
                <a:solidFill>
                  <a:srgbClr val="FFFF00"/>
                </a:solidFill>
              </a:rPr>
              <a:t>(David)</a:t>
            </a:r>
            <a:r>
              <a:rPr lang="en" sz="2200" i="1">
                <a:solidFill>
                  <a:schemeClr val="dk1"/>
                </a:solidFill>
              </a:rPr>
              <a:t> acknowledge my transgressions, and my sin is always before me.”</a:t>
            </a:r>
            <a:endParaRPr sz="2200" i="1">
              <a:solidFill>
                <a:schemeClr val="dk1"/>
              </a:solidFill>
            </a:endParaRPr>
          </a:p>
          <a:p>
            <a:pPr marL="457200" lvl="0" indent="-368300" algn="l" rtl="0">
              <a:lnSpc>
                <a:spcPct val="80000"/>
              </a:lnSpc>
              <a:spcBef>
                <a:spcPts val="0"/>
              </a:spcBef>
              <a:spcAft>
                <a:spcPts val="0"/>
              </a:spcAft>
              <a:buClr>
                <a:srgbClr val="FFFF00"/>
              </a:buClr>
              <a:buSzPts val="2200"/>
              <a:buChar char="●"/>
            </a:pPr>
            <a:r>
              <a:rPr lang="en" sz="2200" u="sng">
                <a:solidFill>
                  <a:srgbClr val="FFFF00"/>
                </a:solidFill>
              </a:rPr>
              <a:t>Prov.28:13</a:t>
            </a:r>
            <a:r>
              <a:rPr lang="en" sz="2200">
                <a:solidFill>
                  <a:srgbClr val="FFFF00"/>
                </a:solidFill>
              </a:rPr>
              <a:t> </a:t>
            </a:r>
            <a:r>
              <a:rPr lang="en" sz="2200" i="1">
                <a:solidFill>
                  <a:schemeClr val="dk1"/>
                </a:solidFill>
              </a:rPr>
              <a:t>“He who covers his sins will not prosper, But whoever confesses and forsakes them will have mercy.”</a:t>
            </a:r>
            <a:endParaRPr sz="2200" i="1">
              <a:solidFill>
                <a:schemeClr val="dk1"/>
              </a:solidFill>
            </a:endParaRPr>
          </a:p>
          <a:p>
            <a:pPr marL="457200" lvl="0" indent="-368300" algn="l" rtl="0">
              <a:lnSpc>
                <a:spcPct val="80000"/>
              </a:lnSpc>
              <a:spcBef>
                <a:spcPts val="0"/>
              </a:spcBef>
              <a:spcAft>
                <a:spcPts val="0"/>
              </a:spcAft>
              <a:buClr>
                <a:srgbClr val="FFFF00"/>
              </a:buClr>
              <a:buSzPts val="2200"/>
              <a:buChar char="●"/>
            </a:pPr>
            <a:r>
              <a:rPr lang="en" sz="2200" u="sng">
                <a:solidFill>
                  <a:srgbClr val="FFFF00"/>
                </a:solidFill>
              </a:rPr>
              <a:t>Jer.14:20</a:t>
            </a:r>
            <a:r>
              <a:rPr lang="en" sz="2200">
                <a:solidFill>
                  <a:srgbClr val="FFFF00"/>
                </a:solidFill>
              </a:rPr>
              <a:t> </a:t>
            </a:r>
            <a:r>
              <a:rPr lang="en" sz="2200" i="1">
                <a:solidFill>
                  <a:schemeClr val="dk1"/>
                </a:solidFill>
              </a:rPr>
              <a:t>“We acknowledge, O Lord, our wickedness and the iniquity of our fathers, for we have sinned against You.”</a:t>
            </a:r>
            <a:endParaRPr sz="2200" i="1">
              <a:solidFill>
                <a:schemeClr val="dk1"/>
              </a:solidFill>
            </a:endParaRPr>
          </a:p>
          <a:p>
            <a:pPr marL="457200" lvl="0" indent="-368300" algn="l" rtl="0">
              <a:lnSpc>
                <a:spcPct val="80000"/>
              </a:lnSpc>
              <a:spcBef>
                <a:spcPts val="0"/>
              </a:spcBef>
              <a:spcAft>
                <a:spcPts val="0"/>
              </a:spcAft>
              <a:buClr>
                <a:srgbClr val="FFFF00"/>
              </a:buClr>
              <a:buSzPts val="2200"/>
              <a:buChar char="●"/>
            </a:pPr>
            <a:r>
              <a:rPr lang="en" sz="2200" u="sng">
                <a:solidFill>
                  <a:srgbClr val="FFFF00"/>
                </a:solidFill>
              </a:rPr>
              <a:t>Ezra 10:11</a:t>
            </a:r>
            <a:r>
              <a:rPr lang="en" sz="2200">
                <a:solidFill>
                  <a:srgbClr val="FFFF00"/>
                </a:solidFill>
              </a:rPr>
              <a:t> </a:t>
            </a:r>
            <a:r>
              <a:rPr lang="en" sz="2200" i="1">
                <a:solidFill>
                  <a:schemeClr val="dk1"/>
                </a:solidFill>
              </a:rPr>
              <a:t>“Now therefore, make confession to the Lord God of your fathers, and do His will; separate yourselves from the peoples of the land, and from the pagan wives.”</a:t>
            </a:r>
            <a:endParaRPr sz="2200" i="1">
              <a:solidFill>
                <a:schemeClr val="dk1"/>
              </a:solidFill>
            </a:endParaRPr>
          </a:p>
          <a:p>
            <a:pPr marL="457200" lvl="0" indent="-368300" algn="l" rtl="0">
              <a:lnSpc>
                <a:spcPct val="80000"/>
              </a:lnSpc>
              <a:spcBef>
                <a:spcPts val="0"/>
              </a:spcBef>
              <a:spcAft>
                <a:spcPts val="0"/>
              </a:spcAft>
              <a:buClr>
                <a:srgbClr val="FFFF00"/>
              </a:buClr>
              <a:buSzPts val="2200"/>
              <a:buChar char="●"/>
            </a:pPr>
            <a:r>
              <a:rPr lang="en" sz="2200" u="sng">
                <a:solidFill>
                  <a:srgbClr val="FFFF00"/>
                </a:solidFill>
              </a:rPr>
              <a:t>Neh.1:6</a:t>
            </a:r>
            <a:r>
              <a:rPr lang="en" sz="2200">
                <a:solidFill>
                  <a:srgbClr val="FFFF00"/>
                </a:solidFill>
              </a:rPr>
              <a:t> </a:t>
            </a:r>
            <a:r>
              <a:rPr lang="en" sz="2200" i="1">
                <a:solidFill>
                  <a:schemeClr val="dk1"/>
                </a:solidFill>
              </a:rPr>
              <a:t>“please let Your ear be attentive and Your eyes open, that You may hear the prayer of Your servant which I pray before You now, day and night, for the children of Israel Your servants, and confess the sins of the children of Israel which we have sinned against You. Both my father’s house and I have sinned.”</a:t>
            </a:r>
            <a:endParaRPr sz="2200" i="1">
              <a:solidFill>
                <a:schemeClr val="dk1"/>
              </a:solidFill>
            </a:endParaRPr>
          </a:p>
          <a:p>
            <a:pPr marL="457200" lvl="0" indent="-368300" algn="l" rtl="0">
              <a:lnSpc>
                <a:spcPct val="80000"/>
              </a:lnSpc>
              <a:spcBef>
                <a:spcPts val="0"/>
              </a:spcBef>
              <a:spcAft>
                <a:spcPts val="0"/>
              </a:spcAft>
              <a:buClr>
                <a:srgbClr val="FFFF00"/>
              </a:buClr>
              <a:buSzPts val="2200"/>
              <a:buChar char="●"/>
            </a:pPr>
            <a:r>
              <a:rPr lang="en" sz="2200" u="sng">
                <a:solidFill>
                  <a:srgbClr val="FFFF00"/>
                </a:solidFill>
              </a:rPr>
              <a:t>Dan.9:20</a:t>
            </a:r>
            <a:r>
              <a:rPr lang="en" sz="2200">
                <a:solidFill>
                  <a:srgbClr val="FFFF00"/>
                </a:solidFill>
              </a:rPr>
              <a:t> </a:t>
            </a:r>
            <a:r>
              <a:rPr lang="en" sz="2200" i="1">
                <a:solidFill>
                  <a:schemeClr val="dk1"/>
                </a:solidFill>
              </a:rPr>
              <a:t>“Now while I was speaking, praying, and confessing my sin and the sin of my people Israel, and presenting my supplication before the Lord my God for the holy mountain of my God,”</a:t>
            </a:r>
            <a:endParaRPr sz="2200" i="1">
              <a:solidFill>
                <a:schemeClr val="dk1"/>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3004</Words>
  <Application>Microsoft Office PowerPoint</Application>
  <PresentationFormat>On-screen Show (16:9)</PresentationFormat>
  <Paragraphs>92</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 Dark</vt:lpstr>
      <vt:lpstr>WHAT IS CONFESSION?</vt:lpstr>
      <vt:lpstr>WORDS AND MEANINGS</vt:lpstr>
      <vt:lpstr>WE “CONFESS” IN 6 WAYS!</vt:lpstr>
      <vt:lpstr>2) JESUS AS THE SON OF GOD</vt:lpstr>
      <vt:lpstr>MORE EXAMPLES OF THIS</vt:lpstr>
      <vt:lpstr>MORE SCRIPTURE ON THIS</vt:lpstr>
      <vt:lpstr>3) TO ONE WE HAVE WRONGED</vt:lpstr>
      <vt:lpstr>4) TO THE GOD WE WRONGED!</vt:lpstr>
      <vt:lpstr>MORE O.T. SCRIPTURES</vt:lpstr>
      <vt:lpstr>N.T. SCRIPTURES</vt:lpstr>
      <vt:lpstr>5) CONFESSING ALLEGIANCE</vt:lpstr>
      <vt:lpstr>DO YOU CONFESS THIS?</vt:lpstr>
      <vt:lpstr>6) OUR SPIRITUAL STRUGGLES</vt:lpstr>
      <vt:lpstr>NOT THIS NOR THIS!</vt:lpstr>
      <vt:lpstr>A LIFETIME OF CONFESSING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CONFESSION?</dc:title>
  <dc:creator>Eric Bridge</dc:creator>
  <cp:lastModifiedBy>Eric Bridge</cp:lastModifiedBy>
  <cp:revision>1</cp:revision>
  <dcterms:modified xsi:type="dcterms:W3CDTF">2023-08-26T20:14:04Z</dcterms:modified>
</cp:coreProperties>
</file>