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8d4deb1a6a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8d4deb1a6a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8e15d809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8e15d809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8e15d809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8e15d809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8e15d8096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8e15d809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8e15d8096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8e15d809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58e15d8096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58e15d809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58e15d809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58e15d809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d4deb1a6a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d4deb1a6a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8d4deb1a6a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8d4deb1a6a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8d4deb1a6a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8d4deb1a6a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8d4deb1a6a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8d4deb1a6a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8d4deb1a6a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8d4deb1a6a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8d4deb1a6a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8d4deb1a6a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8d4deb1a6a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8d4deb1a6a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8d4deb1a6a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8d4deb1a6a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4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IS “SIN”?</a:t>
            </a:r>
            <a:endParaRPr sz="5000" b="1">
              <a:solidFill>
                <a:srgbClr val="00FFFF"/>
              </a:solidFill>
            </a:endParaRPr>
          </a:p>
        </p:txBody>
      </p:sp>
      <p:sp>
        <p:nvSpPr>
          <p:cNvPr id="55" name="Google Shape;55;p13"/>
          <p:cNvSpPr txBox="1">
            <a:spLocks noGrp="1"/>
          </p:cNvSpPr>
          <p:nvPr>
            <p:ph type="subTitle" idx="1"/>
          </p:nvPr>
        </p:nvSpPr>
        <p:spPr>
          <a:xfrm>
            <a:off x="0" y="651250"/>
            <a:ext cx="9144000" cy="4492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4000" b="1">
                <a:solidFill>
                  <a:srgbClr val="FFFF00"/>
                </a:solidFill>
              </a:rPr>
              <a:t>Lesson 3 in “Back to Basics” series</a:t>
            </a:r>
            <a:endParaRPr sz="4000" b="1">
              <a:solidFill>
                <a:srgbClr val="FFFF00"/>
              </a:solidFill>
            </a:endParaRPr>
          </a:p>
          <a:p>
            <a:pPr marL="0" lvl="0" indent="0" algn="ctr" rtl="0">
              <a:spcBef>
                <a:spcPts val="0"/>
              </a:spcBef>
              <a:spcAft>
                <a:spcPts val="0"/>
              </a:spcAft>
              <a:buNone/>
            </a:pPr>
            <a:endParaRPr sz="4900" b="1">
              <a:solidFill>
                <a:srgbClr val="FFFF00"/>
              </a:solidFill>
            </a:endParaRPr>
          </a:p>
          <a:p>
            <a:pPr marL="0" lvl="0" indent="0" algn="l" rtl="0">
              <a:spcBef>
                <a:spcPts val="0"/>
              </a:spcBef>
              <a:spcAft>
                <a:spcPts val="0"/>
              </a:spcAft>
              <a:buNone/>
            </a:pPr>
            <a:r>
              <a:rPr lang="en" sz="3500" u="sng">
                <a:solidFill>
                  <a:srgbClr val="FFFF00"/>
                </a:solidFill>
              </a:rPr>
              <a:t>Js.1:14-15</a:t>
            </a:r>
            <a:r>
              <a:rPr lang="en" sz="3500">
                <a:solidFill>
                  <a:schemeClr val="dk1"/>
                </a:solidFill>
              </a:rPr>
              <a:t> </a:t>
            </a:r>
            <a:r>
              <a:rPr lang="en" sz="3500">
                <a:solidFill>
                  <a:srgbClr val="00FFFF"/>
                </a:solidFill>
              </a:rPr>
              <a:t>(NKJV)</a:t>
            </a:r>
            <a:r>
              <a:rPr lang="en" sz="3500">
                <a:solidFill>
                  <a:schemeClr val="dk1"/>
                </a:solidFill>
              </a:rPr>
              <a:t> </a:t>
            </a:r>
            <a:r>
              <a:rPr lang="en" sz="3500" i="1">
                <a:solidFill>
                  <a:schemeClr val="dk1"/>
                </a:solidFill>
              </a:rPr>
              <a:t>“But </a:t>
            </a:r>
            <a:r>
              <a:rPr lang="en" sz="3500" i="1" u="sng">
                <a:solidFill>
                  <a:schemeClr val="dk1"/>
                </a:solidFill>
              </a:rPr>
              <a:t>each one is tempted when he is drawn away by his own desires and enticed</a:t>
            </a:r>
            <a:r>
              <a:rPr lang="en" sz="3500" i="1">
                <a:solidFill>
                  <a:schemeClr val="dk1"/>
                </a:solidFill>
              </a:rPr>
              <a:t>. 15 Then, </a:t>
            </a:r>
            <a:r>
              <a:rPr lang="en" sz="3500" i="1" u="sng">
                <a:solidFill>
                  <a:schemeClr val="dk1"/>
                </a:solidFill>
              </a:rPr>
              <a:t>when desire has conceived, it gives birth to sin</a:t>
            </a:r>
            <a:r>
              <a:rPr lang="en" sz="3500" i="1">
                <a:solidFill>
                  <a:schemeClr val="dk1"/>
                </a:solidFill>
              </a:rPr>
              <a:t>; and </a:t>
            </a:r>
            <a:r>
              <a:rPr lang="en" sz="3500" i="1" u="sng">
                <a:solidFill>
                  <a:schemeClr val="dk1"/>
                </a:solidFill>
              </a:rPr>
              <a:t>sin, when it is full-grown, brings forth death</a:t>
            </a:r>
            <a:r>
              <a:rPr lang="en" sz="3500" i="1">
                <a:solidFill>
                  <a:schemeClr val="dk1"/>
                </a:solidFill>
              </a:rPr>
              <a:t>.”</a:t>
            </a:r>
            <a:endParaRPr sz="35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98350" y="0"/>
            <a:ext cx="93564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SIN’S CONSEQUENCES</a:t>
            </a:r>
            <a:endParaRPr sz="4500" b="1">
              <a:solidFill>
                <a:srgbClr val="00FFFF"/>
              </a:solidFill>
            </a:endParaRPr>
          </a:p>
        </p:txBody>
      </p:sp>
      <p:sp>
        <p:nvSpPr>
          <p:cNvPr id="109" name="Google Shape;109;p22"/>
          <p:cNvSpPr txBox="1">
            <a:spLocks noGrp="1"/>
          </p:cNvSpPr>
          <p:nvPr>
            <p:ph type="subTitle" idx="1"/>
          </p:nvPr>
        </p:nvSpPr>
        <p:spPr>
          <a:xfrm>
            <a:off x="-158150" y="358850"/>
            <a:ext cx="9356400" cy="47853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Creationwide death and sickness and decay, at present, resulting from Adam and Eve’s sin.  Be angry with them if you want, but if not them it would have been someone else.  </a:t>
            </a:r>
            <a:r>
              <a:rPr lang="en" sz="1900" u="sng">
                <a:solidFill>
                  <a:srgbClr val="FFFF00"/>
                </a:solidFill>
              </a:rPr>
              <a:t>Rom.8:20-22</a:t>
            </a:r>
            <a:r>
              <a:rPr lang="en" sz="1900">
                <a:solidFill>
                  <a:srgbClr val="00FFFF"/>
                </a:solidFill>
              </a:rPr>
              <a:t> </a:t>
            </a:r>
            <a:r>
              <a:rPr lang="en" sz="1900" i="1">
                <a:solidFill>
                  <a:schemeClr val="dk1"/>
                </a:solidFill>
              </a:rPr>
              <a:t>“For </a:t>
            </a:r>
            <a:r>
              <a:rPr lang="en" sz="1900" i="1" u="sng">
                <a:solidFill>
                  <a:schemeClr val="dk1"/>
                </a:solidFill>
              </a:rPr>
              <a:t>the creation was subjected to futility</a:t>
            </a:r>
            <a:r>
              <a:rPr lang="en" sz="1900" i="1">
                <a:solidFill>
                  <a:schemeClr val="dk1"/>
                </a:solidFill>
              </a:rPr>
              <a:t>, not willingly, but because of Him who subjected it in hope; 21 because </a:t>
            </a:r>
            <a:r>
              <a:rPr lang="en" sz="1900" i="1" u="sng">
                <a:solidFill>
                  <a:schemeClr val="dk1"/>
                </a:solidFill>
              </a:rPr>
              <a:t>the creation itself also will be delivered from the bondage of corruption</a:t>
            </a:r>
            <a:r>
              <a:rPr lang="en" sz="1900" i="1">
                <a:solidFill>
                  <a:schemeClr val="dk1"/>
                </a:solidFill>
              </a:rPr>
              <a:t> into the glorious liberty of the children of God. 22 For we know that the whole creation groans and labors with birth pangs together until now.” </a:t>
            </a:r>
            <a:r>
              <a:rPr lang="en" sz="1900">
                <a:solidFill>
                  <a:srgbClr val="FFFF00"/>
                </a:solidFill>
              </a:rPr>
              <a:t>(</a:t>
            </a:r>
            <a:r>
              <a:rPr lang="en" sz="1900" u="sng">
                <a:solidFill>
                  <a:srgbClr val="FFFF00"/>
                </a:solidFill>
              </a:rPr>
              <a:t>1 Cor.15:53</a:t>
            </a:r>
            <a:r>
              <a:rPr lang="en" sz="1900">
                <a:solidFill>
                  <a:srgbClr val="FFFF00"/>
                </a:solidFill>
              </a:rPr>
              <a:t> also)</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Temporary physical consequences, in this life.  For our own sins and the sins of others, for both the wicked and those they destroy.  Premature death, certain diseases, addictions and other health problems, abuse, bondage, imprisonment, theft, poverty, starvation, etc.  </a:t>
            </a:r>
            <a:endParaRPr sz="1900">
              <a:solidFill>
                <a:srgbClr val="00FFFF"/>
              </a:solidFill>
            </a:endParaRPr>
          </a:p>
          <a:p>
            <a:pPr marL="457200" lvl="0" indent="-349250" algn="l" rtl="0">
              <a:spcBef>
                <a:spcPts val="0"/>
              </a:spcBef>
              <a:spcAft>
                <a:spcPts val="0"/>
              </a:spcAft>
              <a:buClr>
                <a:srgbClr val="FFFF00"/>
              </a:buClr>
              <a:buSzPts val="1900"/>
              <a:buChar char="●"/>
            </a:pPr>
            <a:r>
              <a:rPr lang="en" sz="1900">
                <a:solidFill>
                  <a:srgbClr val="FFFF00"/>
                </a:solidFill>
              </a:rPr>
              <a:t>Temporary emotional consequences, in this life.  Destroyed relationships, hate, envy, greed, arrogance, perversity, apathy, bitterness, depression.  Disobedience to various authorities.  Moral decay within families and societies.  Seared consciences.  Religious confusion.  Lack of agreed upon standards, etc.  </a:t>
            </a:r>
            <a:r>
              <a:rPr lang="en" sz="1900" u="sng">
                <a:solidFill>
                  <a:srgbClr val="FFFF00"/>
                </a:solidFill>
              </a:rPr>
              <a:t>Acts 8:23</a:t>
            </a:r>
            <a:r>
              <a:rPr lang="en" sz="1900">
                <a:solidFill>
                  <a:srgbClr val="FFFF00"/>
                </a:solidFill>
              </a:rPr>
              <a:t> </a:t>
            </a:r>
            <a:r>
              <a:rPr lang="en" sz="1900" i="1">
                <a:solidFill>
                  <a:schemeClr val="dk1"/>
                </a:solidFill>
              </a:rPr>
              <a:t>“For I see that you are </a:t>
            </a:r>
            <a:r>
              <a:rPr lang="en" sz="1900" i="1" u="sng">
                <a:solidFill>
                  <a:schemeClr val="dk1"/>
                </a:solidFill>
              </a:rPr>
              <a:t>poisoned</a:t>
            </a:r>
            <a:r>
              <a:rPr lang="en" sz="1900" i="1">
                <a:solidFill>
                  <a:schemeClr val="dk1"/>
                </a:solidFill>
              </a:rPr>
              <a:t> by bitterness and </a:t>
            </a:r>
            <a:r>
              <a:rPr lang="en" sz="1900" i="1" u="sng">
                <a:solidFill>
                  <a:schemeClr val="dk1"/>
                </a:solidFill>
              </a:rPr>
              <a:t>bound</a:t>
            </a:r>
            <a:r>
              <a:rPr lang="en" sz="1900" i="1">
                <a:solidFill>
                  <a:schemeClr val="dk1"/>
                </a:solidFill>
              </a:rPr>
              <a:t> by iniquity.”</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98350" y="0"/>
            <a:ext cx="93564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SIN’S </a:t>
            </a:r>
            <a:r>
              <a:rPr lang="en" sz="4500" b="1" u="sng">
                <a:solidFill>
                  <a:srgbClr val="00FFFF"/>
                </a:solidFill>
              </a:rPr>
              <a:t>WORST</a:t>
            </a:r>
            <a:r>
              <a:rPr lang="en" sz="4500" b="1">
                <a:solidFill>
                  <a:srgbClr val="00FFFF"/>
                </a:solidFill>
              </a:rPr>
              <a:t> CONSEQUENCE</a:t>
            </a:r>
            <a:endParaRPr sz="4500" b="1">
              <a:solidFill>
                <a:srgbClr val="00FFFF"/>
              </a:solidFill>
            </a:endParaRPr>
          </a:p>
        </p:txBody>
      </p:sp>
      <p:sp>
        <p:nvSpPr>
          <p:cNvPr id="115" name="Google Shape;115;p23"/>
          <p:cNvSpPr txBox="1">
            <a:spLocks noGrp="1"/>
          </p:cNvSpPr>
          <p:nvPr>
            <p:ph type="subTitle" idx="1"/>
          </p:nvPr>
        </p:nvSpPr>
        <p:spPr>
          <a:xfrm>
            <a:off x="-158150" y="385425"/>
            <a:ext cx="9356400" cy="4758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The worst consequence, of YOUR OWN PERSONAL SIN, is separation from God in this life, and an eternity of torment, AFTER this life, in the fires of Hell!  You have offended your very Creator!</a:t>
            </a:r>
            <a:endParaRPr sz="2300">
              <a:solidFill>
                <a:srgbClr val="FFFF00"/>
              </a:solidFill>
            </a:endParaRPr>
          </a:p>
          <a:p>
            <a:pPr marL="457200" lvl="0" indent="-374650" algn="l" rtl="0">
              <a:spcBef>
                <a:spcPts val="0"/>
              </a:spcBef>
              <a:spcAft>
                <a:spcPts val="0"/>
              </a:spcAft>
              <a:buClr>
                <a:srgbClr val="FFFF00"/>
              </a:buClr>
              <a:buSzPts val="2300"/>
              <a:buChar char="●"/>
            </a:pPr>
            <a:r>
              <a:rPr lang="en" sz="2300" u="sng">
                <a:solidFill>
                  <a:srgbClr val="FFFF00"/>
                </a:solidFill>
              </a:rPr>
              <a:t>Num.32:23</a:t>
            </a:r>
            <a:r>
              <a:rPr lang="en" sz="2300">
                <a:solidFill>
                  <a:srgbClr val="FFFF00"/>
                </a:solidFill>
              </a:rPr>
              <a:t> </a:t>
            </a:r>
            <a:r>
              <a:rPr lang="en" sz="2300" i="1">
                <a:solidFill>
                  <a:schemeClr val="dk1"/>
                </a:solidFill>
              </a:rPr>
              <a:t>“But if you do not do so, then take note, you have sinned against the Lord; and </a:t>
            </a:r>
            <a:r>
              <a:rPr lang="en" sz="2300" i="1" u="sng">
                <a:solidFill>
                  <a:schemeClr val="dk1"/>
                </a:solidFill>
              </a:rPr>
              <a:t>be sure your sin will find you out</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Is.59:2</a:t>
            </a:r>
            <a:r>
              <a:rPr lang="en" sz="2300">
                <a:solidFill>
                  <a:srgbClr val="FFFF00"/>
                </a:solidFill>
              </a:rPr>
              <a:t> </a:t>
            </a:r>
            <a:r>
              <a:rPr lang="en" sz="2300" i="1">
                <a:solidFill>
                  <a:schemeClr val="dk1"/>
                </a:solidFill>
              </a:rPr>
              <a:t>“But your iniquities have </a:t>
            </a:r>
            <a:r>
              <a:rPr lang="en" sz="2300" i="1" u="sng">
                <a:solidFill>
                  <a:schemeClr val="dk1"/>
                </a:solidFill>
              </a:rPr>
              <a:t>separated you from your God</a:t>
            </a:r>
            <a:r>
              <a:rPr lang="en" sz="2300" i="1">
                <a:solidFill>
                  <a:schemeClr val="dk1"/>
                </a:solidFill>
              </a:rPr>
              <a:t>; and your sins have </a:t>
            </a:r>
            <a:r>
              <a:rPr lang="en" sz="2300" i="1" u="sng">
                <a:solidFill>
                  <a:schemeClr val="dk1"/>
                </a:solidFill>
              </a:rPr>
              <a:t>hidden His face from you</a:t>
            </a:r>
            <a:r>
              <a:rPr lang="en" sz="2300" i="1">
                <a:solidFill>
                  <a:schemeClr val="dk1"/>
                </a:solidFill>
              </a:rPr>
              <a:t>, so that </a:t>
            </a:r>
            <a:r>
              <a:rPr lang="en" sz="2300" i="1" u="sng">
                <a:solidFill>
                  <a:schemeClr val="dk1"/>
                </a:solidFill>
              </a:rPr>
              <a:t>He will not hear</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Ps.7:11</a:t>
            </a:r>
            <a:r>
              <a:rPr lang="en" sz="2300">
                <a:solidFill>
                  <a:srgbClr val="FFFF00"/>
                </a:solidFill>
              </a:rPr>
              <a:t> </a:t>
            </a:r>
            <a:r>
              <a:rPr lang="en" sz="2300" i="1">
                <a:solidFill>
                  <a:schemeClr val="dk1"/>
                </a:solidFill>
              </a:rPr>
              <a:t>“God is a just judge, and </a:t>
            </a:r>
            <a:r>
              <a:rPr lang="en" sz="2300" i="1" u="sng">
                <a:solidFill>
                  <a:schemeClr val="dk1"/>
                </a:solidFill>
              </a:rPr>
              <a:t>God is angry with the wicked every day</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Rom.6:23</a:t>
            </a:r>
            <a:r>
              <a:rPr lang="en" sz="2300">
                <a:solidFill>
                  <a:srgbClr val="FFFF00"/>
                </a:solidFill>
              </a:rPr>
              <a:t> </a:t>
            </a:r>
            <a:r>
              <a:rPr lang="en" sz="2300" i="1">
                <a:solidFill>
                  <a:schemeClr val="dk1"/>
                </a:solidFill>
              </a:rPr>
              <a:t>“For the wages of sin is </a:t>
            </a:r>
            <a:r>
              <a:rPr lang="en" sz="2300" i="1" u="sng">
                <a:solidFill>
                  <a:schemeClr val="dk1"/>
                </a:solidFill>
              </a:rPr>
              <a:t>death</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Ezek.18:14</a:t>
            </a:r>
            <a:r>
              <a:rPr lang="en" sz="2300">
                <a:solidFill>
                  <a:srgbClr val="FFFF00"/>
                </a:solidFill>
              </a:rPr>
              <a:t> </a:t>
            </a:r>
            <a:r>
              <a:rPr lang="en" sz="2300" i="1">
                <a:solidFill>
                  <a:schemeClr val="dk1"/>
                </a:solidFill>
              </a:rPr>
              <a:t>“Behold, all souls are Mine; The soul of the father as well as the soul of the son is Mine; </a:t>
            </a:r>
            <a:r>
              <a:rPr lang="en" sz="2300" i="1" u="sng">
                <a:solidFill>
                  <a:schemeClr val="dk1"/>
                </a:solidFill>
              </a:rPr>
              <a:t>The soul who sins shall die</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98350" y="0"/>
            <a:ext cx="93564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u="sng">
                <a:solidFill>
                  <a:srgbClr val="00FFFF"/>
                </a:solidFill>
              </a:rPr>
              <a:t>EVERY</a:t>
            </a:r>
            <a:r>
              <a:rPr lang="en" sz="4500" b="1">
                <a:solidFill>
                  <a:srgbClr val="00FFFF"/>
                </a:solidFill>
              </a:rPr>
              <a:t> SINNER IS CONDEMNED!</a:t>
            </a:r>
            <a:endParaRPr sz="4500" b="1">
              <a:solidFill>
                <a:srgbClr val="00FFFF"/>
              </a:solidFill>
            </a:endParaRPr>
          </a:p>
        </p:txBody>
      </p:sp>
      <p:sp>
        <p:nvSpPr>
          <p:cNvPr id="121" name="Google Shape;121;p24"/>
          <p:cNvSpPr txBox="1">
            <a:spLocks noGrp="1"/>
          </p:cNvSpPr>
          <p:nvPr>
            <p:ph type="subTitle" idx="1"/>
          </p:nvPr>
        </p:nvSpPr>
        <p:spPr>
          <a:xfrm>
            <a:off x="-158150" y="418650"/>
            <a:ext cx="9356400" cy="47253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Matt.10:28</a:t>
            </a:r>
            <a:r>
              <a:rPr lang="en" sz="2300">
                <a:solidFill>
                  <a:srgbClr val="FFFF00"/>
                </a:solidFill>
              </a:rPr>
              <a:t> </a:t>
            </a:r>
            <a:r>
              <a:rPr lang="en" sz="2300" i="1">
                <a:solidFill>
                  <a:schemeClr val="dk1"/>
                </a:solidFill>
              </a:rPr>
              <a:t>“And do not fear those who kill the body but cannot kill the soul. But rather </a:t>
            </a:r>
            <a:r>
              <a:rPr lang="en" sz="2300" i="1" u="sng">
                <a:solidFill>
                  <a:schemeClr val="dk1"/>
                </a:solidFill>
              </a:rPr>
              <a:t>fear Him who is able to destroy both soul and body in hell</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Matt.12:36</a:t>
            </a:r>
            <a:r>
              <a:rPr lang="en" sz="2300">
                <a:solidFill>
                  <a:srgbClr val="FFFF00"/>
                </a:solidFill>
              </a:rPr>
              <a:t> </a:t>
            </a:r>
            <a:r>
              <a:rPr lang="en" sz="2300" i="1">
                <a:solidFill>
                  <a:schemeClr val="dk1"/>
                </a:solidFill>
              </a:rPr>
              <a:t>“But I say to you that for </a:t>
            </a:r>
            <a:r>
              <a:rPr lang="en" sz="2300" i="1" u="sng">
                <a:solidFill>
                  <a:schemeClr val="dk1"/>
                </a:solidFill>
              </a:rPr>
              <a:t>every idle word</a:t>
            </a:r>
            <a:r>
              <a:rPr lang="en" sz="2300" i="1">
                <a:solidFill>
                  <a:schemeClr val="dk1"/>
                </a:solidFill>
              </a:rPr>
              <a:t> men may speak, they will give account of it in the day of judgment.”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2 Cor.5:10</a:t>
            </a:r>
            <a:r>
              <a:rPr lang="en" sz="2300">
                <a:solidFill>
                  <a:srgbClr val="FFFF00"/>
                </a:solidFill>
              </a:rPr>
              <a:t> </a:t>
            </a:r>
            <a:r>
              <a:rPr lang="en" sz="2300" i="1">
                <a:solidFill>
                  <a:schemeClr val="dk1"/>
                </a:solidFill>
              </a:rPr>
              <a:t>“For we must </a:t>
            </a:r>
            <a:r>
              <a:rPr lang="en" sz="2300" i="1" u="sng">
                <a:solidFill>
                  <a:schemeClr val="dk1"/>
                </a:solidFill>
              </a:rPr>
              <a:t>all</a:t>
            </a:r>
            <a:r>
              <a:rPr lang="en" sz="2300" i="1">
                <a:solidFill>
                  <a:schemeClr val="dk1"/>
                </a:solidFill>
              </a:rPr>
              <a:t> appear before the judgment seat of Christ, that </a:t>
            </a:r>
            <a:r>
              <a:rPr lang="en" sz="2300" i="1" u="sng">
                <a:solidFill>
                  <a:schemeClr val="dk1"/>
                </a:solidFill>
              </a:rPr>
              <a:t>each one</a:t>
            </a:r>
            <a:r>
              <a:rPr lang="en" sz="2300" i="1">
                <a:solidFill>
                  <a:schemeClr val="dk1"/>
                </a:solidFill>
              </a:rPr>
              <a:t> may receive the things done in the body, according to what he has done, whether good or bad.”</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Eccl.12:14</a:t>
            </a:r>
            <a:r>
              <a:rPr lang="en" sz="2300">
                <a:solidFill>
                  <a:srgbClr val="FFFF00"/>
                </a:solidFill>
              </a:rPr>
              <a:t> </a:t>
            </a:r>
            <a:r>
              <a:rPr lang="en" sz="2300" i="1">
                <a:solidFill>
                  <a:schemeClr val="dk1"/>
                </a:solidFill>
              </a:rPr>
              <a:t>“For God will bring </a:t>
            </a:r>
            <a:r>
              <a:rPr lang="en" sz="2300" i="1" u="sng">
                <a:solidFill>
                  <a:schemeClr val="dk1"/>
                </a:solidFill>
              </a:rPr>
              <a:t>every</a:t>
            </a:r>
            <a:r>
              <a:rPr lang="en" sz="2300" i="1">
                <a:solidFill>
                  <a:schemeClr val="dk1"/>
                </a:solidFill>
              </a:rPr>
              <a:t> work into judgment, </a:t>
            </a:r>
            <a:r>
              <a:rPr lang="en" sz="2300" i="1" u="sng">
                <a:solidFill>
                  <a:schemeClr val="dk1"/>
                </a:solidFill>
              </a:rPr>
              <a:t>including every secret thing</a:t>
            </a:r>
            <a:r>
              <a:rPr lang="en" sz="2300" i="1">
                <a:solidFill>
                  <a:schemeClr val="dk1"/>
                </a:solidFill>
              </a:rPr>
              <a:t>, whether good or evil.”</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Rom.3:23</a:t>
            </a:r>
            <a:r>
              <a:rPr lang="en" sz="2300">
                <a:solidFill>
                  <a:srgbClr val="FFFF00"/>
                </a:solidFill>
              </a:rPr>
              <a:t> </a:t>
            </a:r>
            <a:r>
              <a:rPr lang="en" sz="2300" i="1">
                <a:solidFill>
                  <a:schemeClr val="dk1"/>
                </a:solidFill>
              </a:rPr>
              <a:t>“for </a:t>
            </a:r>
            <a:r>
              <a:rPr lang="en" sz="2300" i="1" u="sng">
                <a:solidFill>
                  <a:schemeClr val="dk1"/>
                </a:solidFill>
              </a:rPr>
              <a:t>all have sinned</a:t>
            </a:r>
            <a:r>
              <a:rPr lang="en" sz="2300" i="1">
                <a:solidFill>
                  <a:schemeClr val="dk1"/>
                </a:solidFill>
              </a:rPr>
              <a:t> and fall short of the glory of God,”</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Rev.20:15</a:t>
            </a:r>
            <a:r>
              <a:rPr lang="en" sz="2300">
                <a:solidFill>
                  <a:srgbClr val="FFFF00"/>
                </a:solidFill>
              </a:rPr>
              <a:t> </a:t>
            </a:r>
            <a:r>
              <a:rPr lang="en" sz="2300" i="1">
                <a:solidFill>
                  <a:schemeClr val="dk1"/>
                </a:solidFill>
              </a:rPr>
              <a:t>“And </a:t>
            </a:r>
            <a:r>
              <a:rPr lang="en" sz="2300" i="1" u="sng">
                <a:solidFill>
                  <a:schemeClr val="dk1"/>
                </a:solidFill>
              </a:rPr>
              <a:t>anyone</a:t>
            </a:r>
            <a:r>
              <a:rPr lang="en" sz="2300" i="1">
                <a:solidFill>
                  <a:schemeClr val="dk1"/>
                </a:solidFill>
              </a:rPr>
              <a:t> not found written in the Book of Life was cast into the lake of fire.”</a:t>
            </a:r>
            <a:endParaRPr sz="2300" i="1">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98350" y="0"/>
            <a:ext cx="9356400" cy="47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YOUR </a:t>
            </a:r>
            <a:r>
              <a:rPr lang="en" sz="4500" b="1" u="sng">
                <a:solidFill>
                  <a:srgbClr val="00FFFF"/>
                </a:solidFill>
              </a:rPr>
              <a:t>BIGGEST</a:t>
            </a:r>
            <a:r>
              <a:rPr lang="en" sz="4500" b="1">
                <a:solidFill>
                  <a:srgbClr val="00FFFF"/>
                </a:solidFill>
              </a:rPr>
              <a:t> PROBLEM?</a:t>
            </a:r>
            <a:endParaRPr sz="4500" b="1">
              <a:solidFill>
                <a:srgbClr val="00FFFF"/>
              </a:solidFill>
            </a:endParaRPr>
          </a:p>
        </p:txBody>
      </p:sp>
      <p:sp>
        <p:nvSpPr>
          <p:cNvPr id="127" name="Google Shape;127;p25"/>
          <p:cNvSpPr txBox="1">
            <a:spLocks noGrp="1"/>
          </p:cNvSpPr>
          <p:nvPr>
            <p:ph type="subTitle" idx="1"/>
          </p:nvPr>
        </p:nvSpPr>
        <p:spPr>
          <a:xfrm>
            <a:off x="-158150" y="423975"/>
            <a:ext cx="9356400" cy="4720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If your drunk husband is beating you and your children EVERY night, please don’t think that God does not sympathize, but that is NOT your biggest problem.</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If you have lost your job, and your family have just been evicted and are living on the streets, wondering what you are going to eat today, that is NOT your biggest problem.</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If your home has just burned down, your family killed, and you have 3rd degree burns all over your body right now, and you are in physical agony, that is NOT your biggest problem.</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If you have lost EVERYTHING you have in this world, are utterly depressed and on the verge of taking your own life, even that is NOT your biggest problem.  The devil wants you to think that it is. Even if you are a Christian ...</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Your BIGGEST problem, and the BIGGEST problem in this world … is </a:t>
            </a:r>
            <a:r>
              <a:rPr lang="en" sz="2000" u="sng">
                <a:solidFill>
                  <a:schemeClr val="dk1"/>
                </a:solidFill>
              </a:rPr>
              <a:t>SIN</a:t>
            </a:r>
            <a:r>
              <a:rPr lang="en" sz="2000">
                <a:solidFill>
                  <a:schemeClr val="dk1"/>
                </a:solidFill>
              </a:rPr>
              <a:t>.  NOT climate change, NOT cancer or heart disease,  NOT Fentanyl addiction, NOT poverty, NOT war.  Just SIN - It is the </a:t>
            </a:r>
            <a:r>
              <a:rPr lang="en" sz="2000" u="sng">
                <a:solidFill>
                  <a:schemeClr val="dk1"/>
                </a:solidFill>
              </a:rPr>
              <a:t>one thing</a:t>
            </a:r>
            <a:r>
              <a:rPr lang="en" sz="2000">
                <a:solidFill>
                  <a:schemeClr val="dk1"/>
                </a:solidFill>
              </a:rPr>
              <a:t> that destroys your soul!</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98350" y="0"/>
            <a:ext cx="9356400" cy="47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YOUR </a:t>
            </a:r>
            <a:r>
              <a:rPr lang="en" sz="4500" b="1" u="sng">
                <a:solidFill>
                  <a:srgbClr val="00FFFF"/>
                </a:solidFill>
              </a:rPr>
              <a:t>GREATEST</a:t>
            </a:r>
            <a:r>
              <a:rPr lang="en" sz="4500" b="1">
                <a:solidFill>
                  <a:srgbClr val="00FFFF"/>
                </a:solidFill>
              </a:rPr>
              <a:t> NEED?</a:t>
            </a:r>
            <a:endParaRPr sz="4500" b="1">
              <a:solidFill>
                <a:srgbClr val="00FFFF"/>
              </a:solidFill>
            </a:endParaRPr>
          </a:p>
        </p:txBody>
      </p:sp>
      <p:sp>
        <p:nvSpPr>
          <p:cNvPr id="133" name="Google Shape;133;p26"/>
          <p:cNvSpPr txBox="1">
            <a:spLocks noGrp="1"/>
          </p:cNvSpPr>
          <p:nvPr>
            <p:ph type="subTitle" idx="1"/>
          </p:nvPr>
        </p:nvSpPr>
        <p:spPr>
          <a:xfrm>
            <a:off x="-158050" y="423975"/>
            <a:ext cx="9356400" cy="47202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dirty="0">
                <a:solidFill>
                  <a:srgbClr val="FFFF00"/>
                </a:solidFill>
              </a:rPr>
              <a:t>Is.64:5</a:t>
            </a:r>
            <a:r>
              <a:rPr lang="en" sz="2300" dirty="0">
                <a:solidFill>
                  <a:srgbClr val="FFFF00"/>
                </a:solidFill>
              </a:rPr>
              <a:t> </a:t>
            </a:r>
            <a:r>
              <a:rPr lang="en" sz="2300" i="1" dirty="0">
                <a:solidFill>
                  <a:schemeClr val="dk1"/>
                </a:solidFill>
              </a:rPr>
              <a:t>“...You are indeed angry, for we have sinned - In these ways we continue; and </a:t>
            </a:r>
            <a:r>
              <a:rPr lang="en" sz="2300" i="1" u="sng" dirty="0">
                <a:solidFill>
                  <a:schemeClr val="dk1"/>
                </a:solidFill>
              </a:rPr>
              <a:t>we need to be saved</a:t>
            </a:r>
            <a:r>
              <a:rPr lang="en" sz="2300" i="1" dirty="0">
                <a:solidFill>
                  <a:schemeClr val="dk1"/>
                </a:solidFill>
              </a:rPr>
              <a:t>.”</a:t>
            </a:r>
            <a:endParaRPr sz="2300" i="1" dirty="0">
              <a:solidFill>
                <a:schemeClr val="dk1"/>
              </a:solidFill>
            </a:endParaRPr>
          </a:p>
          <a:p>
            <a:pPr marL="457200" lvl="0" indent="-374650" algn="l" rtl="0">
              <a:spcBef>
                <a:spcPts val="0"/>
              </a:spcBef>
              <a:spcAft>
                <a:spcPts val="0"/>
              </a:spcAft>
              <a:buClr>
                <a:srgbClr val="FFFF00"/>
              </a:buClr>
              <a:buSzPts val="2300"/>
              <a:buChar char="●"/>
            </a:pPr>
            <a:r>
              <a:rPr lang="en" sz="2300" dirty="0">
                <a:solidFill>
                  <a:srgbClr val="FFFF00"/>
                </a:solidFill>
              </a:rPr>
              <a:t>Our sins cling to us like an acid or a virus, eating away at us until we are consumed.  The terrifying thing is that most people in this world have no idea that they are dead and dying - they really are “The Walking Dead.”</a:t>
            </a:r>
            <a:endParaRPr sz="2300" dirty="0">
              <a:solidFill>
                <a:srgbClr val="FFFF00"/>
              </a:solidFill>
            </a:endParaRPr>
          </a:p>
          <a:p>
            <a:pPr marL="457200" lvl="0" indent="-374650" algn="l" rtl="0">
              <a:spcBef>
                <a:spcPts val="0"/>
              </a:spcBef>
              <a:spcAft>
                <a:spcPts val="0"/>
              </a:spcAft>
              <a:buClr>
                <a:srgbClr val="00FFFF"/>
              </a:buClr>
              <a:buSzPts val="2300"/>
              <a:buChar char="●"/>
            </a:pPr>
            <a:r>
              <a:rPr lang="en" sz="2300" dirty="0">
                <a:solidFill>
                  <a:srgbClr val="00FFFF"/>
                </a:solidFill>
              </a:rPr>
              <a:t>Mankind has come up with many other ways to deal with the guilt of their sins - drowning them in drugs and alcohol, various false religions and “self help” books, comparing our sins to others and concluding “I’m not so bad.”</a:t>
            </a:r>
            <a:endParaRPr sz="2300" dirty="0">
              <a:solidFill>
                <a:srgbClr val="00FFFF"/>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Js.2:10</a:t>
            </a:r>
            <a:r>
              <a:rPr lang="en" sz="2300" dirty="0">
                <a:solidFill>
                  <a:srgbClr val="FFFF00"/>
                </a:solidFill>
              </a:rPr>
              <a:t> </a:t>
            </a:r>
            <a:r>
              <a:rPr lang="en" sz="2300" i="1" dirty="0">
                <a:solidFill>
                  <a:schemeClr val="dk1"/>
                </a:solidFill>
              </a:rPr>
              <a:t>“For whoever shall keep the whole law, and yet stumble in one point, </a:t>
            </a:r>
            <a:r>
              <a:rPr lang="en" sz="2300" i="1" u="sng" dirty="0">
                <a:solidFill>
                  <a:schemeClr val="dk1"/>
                </a:solidFill>
              </a:rPr>
              <a:t>he is guilty of all</a:t>
            </a:r>
            <a:r>
              <a:rPr lang="en" sz="2300" i="1" dirty="0">
                <a:solidFill>
                  <a:schemeClr val="dk1"/>
                </a:solidFill>
              </a:rPr>
              <a:t>.”</a:t>
            </a:r>
            <a:endParaRPr sz="2300" i="1" dirty="0">
              <a:solidFill>
                <a:schemeClr val="dk1"/>
              </a:solidFill>
            </a:endParaRPr>
          </a:p>
          <a:p>
            <a:pPr marL="457200" lvl="0" indent="-374650" algn="l" rtl="0">
              <a:spcBef>
                <a:spcPts val="0"/>
              </a:spcBef>
              <a:spcAft>
                <a:spcPts val="0"/>
              </a:spcAft>
              <a:buClr>
                <a:srgbClr val="FFFF00"/>
              </a:buClr>
              <a:buSzPts val="2300"/>
              <a:buChar char="●"/>
            </a:pPr>
            <a:r>
              <a:rPr lang="en" sz="2300" dirty="0">
                <a:solidFill>
                  <a:srgbClr val="FFFF00"/>
                </a:solidFill>
              </a:rPr>
              <a:t>You have violated the will of God. How can you undo that?</a:t>
            </a:r>
            <a:endParaRPr sz="23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98350" y="0"/>
            <a:ext cx="9356400" cy="47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WHAT CAN </a:t>
            </a:r>
            <a:r>
              <a:rPr lang="en" sz="4500" b="1" u="sng">
                <a:solidFill>
                  <a:srgbClr val="00FFFF"/>
                </a:solidFill>
              </a:rPr>
              <a:t>YOU</a:t>
            </a:r>
            <a:r>
              <a:rPr lang="en" sz="4500" b="1">
                <a:solidFill>
                  <a:srgbClr val="00FFFF"/>
                </a:solidFill>
              </a:rPr>
              <a:t> DO FOR YOU?</a:t>
            </a:r>
            <a:endParaRPr sz="4500" b="1">
              <a:solidFill>
                <a:srgbClr val="00FFFF"/>
              </a:solidFill>
            </a:endParaRPr>
          </a:p>
        </p:txBody>
      </p:sp>
      <p:sp>
        <p:nvSpPr>
          <p:cNvPr id="139" name="Google Shape;139;p27"/>
          <p:cNvSpPr txBox="1">
            <a:spLocks noGrp="1"/>
          </p:cNvSpPr>
          <p:nvPr>
            <p:ph type="subTitle" idx="1"/>
          </p:nvPr>
        </p:nvSpPr>
        <p:spPr>
          <a:xfrm>
            <a:off x="-158050" y="394725"/>
            <a:ext cx="9356400" cy="4749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dirty="0">
                <a:solidFill>
                  <a:srgbClr val="00FFFF"/>
                </a:solidFill>
              </a:rPr>
              <a:t>I’ll start offering a bunch of sacrifices!</a:t>
            </a:r>
            <a:r>
              <a:rPr lang="en" sz="2000" dirty="0">
                <a:solidFill>
                  <a:srgbClr val="FFFF00"/>
                </a:solidFill>
              </a:rPr>
              <a:t>  </a:t>
            </a:r>
            <a:r>
              <a:rPr lang="en" sz="2000" u="sng" dirty="0">
                <a:solidFill>
                  <a:srgbClr val="FFFF00"/>
                </a:solidFill>
              </a:rPr>
              <a:t>Heb.10:11</a:t>
            </a:r>
            <a:r>
              <a:rPr lang="en" sz="2000" dirty="0">
                <a:solidFill>
                  <a:srgbClr val="FFFF00"/>
                </a:solidFill>
              </a:rPr>
              <a:t> </a:t>
            </a:r>
            <a:r>
              <a:rPr lang="en" sz="2000" i="1" dirty="0">
                <a:solidFill>
                  <a:schemeClr val="dk1"/>
                </a:solidFill>
              </a:rPr>
              <a:t>“And every priest stands ministering daily and offering repeatedly the same sacrifices, </a:t>
            </a:r>
            <a:r>
              <a:rPr lang="en" sz="2000" i="1" u="sng" dirty="0">
                <a:solidFill>
                  <a:schemeClr val="dk1"/>
                </a:solidFill>
              </a:rPr>
              <a:t>which can never take away sins</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I’ll be more righteous than I ever was in the past!</a:t>
            </a:r>
            <a:r>
              <a:rPr lang="en" sz="2000" dirty="0">
                <a:solidFill>
                  <a:srgbClr val="FFFF00"/>
                </a:solidFill>
              </a:rPr>
              <a:t>  </a:t>
            </a:r>
            <a:r>
              <a:rPr lang="en" sz="2000" u="sng" dirty="0">
                <a:solidFill>
                  <a:srgbClr val="FFFF00"/>
                </a:solidFill>
              </a:rPr>
              <a:t>Is.64:6</a:t>
            </a:r>
            <a:r>
              <a:rPr lang="en" sz="2000" dirty="0">
                <a:solidFill>
                  <a:srgbClr val="FFFF00"/>
                </a:solidFill>
              </a:rPr>
              <a:t> </a:t>
            </a:r>
            <a:r>
              <a:rPr lang="en" sz="2000" i="1" dirty="0">
                <a:solidFill>
                  <a:schemeClr val="dk1"/>
                </a:solidFill>
              </a:rPr>
              <a:t>“But we are all like an unclean thing, and </a:t>
            </a:r>
            <a:r>
              <a:rPr lang="en" sz="2000" i="1" u="sng" dirty="0">
                <a:solidFill>
                  <a:schemeClr val="dk1"/>
                </a:solidFill>
              </a:rPr>
              <a:t>all our righteousnesses are like filthy rags</a:t>
            </a:r>
            <a:r>
              <a:rPr lang="en" sz="2000" i="1" dirty="0">
                <a:solidFill>
                  <a:schemeClr val="dk1"/>
                </a:solidFill>
              </a:rPr>
              <a:t>; We all fade as a leaf, and </a:t>
            </a:r>
            <a:r>
              <a:rPr lang="en" sz="2000" i="1" u="sng" dirty="0">
                <a:solidFill>
                  <a:schemeClr val="dk1"/>
                </a:solidFill>
              </a:rPr>
              <a:t>our iniquities, like the wind, have taken us away</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I’ll be that one righteous person who never sins!</a:t>
            </a:r>
            <a:r>
              <a:rPr lang="en" sz="2000" dirty="0">
                <a:solidFill>
                  <a:srgbClr val="FFFF00"/>
                </a:solidFill>
              </a:rPr>
              <a:t>  </a:t>
            </a:r>
            <a:r>
              <a:rPr lang="en" sz="2000" u="sng" dirty="0">
                <a:solidFill>
                  <a:srgbClr val="FFFF00"/>
                </a:solidFill>
              </a:rPr>
              <a:t>Eccl.7:20</a:t>
            </a:r>
            <a:r>
              <a:rPr lang="en" sz="2000" dirty="0">
                <a:solidFill>
                  <a:srgbClr val="FFFF00"/>
                </a:solidFill>
              </a:rPr>
              <a:t> </a:t>
            </a:r>
            <a:r>
              <a:rPr lang="en" sz="2000" i="1" dirty="0">
                <a:solidFill>
                  <a:schemeClr val="dk1"/>
                </a:solidFill>
              </a:rPr>
              <a:t>“For there is not a just man on earth who does good </a:t>
            </a:r>
            <a:r>
              <a:rPr lang="en" sz="2000" i="1" u="sng" dirty="0">
                <a:solidFill>
                  <a:schemeClr val="dk1"/>
                </a:solidFill>
              </a:rPr>
              <a:t>and does not sin</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I’ll purify my heart by myself!</a:t>
            </a:r>
            <a:r>
              <a:rPr lang="en" sz="2000" dirty="0">
                <a:solidFill>
                  <a:srgbClr val="FFFF00"/>
                </a:solidFill>
              </a:rPr>
              <a:t>  </a:t>
            </a:r>
            <a:r>
              <a:rPr lang="en" sz="2000" u="sng" dirty="0">
                <a:solidFill>
                  <a:srgbClr val="FFFF00"/>
                </a:solidFill>
              </a:rPr>
              <a:t>Prov.20:9</a:t>
            </a:r>
            <a:r>
              <a:rPr lang="en" sz="2000" dirty="0">
                <a:solidFill>
                  <a:srgbClr val="FFFF00"/>
                </a:solidFill>
              </a:rPr>
              <a:t> </a:t>
            </a:r>
            <a:r>
              <a:rPr lang="en" sz="2000" i="1" dirty="0">
                <a:solidFill>
                  <a:schemeClr val="dk1"/>
                </a:solidFill>
              </a:rPr>
              <a:t>“Who can say, “</a:t>
            </a:r>
            <a:r>
              <a:rPr lang="en" sz="2000" i="1" u="sng" dirty="0">
                <a:solidFill>
                  <a:schemeClr val="dk1"/>
                </a:solidFill>
              </a:rPr>
              <a:t>I have made my heart clean</a:t>
            </a:r>
            <a:r>
              <a:rPr lang="en" sz="2000" i="1" dirty="0">
                <a:solidFill>
                  <a:schemeClr val="dk1"/>
                </a:solidFill>
              </a:rPr>
              <a:t>, I am pure from my sin”?”</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I’ll find another person somewhere more righteous than me!</a:t>
            </a:r>
            <a:r>
              <a:rPr lang="en" sz="2000" i="1" dirty="0">
                <a:solidFill>
                  <a:schemeClr val="dk1"/>
                </a:solidFill>
              </a:rPr>
              <a:t>  </a:t>
            </a:r>
            <a:r>
              <a:rPr lang="en" sz="2000" u="sng" dirty="0">
                <a:solidFill>
                  <a:srgbClr val="FFFF00"/>
                </a:solidFill>
              </a:rPr>
              <a:t>Rev.3:5</a:t>
            </a:r>
            <a:r>
              <a:rPr lang="en" sz="2000" i="1" dirty="0">
                <a:solidFill>
                  <a:schemeClr val="dk1"/>
                </a:solidFill>
              </a:rPr>
              <a:t> “And </a:t>
            </a:r>
            <a:r>
              <a:rPr lang="en" sz="2000" i="1" u="sng" dirty="0">
                <a:solidFill>
                  <a:schemeClr val="dk1"/>
                </a:solidFill>
              </a:rPr>
              <a:t>no one in heaven or on the earth or under the earth</a:t>
            </a:r>
            <a:r>
              <a:rPr lang="en" sz="2000" i="1" dirty="0">
                <a:solidFill>
                  <a:schemeClr val="dk1"/>
                </a:solidFill>
              </a:rPr>
              <a:t> was able to open the scroll,”</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I’ll somehow find the remedy somewhere else! </a:t>
            </a:r>
            <a:r>
              <a:rPr lang="en" sz="2000" dirty="0">
                <a:solidFill>
                  <a:srgbClr val="FFFF00"/>
                </a:solidFill>
              </a:rPr>
              <a:t> </a:t>
            </a:r>
            <a:r>
              <a:rPr lang="en" sz="2000" u="sng" dirty="0">
                <a:solidFill>
                  <a:srgbClr val="FFFF00"/>
                </a:solidFill>
              </a:rPr>
              <a:t>Jer.46:11</a:t>
            </a:r>
            <a:r>
              <a:rPr lang="en" sz="2000" dirty="0">
                <a:solidFill>
                  <a:srgbClr val="FFFF00"/>
                </a:solidFill>
              </a:rPr>
              <a:t> </a:t>
            </a:r>
            <a:r>
              <a:rPr lang="en" sz="2000" i="1" dirty="0">
                <a:solidFill>
                  <a:schemeClr val="dk1"/>
                </a:solidFill>
              </a:rPr>
              <a:t>“Go up to Gilead and take balm, O virgin, the daughter of Egypt; </a:t>
            </a:r>
            <a:r>
              <a:rPr lang="en" sz="2000" i="1" u="sng" dirty="0">
                <a:solidFill>
                  <a:schemeClr val="dk1"/>
                </a:solidFill>
              </a:rPr>
              <a:t>In vain</a:t>
            </a:r>
            <a:r>
              <a:rPr lang="en" sz="2000" i="1" dirty="0">
                <a:solidFill>
                  <a:schemeClr val="dk1"/>
                </a:solidFill>
              </a:rPr>
              <a:t> you will use many medicines; You </a:t>
            </a:r>
            <a:r>
              <a:rPr lang="en" sz="2000" i="1" u="sng" dirty="0">
                <a:solidFill>
                  <a:schemeClr val="dk1"/>
                </a:solidFill>
              </a:rPr>
              <a:t>shall not</a:t>
            </a:r>
            <a:r>
              <a:rPr lang="en" sz="2000" i="1" dirty="0">
                <a:solidFill>
                  <a:schemeClr val="dk1"/>
                </a:solidFill>
              </a:rPr>
              <a:t> be cured.”</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98350" y="0"/>
            <a:ext cx="9356400" cy="47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YOU “HAD” NO HOPE!</a:t>
            </a:r>
            <a:endParaRPr sz="4500" b="1">
              <a:solidFill>
                <a:srgbClr val="00FFFF"/>
              </a:solidFill>
            </a:endParaRPr>
          </a:p>
        </p:txBody>
      </p:sp>
      <p:sp>
        <p:nvSpPr>
          <p:cNvPr id="145" name="Google Shape;145;p28"/>
          <p:cNvSpPr txBox="1">
            <a:spLocks noGrp="1"/>
          </p:cNvSpPr>
          <p:nvPr>
            <p:ph type="subTitle" idx="1"/>
          </p:nvPr>
        </p:nvSpPr>
        <p:spPr>
          <a:xfrm>
            <a:off x="-196285" y="337575"/>
            <a:ext cx="9394635" cy="48069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dirty="0">
                <a:solidFill>
                  <a:srgbClr val="FFFF00"/>
                </a:solidFill>
              </a:rPr>
              <a:t>Mic.6:6-7</a:t>
            </a:r>
            <a:r>
              <a:rPr lang="en" sz="2200" dirty="0">
                <a:solidFill>
                  <a:srgbClr val="00FFFF"/>
                </a:solidFill>
              </a:rPr>
              <a:t> </a:t>
            </a:r>
            <a:r>
              <a:rPr lang="en" sz="2200" i="1" dirty="0">
                <a:solidFill>
                  <a:schemeClr val="dk1"/>
                </a:solidFill>
              </a:rPr>
              <a:t>“With what shall I come before the Lord, and bow myself before the High God?  Shall I come before Him with burnt offerings, with calves a year old? 7 Will the Lord be pleased with </a:t>
            </a:r>
            <a:r>
              <a:rPr lang="en" sz="2200" i="1" u="sng" dirty="0">
                <a:solidFill>
                  <a:schemeClr val="dk1"/>
                </a:solidFill>
              </a:rPr>
              <a:t>thousands of rams</a:t>
            </a:r>
            <a:r>
              <a:rPr lang="en" sz="2200" i="1" dirty="0">
                <a:solidFill>
                  <a:schemeClr val="dk1"/>
                </a:solidFill>
              </a:rPr>
              <a:t>, </a:t>
            </a:r>
            <a:r>
              <a:rPr lang="en" sz="2200" i="1" u="sng" dirty="0">
                <a:solidFill>
                  <a:schemeClr val="dk1"/>
                </a:solidFill>
              </a:rPr>
              <a:t>ten thousand rivers of oil</a:t>
            </a:r>
            <a:r>
              <a:rPr lang="en" sz="2200" i="1" dirty="0">
                <a:solidFill>
                  <a:schemeClr val="dk1"/>
                </a:solidFill>
              </a:rPr>
              <a:t>? </a:t>
            </a:r>
            <a:r>
              <a:rPr lang="en" sz="2200" i="1" u="sng" dirty="0">
                <a:solidFill>
                  <a:schemeClr val="dk1"/>
                </a:solidFill>
              </a:rPr>
              <a:t>Shall I give my firstborn for my transgression</a:t>
            </a:r>
            <a:r>
              <a:rPr lang="en" sz="2200" i="1" dirty="0">
                <a:solidFill>
                  <a:schemeClr val="dk1"/>
                </a:solidFill>
              </a:rPr>
              <a:t>, the fruit of my body for the sin of my soul?”</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dirty="0">
                <a:solidFill>
                  <a:srgbClr val="FFFF00"/>
                </a:solidFill>
              </a:rPr>
              <a:t>Many pagans DID offer their children to their “gods”.  It didn’t work.</a:t>
            </a:r>
            <a:endParaRPr sz="2200" dirty="0">
              <a:solidFill>
                <a:srgbClr val="FFFF00"/>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Eph.2:12-13</a:t>
            </a:r>
            <a:r>
              <a:rPr lang="en" sz="2200" dirty="0">
                <a:solidFill>
                  <a:srgbClr val="00FFFF"/>
                </a:solidFill>
              </a:rPr>
              <a:t> </a:t>
            </a:r>
            <a:r>
              <a:rPr lang="en" sz="2200" i="1" dirty="0">
                <a:solidFill>
                  <a:schemeClr val="dk1"/>
                </a:solidFill>
              </a:rPr>
              <a:t>“that at that time you were </a:t>
            </a:r>
            <a:r>
              <a:rPr lang="en" sz="2200" i="1" u="sng" dirty="0">
                <a:solidFill>
                  <a:schemeClr val="dk1"/>
                </a:solidFill>
              </a:rPr>
              <a:t>without Christ</a:t>
            </a:r>
            <a:r>
              <a:rPr lang="en" sz="2200" i="1" dirty="0">
                <a:solidFill>
                  <a:schemeClr val="dk1"/>
                </a:solidFill>
              </a:rPr>
              <a:t>, being </a:t>
            </a:r>
            <a:r>
              <a:rPr lang="en" sz="2200" i="1" u="sng" dirty="0">
                <a:solidFill>
                  <a:schemeClr val="dk1"/>
                </a:solidFill>
              </a:rPr>
              <a:t>aliens from the commonwealth of Israel and strangers from the covenants of promise</a:t>
            </a:r>
            <a:r>
              <a:rPr lang="en" sz="2200" i="1" dirty="0">
                <a:solidFill>
                  <a:schemeClr val="dk1"/>
                </a:solidFill>
              </a:rPr>
              <a:t>, </a:t>
            </a:r>
            <a:r>
              <a:rPr lang="en" sz="2200" i="1" u="sng" dirty="0">
                <a:solidFill>
                  <a:schemeClr val="dk1"/>
                </a:solidFill>
              </a:rPr>
              <a:t>having no hope</a:t>
            </a:r>
            <a:r>
              <a:rPr lang="en" sz="2200" i="1" dirty="0">
                <a:solidFill>
                  <a:schemeClr val="dk1"/>
                </a:solidFill>
              </a:rPr>
              <a:t> and </a:t>
            </a:r>
            <a:r>
              <a:rPr lang="en" sz="2200" i="1" u="sng" dirty="0">
                <a:solidFill>
                  <a:schemeClr val="dk1"/>
                </a:solidFill>
              </a:rPr>
              <a:t>without God in the world</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dirty="0">
                <a:solidFill>
                  <a:srgbClr val="FFFF00"/>
                </a:solidFill>
              </a:rPr>
              <a:t>Just ponder, for a moment, the state of mankind without God’s intervention.  EVERY human being who sinned on their way to hell!</a:t>
            </a:r>
            <a:endParaRPr sz="2200" dirty="0">
              <a:solidFill>
                <a:srgbClr val="FFFF00"/>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Eph.2:13</a:t>
            </a:r>
            <a:r>
              <a:rPr lang="en" sz="2200" dirty="0">
                <a:solidFill>
                  <a:srgbClr val="00FFFF"/>
                </a:solidFill>
              </a:rPr>
              <a:t> </a:t>
            </a:r>
            <a:r>
              <a:rPr lang="en" sz="2200" i="1" dirty="0">
                <a:solidFill>
                  <a:schemeClr val="dk1"/>
                </a:solidFill>
              </a:rPr>
              <a:t>“But now </a:t>
            </a:r>
            <a:r>
              <a:rPr lang="en" sz="2200" i="1" u="sng" dirty="0">
                <a:solidFill>
                  <a:schemeClr val="dk1"/>
                </a:solidFill>
              </a:rPr>
              <a:t>in Christ Jesus</a:t>
            </a:r>
            <a:r>
              <a:rPr lang="en" sz="2200" i="1" dirty="0">
                <a:solidFill>
                  <a:schemeClr val="dk1"/>
                </a:solidFill>
              </a:rPr>
              <a:t> you who once were far off have been brought near </a:t>
            </a:r>
            <a:r>
              <a:rPr lang="en" sz="2200" i="1" u="sng" dirty="0">
                <a:solidFill>
                  <a:schemeClr val="dk1"/>
                </a:solidFill>
              </a:rPr>
              <a:t>by the blood of Christ</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Have you been washed in His blood? Next week “What is the gospel?” </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4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WORDS AND DEFINITIONS</a:t>
            </a:r>
            <a:endParaRPr sz="5000" b="1">
              <a:solidFill>
                <a:srgbClr val="00FFFF"/>
              </a:solidFill>
            </a:endParaRPr>
          </a:p>
        </p:txBody>
      </p:sp>
      <p:sp>
        <p:nvSpPr>
          <p:cNvPr id="61" name="Google Shape;61;p14"/>
          <p:cNvSpPr txBox="1">
            <a:spLocks noGrp="1"/>
          </p:cNvSpPr>
          <p:nvPr>
            <p:ph type="subTitle" idx="1"/>
          </p:nvPr>
        </p:nvSpPr>
        <p:spPr>
          <a:xfrm>
            <a:off x="0" y="651250"/>
            <a:ext cx="9144000" cy="4492800"/>
          </a:xfrm>
          <a:prstGeom prst="rect">
            <a:avLst/>
          </a:prstGeom>
        </p:spPr>
        <p:txBody>
          <a:bodyPr spcFirstLastPara="1" wrap="square" lIns="91425" tIns="91425" rIns="91425" bIns="91425" anchor="t" anchorCtr="0">
            <a:normAutofit/>
          </a:bodyPr>
          <a:lstStyle/>
          <a:p>
            <a:pPr marL="457200" lvl="0" indent="-387350" algn="l" rtl="0">
              <a:spcBef>
                <a:spcPts val="0"/>
              </a:spcBef>
              <a:spcAft>
                <a:spcPts val="0"/>
              </a:spcAft>
              <a:buClr>
                <a:srgbClr val="FFFF00"/>
              </a:buClr>
              <a:buSzPts val="2500"/>
              <a:buChar char="●"/>
            </a:pPr>
            <a:r>
              <a:rPr lang="en" sz="2500">
                <a:solidFill>
                  <a:srgbClr val="FFFF00"/>
                </a:solidFill>
              </a:rPr>
              <a:t>Appears over 400 times in scripture, first in Gen.4:7.</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Multiple Hebrew words - </a:t>
            </a:r>
            <a:r>
              <a:rPr lang="en" sz="2500" u="sng">
                <a:solidFill>
                  <a:schemeClr val="dk1"/>
                </a:solidFill>
              </a:rPr>
              <a:t>Chata</a:t>
            </a:r>
            <a:r>
              <a:rPr lang="en" sz="2500">
                <a:solidFill>
                  <a:schemeClr val="dk1"/>
                </a:solidFill>
              </a:rPr>
              <a:t>: Missing a mark, failure to fulfill a goal, an offense.  (Judg.20:16 - “could sling a stone…and not miss”)  </a:t>
            </a:r>
            <a:r>
              <a:rPr lang="en" sz="2500" u="sng">
                <a:solidFill>
                  <a:schemeClr val="dk1"/>
                </a:solidFill>
              </a:rPr>
              <a:t>Rah</a:t>
            </a:r>
            <a:r>
              <a:rPr lang="en" sz="2500">
                <a:solidFill>
                  <a:schemeClr val="dk1"/>
                </a:solidFill>
              </a:rPr>
              <a:t>: Bad, evil, against the nature of God.  </a:t>
            </a:r>
            <a:r>
              <a:rPr lang="en" sz="2500" u="sng">
                <a:solidFill>
                  <a:schemeClr val="dk1"/>
                </a:solidFill>
              </a:rPr>
              <a:t>Rasha</a:t>
            </a:r>
            <a:r>
              <a:rPr lang="en" sz="2500">
                <a:solidFill>
                  <a:schemeClr val="dk1"/>
                </a:solidFill>
              </a:rPr>
              <a:t>: wicked, morally wrong.  </a:t>
            </a:r>
            <a:r>
              <a:rPr lang="en" sz="2500" u="sng">
                <a:solidFill>
                  <a:schemeClr val="dk1"/>
                </a:solidFill>
              </a:rPr>
              <a:t>Avon</a:t>
            </a:r>
            <a:r>
              <a:rPr lang="en" sz="2500">
                <a:solidFill>
                  <a:schemeClr val="dk1"/>
                </a:solidFill>
              </a:rPr>
              <a:t>: Iniquity, perversity.  </a:t>
            </a:r>
            <a:r>
              <a:rPr lang="en" sz="2500" u="sng">
                <a:solidFill>
                  <a:schemeClr val="dk1"/>
                </a:solidFill>
              </a:rPr>
              <a:t>Pesha</a:t>
            </a:r>
            <a:r>
              <a:rPr lang="en" sz="2500">
                <a:solidFill>
                  <a:schemeClr val="dk1"/>
                </a:solidFill>
              </a:rPr>
              <a:t>: rebellion, revolt.  </a:t>
            </a:r>
            <a:r>
              <a:rPr lang="en" sz="2500" u="sng">
                <a:solidFill>
                  <a:schemeClr val="dk1"/>
                </a:solidFill>
              </a:rPr>
              <a:t>Taah</a:t>
            </a:r>
            <a:r>
              <a:rPr lang="en" sz="2500">
                <a:solidFill>
                  <a:schemeClr val="dk1"/>
                </a:solidFill>
              </a:rPr>
              <a:t>: to wander or stray.  </a:t>
            </a:r>
            <a:r>
              <a:rPr lang="en" sz="2500" u="sng">
                <a:solidFill>
                  <a:schemeClr val="dk1"/>
                </a:solidFill>
              </a:rPr>
              <a:t>Abar</a:t>
            </a:r>
            <a:r>
              <a:rPr lang="en" sz="2500">
                <a:solidFill>
                  <a:schemeClr val="dk1"/>
                </a:solidFill>
              </a:rPr>
              <a:t>:  the Hebrew word for Transgress, to cross over, to turn away from.</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Greek - </a:t>
            </a:r>
            <a:r>
              <a:rPr lang="en" sz="2500" u="sng">
                <a:solidFill>
                  <a:srgbClr val="00FFFF"/>
                </a:solidFill>
              </a:rPr>
              <a:t>Hamartia</a:t>
            </a:r>
            <a:r>
              <a:rPr lang="en" sz="2500">
                <a:solidFill>
                  <a:srgbClr val="00FFFF"/>
                </a:solidFill>
              </a:rPr>
              <a:t>: An offense.  </a:t>
            </a:r>
            <a:r>
              <a:rPr lang="en" sz="2500" u="sng">
                <a:solidFill>
                  <a:srgbClr val="00FFFF"/>
                </a:solidFill>
              </a:rPr>
              <a:t>Paraptma</a:t>
            </a:r>
            <a:r>
              <a:rPr lang="en" sz="2500">
                <a:solidFill>
                  <a:srgbClr val="00FFFF"/>
                </a:solidFill>
              </a:rPr>
              <a:t>: A deviation, slip or fall.  </a:t>
            </a:r>
            <a:r>
              <a:rPr lang="en" sz="2500" u="sng">
                <a:solidFill>
                  <a:srgbClr val="00FFFF"/>
                </a:solidFill>
              </a:rPr>
              <a:t>Ponros</a:t>
            </a:r>
            <a:r>
              <a:rPr lang="en" sz="2500">
                <a:solidFill>
                  <a:srgbClr val="00FFFF"/>
                </a:solidFill>
              </a:rPr>
              <a:t>:  Ill, diseased, harmful.  </a:t>
            </a:r>
            <a:r>
              <a:rPr lang="en" sz="2500" u="sng">
                <a:solidFill>
                  <a:srgbClr val="00FFFF"/>
                </a:solidFill>
              </a:rPr>
              <a:t>Kakos</a:t>
            </a:r>
            <a:r>
              <a:rPr lang="en" sz="2500">
                <a:solidFill>
                  <a:srgbClr val="00FFFF"/>
                </a:solidFill>
              </a:rPr>
              <a:t>:  Worthless, depraved.  </a:t>
            </a:r>
            <a:r>
              <a:rPr lang="en" sz="2500" u="sng">
                <a:solidFill>
                  <a:srgbClr val="00FFFF"/>
                </a:solidFill>
              </a:rPr>
              <a:t>Anomia</a:t>
            </a:r>
            <a:r>
              <a:rPr lang="en" sz="2500">
                <a:solidFill>
                  <a:srgbClr val="00FFFF"/>
                </a:solidFill>
              </a:rPr>
              <a:t>:  the word for Transgress, “against law”.</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4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DEFINING PASSAGES</a:t>
            </a:r>
            <a:endParaRPr sz="5000" b="1">
              <a:solidFill>
                <a:srgbClr val="00FFFF"/>
              </a:solidFill>
            </a:endParaRPr>
          </a:p>
        </p:txBody>
      </p:sp>
      <p:sp>
        <p:nvSpPr>
          <p:cNvPr id="67" name="Google Shape;67;p15"/>
          <p:cNvSpPr txBox="1">
            <a:spLocks noGrp="1"/>
          </p:cNvSpPr>
          <p:nvPr>
            <p:ph type="subTitle" idx="1"/>
          </p:nvPr>
        </p:nvSpPr>
        <p:spPr>
          <a:xfrm>
            <a:off x="0" y="651250"/>
            <a:ext cx="9144000" cy="44928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rgbClr val="FFFF00"/>
              </a:buClr>
              <a:buSzPts val="2000"/>
              <a:buChar char="●"/>
            </a:pPr>
            <a:r>
              <a:rPr lang="en" sz="2000">
                <a:solidFill>
                  <a:srgbClr val="FFFF00"/>
                </a:solidFill>
              </a:rPr>
              <a:t>“Sin” is used in the scriptures as a noun (where X behavior is a “sin”), as a verb (to describe the unlawful act itself), and as a state of being (when we are “in” sin).  We today should only use this word in the same ways.</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When we do something God has instructed us not to do.</a:t>
            </a:r>
            <a:r>
              <a:rPr lang="en" sz="2000">
                <a:solidFill>
                  <a:srgbClr val="FFFF00"/>
                </a:solidFill>
              </a:rPr>
              <a:t>  </a:t>
            </a:r>
            <a:r>
              <a:rPr lang="en" sz="2000" u="sng">
                <a:solidFill>
                  <a:srgbClr val="FFFF00"/>
                </a:solidFill>
              </a:rPr>
              <a:t>1 Jn.3:4</a:t>
            </a:r>
            <a:r>
              <a:rPr lang="en" sz="2000">
                <a:solidFill>
                  <a:srgbClr val="FFFF00"/>
                </a:solidFill>
              </a:rPr>
              <a:t> </a:t>
            </a:r>
            <a:r>
              <a:rPr lang="en" sz="2000" i="1">
                <a:solidFill>
                  <a:schemeClr val="dk1"/>
                </a:solidFill>
              </a:rPr>
              <a:t>“Whoever commits sin also commits lawlessness, and </a:t>
            </a:r>
            <a:r>
              <a:rPr lang="en" sz="2000" i="1" u="sng">
                <a:solidFill>
                  <a:schemeClr val="dk1"/>
                </a:solidFill>
              </a:rPr>
              <a:t>sin is lawlessness</a:t>
            </a:r>
            <a:r>
              <a:rPr lang="en" sz="2000" i="1">
                <a:solidFill>
                  <a:schemeClr val="dk1"/>
                </a:solidFill>
              </a:rPr>
              <a:t>.”</a:t>
            </a:r>
            <a:r>
              <a:rPr lang="en" sz="2000">
                <a:solidFill>
                  <a:srgbClr val="FFFF00"/>
                </a:solidFill>
              </a:rPr>
              <a:t> (</a:t>
            </a:r>
            <a:r>
              <a:rPr lang="en" sz="2000" u="sng">
                <a:solidFill>
                  <a:srgbClr val="FFFF00"/>
                </a:solidFill>
              </a:rPr>
              <a:t>Dan.9:5</a:t>
            </a:r>
            <a:r>
              <a:rPr lang="en" sz="2000">
                <a:solidFill>
                  <a:srgbClr val="FFFF00"/>
                </a:solidFill>
              </a:rPr>
              <a:t> also)</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When we fail to do something God has instructed us to do.</a:t>
            </a:r>
            <a:r>
              <a:rPr lang="en" sz="2000">
                <a:solidFill>
                  <a:srgbClr val="FFFF00"/>
                </a:solidFill>
              </a:rPr>
              <a:t>  </a:t>
            </a:r>
            <a:r>
              <a:rPr lang="en" sz="2000" u="sng">
                <a:solidFill>
                  <a:srgbClr val="FFFF00"/>
                </a:solidFill>
              </a:rPr>
              <a:t>Js.4:17</a:t>
            </a:r>
            <a:r>
              <a:rPr lang="en" sz="2000">
                <a:solidFill>
                  <a:srgbClr val="FFFF00"/>
                </a:solidFill>
              </a:rPr>
              <a:t> </a:t>
            </a:r>
            <a:r>
              <a:rPr lang="en" sz="2000" i="1">
                <a:solidFill>
                  <a:schemeClr val="dk1"/>
                </a:solidFill>
              </a:rPr>
              <a:t>“Therefore, </a:t>
            </a:r>
            <a:r>
              <a:rPr lang="en" sz="2000" i="1" u="sng">
                <a:solidFill>
                  <a:schemeClr val="dk1"/>
                </a:solidFill>
              </a:rPr>
              <a:t>to him who knows to do good and does not do it</a:t>
            </a:r>
            <a:r>
              <a:rPr lang="en" sz="2000" i="1">
                <a:solidFill>
                  <a:schemeClr val="dk1"/>
                </a:solidFill>
              </a:rPr>
              <a:t>, to him it is sin.”</a:t>
            </a:r>
            <a:r>
              <a:rPr lang="en" sz="2000">
                <a:solidFill>
                  <a:srgbClr val="FFFF00"/>
                </a:solidFill>
              </a:rPr>
              <a:t> (</a:t>
            </a:r>
            <a:r>
              <a:rPr lang="en" sz="2000" u="sng">
                <a:solidFill>
                  <a:srgbClr val="FFFF00"/>
                </a:solidFill>
              </a:rPr>
              <a:t>1 Jn.5:17</a:t>
            </a:r>
            <a:r>
              <a:rPr lang="en" sz="2000">
                <a:solidFill>
                  <a:srgbClr val="FFFF00"/>
                </a:solidFill>
              </a:rPr>
              <a:t> also)</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When we violate our conscience by doing something that we are not convinced is righteous.</a:t>
            </a:r>
            <a:r>
              <a:rPr lang="en" sz="2000">
                <a:solidFill>
                  <a:srgbClr val="FFFF00"/>
                </a:solidFill>
              </a:rPr>
              <a:t>  </a:t>
            </a:r>
            <a:r>
              <a:rPr lang="en" sz="2000" u="sng">
                <a:solidFill>
                  <a:srgbClr val="FFFF00"/>
                </a:solidFill>
              </a:rPr>
              <a:t>Rom.14:23</a:t>
            </a:r>
            <a:r>
              <a:rPr lang="en" sz="2000">
                <a:solidFill>
                  <a:srgbClr val="FFFF00"/>
                </a:solidFill>
              </a:rPr>
              <a:t> </a:t>
            </a:r>
            <a:r>
              <a:rPr lang="en" sz="2000" i="1">
                <a:solidFill>
                  <a:schemeClr val="dk1"/>
                </a:solidFill>
              </a:rPr>
              <a:t>“But </a:t>
            </a:r>
            <a:r>
              <a:rPr lang="en" sz="2000" i="1" u="sng">
                <a:solidFill>
                  <a:schemeClr val="dk1"/>
                </a:solidFill>
              </a:rPr>
              <a:t>he who doubts is condemned</a:t>
            </a:r>
            <a:r>
              <a:rPr lang="en" sz="2000" i="1">
                <a:solidFill>
                  <a:schemeClr val="dk1"/>
                </a:solidFill>
              </a:rPr>
              <a:t> if he eats, because he does not eat from faith; for </a:t>
            </a:r>
            <a:r>
              <a:rPr lang="en" sz="2000" i="1" u="sng">
                <a:solidFill>
                  <a:schemeClr val="dk1"/>
                </a:solidFill>
              </a:rPr>
              <a:t>whatever is not from faith is sin</a:t>
            </a:r>
            <a:r>
              <a:rPr lang="en" sz="2000" i="1">
                <a:solidFill>
                  <a:schemeClr val="dk1"/>
                </a:solidFill>
              </a:rPr>
              <a:t>.”</a:t>
            </a:r>
            <a:r>
              <a:rPr lang="en" sz="2000">
                <a:solidFill>
                  <a:srgbClr val="FFFF00"/>
                </a:solidFill>
              </a:rPr>
              <a:t> (</a:t>
            </a:r>
            <a:r>
              <a:rPr lang="en" sz="2000" u="sng">
                <a:solidFill>
                  <a:srgbClr val="FFFF00"/>
                </a:solidFill>
              </a:rPr>
              <a:t>Rom.2:14-16</a:t>
            </a:r>
            <a:r>
              <a:rPr lang="en" sz="2000">
                <a:solidFill>
                  <a:srgbClr val="FFFF00"/>
                </a:solidFill>
              </a:rPr>
              <a:t> also)</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Ignorance of the law does NOT excuse! </a:t>
            </a:r>
            <a:r>
              <a:rPr lang="en" sz="2000">
                <a:solidFill>
                  <a:srgbClr val="FFFF00"/>
                </a:solidFill>
              </a:rPr>
              <a:t> </a:t>
            </a:r>
            <a:r>
              <a:rPr lang="en" sz="2000" u="sng">
                <a:solidFill>
                  <a:srgbClr val="FFFF00"/>
                </a:solidFill>
              </a:rPr>
              <a:t>Lev.5:17</a:t>
            </a:r>
            <a:r>
              <a:rPr lang="en" sz="2000">
                <a:solidFill>
                  <a:srgbClr val="FFFF00"/>
                </a:solidFill>
              </a:rPr>
              <a:t>, </a:t>
            </a:r>
            <a:r>
              <a:rPr lang="en" sz="2000" u="sng">
                <a:solidFill>
                  <a:srgbClr val="FFFF00"/>
                </a:solidFill>
              </a:rPr>
              <a:t>Acts 3:17</a:t>
            </a:r>
            <a:r>
              <a:rPr lang="en" sz="2000">
                <a:solidFill>
                  <a:srgbClr val="FFFF00"/>
                </a:solidFill>
              </a:rPr>
              <a:t>, </a:t>
            </a:r>
            <a:r>
              <a:rPr lang="en" sz="2000" u="sng">
                <a:solidFill>
                  <a:srgbClr val="FFFF00"/>
                </a:solidFill>
              </a:rPr>
              <a:t>Rom.2:12</a:t>
            </a:r>
            <a:endParaRPr sz="20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4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SPECIFIC OR GENERIC?</a:t>
            </a:r>
            <a:endParaRPr sz="5000" b="1">
              <a:solidFill>
                <a:srgbClr val="00FFFF"/>
              </a:solidFill>
            </a:endParaRPr>
          </a:p>
        </p:txBody>
      </p:sp>
      <p:sp>
        <p:nvSpPr>
          <p:cNvPr id="73" name="Google Shape;73;p16"/>
          <p:cNvSpPr txBox="1">
            <a:spLocks noGrp="1"/>
          </p:cNvSpPr>
          <p:nvPr>
            <p:ph type="subTitle" idx="1"/>
          </p:nvPr>
        </p:nvSpPr>
        <p:spPr>
          <a:xfrm>
            <a:off x="0" y="543600"/>
            <a:ext cx="9144000" cy="46005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Sometimes a very specific action is forbidden.  </a:t>
            </a:r>
            <a:r>
              <a:rPr lang="en" sz="2100" u="sng">
                <a:solidFill>
                  <a:srgbClr val="FFFF00"/>
                </a:solidFill>
              </a:rPr>
              <a:t>Deut.25:4</a:t>
            </a:r>
            <a:r>
              <a:rPr lang="en" sz="2100">
                <a:solidFill>
                  <a:srgbClr val="FFFF00"/>
                </a:solidFill>
              </a:rPr>
              <a:t> </a:t>
            </a:r>
            <a:r>
              <a:rPr lang="en" sz="2100" i="1">
                <a:solidFill>
                  <a:schemeClr val="dk1"/>
                </a:solidFill>
              </a:rPr>
              <a:t>“You shall not muzzle an ox while it treads out the grain.”  </a:t>
            </a:r>
            <a:r>
              <a:rPr lang="en" sz="2100">
                <a:solidFill>
                  <a:srgbClr val="FFFF00"/>
                </a:solidFill>
              </a:rPr>
              <a:t>Sins like murder and adultery are rather specifically defined.</a:t>
            </a:r>
            <a:endParaRPr sz="2100">
              <a:solidFill>
                <a:srgbClr val="FFFF00"/>
              </a:solidFill>
            </a:endParaRPr>
          </a:p>
          <a:p>
            <a:pPr marL="457200" lvl="0" indent="-361950" algn="l" rtl="0">
              <a:spcBef>
                <a:spcPts val="0"/>
              </a:spcBef>
              <a:spcAft>
                <a:spcPts val="0"/>
              </a:spcAft>
              <a:buClr>
                <a:srgbClr val="FFFF00"/>
              </a:buClr>
              <a:buSzPts val="2100"/>
              <a:buChar char="●"/>
            </a:pPr>
            <a:r>
              <a:rPr lang="en" sz="2100">
                <a:solidFill>
                  <a:srgbClr val="00FFFF"/>
                </a:solidFill>
              </a:rPr>
              <a:t>But other sins require wisdom, study, and personal judgment to define.  For example, what is</a:t>
            </a:r>
            <a:r>
              <a:rPr lang="en" sz="2100">
                <a:solidFill>
                  <a:srgbClr val="FFFF00"/>
                </a:solidFill>
              </a:rPr>
              <a:t> </a:t>
            </a:r>
            <a:r>
              <a:rPr lang="en" sz="2100" i="1">
                <a:solidFill>
                  <a:schemeClr val="dk1"/>
                </a:solidFill>
              </a:rPr>
              <a:t>“filthy language”</a:t>
            </a:r>
            <a:r>
              <a:rPr lang="en" sz="2100">
                <a:solidFill>
                  <a:srgbClr val="FFFF00"/>
                </a:solidFill>
              </a:rPr>
              <a:t> (</a:t>
            </a:r>
            <a:r>
              <a:rPr lang="en" sz="2100" u="sng">
                <a:solidFill>
                  <a:srgbClr val="FFFF00"/>
                </a:solidFill>
              </a:rPr>
              <a:t>Col.3:8</a:t>
            </a:r>
            <a:r>
              <a:rPr lang="en" sz="2100">
                <a:solidFill>
                  <a:srgbClr val="FFFF00"/>
                </a:solidFill>
              </a:rPr>
              <a:t>)</a:t>
            </a:r>
            <a:r>
              <a:rPr lang="en" sz="2100">
                <a:solidFill>
                  <a:srgbClr val="00FFFF"/>
                </a:solidFill>
              </a:rPr>
              <a:t>?</a:t>
            </a:r>
            <a:endParaRPr sz="2100">
              <a:solidFill>
                <a:srgbClr val="00FFFF"/>
              </a:solidFill>
            </a:endParaRPr>
          </a:p>
          <a:p>
            <a:pPr marL="457200" lvl="0" indent="-361950" algn="l" rtl="0">
              <a:spcBef>
                <a:spcPts val="0"/>
              </a:spcBef>
              <a:spcAft>
                <a:spcPts val="0"/>
              </a:spcAft>
              <a:buClr>
                <a:srgbClr val="FFFF00"/>
              </a:buClr>
              <a:buSzPts val="2100"/>
              <a:buChar char="●"/>
            </a:pPr>
            <a:r>
              <a:rPr lang="en" sz="2100">
                <a:solidFill>
                  <a:srgbClr val="FFFF00"/>
                </a:solidFill>
              </a:rPr>
              <a:t>Sometimes God’s commands are so broad that it might not be a case of “Where does it say I can’t?”, but rather violation of a principle that IS commanded.  Example, </a:t>
            </a:r>
            <a:r>
              <a:rPr lang="en" sz="2100" u="sng">
                <a:solidFill>
                  <a:srgbClr val="FFFF00"/>
                </a:solidFill>
              </a:rPr>
              <a:t>Eph.5:17</a:t>
            </a:r>
            <a:r>
              <a:rPr lang="en" sz="2100">
                <a:solidFill>
                  <a:srgbClr val="FFFF00"/>
                </a:solidFill>
              </a:rPr>
              <a:t> </a:t>
            </a:r>
            <a:r>
              <a:rPr lang="en" sz="2100" i="1">
                <a:solidFill>
                  <a:schemeClr val="dk1"/>
                </a:solidFill>
              </a:rPr>
              <a:t>“Therefore </a:t>
            </a:r>
            <a:r>
              <a:rPr lang="en" sz="2100" i="1" u="sng">
                <a:solidFill>
                  <a:schemeClr val="dk1"/>
                </a:solidFill>
              </a:rPr>
              <a:t>do not be unwise</a:t>
            </a:r>
            <a:r>
              <a:rPr lang="en" sz="2100" i="1">
                <a:solidFill>
                  <a:schemeClr val="dk1"/>
                </a:solidFill>
              </a:rPr>
              <a:t>, but </a:t>
            </a:r>
            <a:r>
              <a:rPr lang="en" sz="2100" i="1" u="sng">
                <a:solidFill>
                  <a:schemeClr val="dk1"/>
                </a:solidFill>
              </a:rPr>
              <a:t>understand what the will of the Lord is</a:t>
            </a:r>
            <a:r>
              <a:rPr lang="en" sz="2100" i="1">
                <a:solidFill>
                  <a:schemeClr val="dk1"/>
                </a:solidFill>
              </a:rPr>
              <a:t>.”</a:t>
            </a:r>
            <a:r>
              <a:rPr lang="en" sz="2100">
                <a:solidFill>
                  <a:srgbClr val="FFFF00"/>
                </a:solidFill>
              </a:rPr>
              <a:t>  Spiritual wisdom and discernment and study must be used.  Looking at similar bible situations and examples in scripture invaluable in these cases. </a:t>
            </a:r>
            <a:r>
              <a:rPr lang="en" sz="2100" u="sng">
                <a:solidFill>
                  <a:srgbClr val="FFFF00"/>
                </a:solidFill>
              </a:rPr>
              <a:t>Rom.15:4</a:t>
            </a:r>
            <a:r>
              <a:rPr lang="en" sz="2100">
                <a:solidFill>
                  <a:srgbClr val="FFFF00"/>
                </a:solidFill>
              </a:rPr>
              <a:t> </a:t>
            </a:r>
            <a:r>
              <a:rPr lang="en" sz="2100" i="1">
                <a:solidFill>
                  <a:schemeClr val="dk1"/>
                </a:solidFill>
              </a:rPr>
              <a:t>“For </a:t>
            </a:r>
            <a:r>
              <a:rPr lang="en" sz="2100" i="1" u="sng">
                <a:solidFill>
                  <a:schemeClr val="dk1"/>
                </a:solidFill>
              </a:rPr>
              <a:t>whatever things were written before were written for our learning</a:t>
            </a:r>
            <a:r>
              <a:rPr lang="en" sz="2100" i="1">
                <a:solidFill>
                  <a:schemeClr val="dk1"/>
                </a:solidFill>
              </a:rPr>
              <a:t>, that we through the patience and comfort of the Scriptures might have hope.”</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SIN IS NOT!</a:t>
            </a:r>
            <a:endParaRPr sz="5000" b="1">
              <a:solidFill>
                <a:srgbClr val="00FFFF"/>
              </a:solidFill>
            </a:endParaRPr>
          </a:p>
        </p:txBody>
      </p:sp>
      <p:sp>
        <p:nvSpPr>
          <p:cNvPr id="79" name="Google Shape;79;p17"/>
          <p:cNvSpPr txBox="1">
            <a:spLocks noGrp="1"/>
          </p:cNvSpPr>
          <p:nvPr>
            <p:ph type="subTitle" idx="1"/>
          </p:nvPr>
        </p:nvSpPr>
        <p:spPr>
          <a:xfrm>
            <a:off x="-158150" y="334925"/>
            <a:ext cx="9416400" cy="48090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God’s word defines sin, not man.  It is missing a target or goal that has been set for us by God Himself.  Therefore …</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Sin is NOT a feeling.  It is not remorse, regret, guilt.</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Sin is NOT being tempted to do wrong.  Jesus was tempted but never sinned.</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Sin is NOT failing to obey someone whom you are not told in scripture to obey.</a:t>
            </a:r>
            <a:endParaRPr sz="2400">
              <a:solidFill>
                <a:srgbClr val="FFFF00"/>
              </a:solidFill>
            </a:endParaRPr>
          </a:p>
          <a:p>
            <a:pPr marL="457200" lvl="0" indent="-381000" algn="l" rtl="0">
              <a:spcBef>
                <a:spcPts val="0"/>
              </a:spcBef>
              <a:spcAft>
                <a:spcPts val="0"/>
              </a:spcAft>
              <a:buClr>
                <a:srgbClr val="00FFFF"/>
              </a:buClr>
              <a:buSzPts val="2400"/>
              <a:buChar char="●"/>
            </a:pPr>
            <a:r>
              <a:rPr lang="en" sz="2400">
                <a:solidFill>
                  <a:srgbClr val="00FFFF"/>
                </a:solidFill>
              </a:rPr>
              <a:t>Sin is NOT violating a tradition or example in this and other churches, or a “consensus” of Christians, IF that tradition or example cannot also be found in the New Testament church.</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Sin is NOT a strongly held opinion that we can enforce on others, though we SHOULD enforce it upon ourselves, for our own conscience’ sake.</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98350" y="0"/>
            <a:ext cx="93564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WHERE DOES SIN COME FROM?</a:t>
            </a:r>
            <a:endParaRPr sz="4500" b="1">
              <a:solidFill>
                <a:srgbClr val="00FFFF"/>
              </a:solidFill>
            </a:endParaRPr>
          </a:p>
        </p:txBody>
      </p:sp>
      <p:sp>
        <p:nvSpPr>
          <p:cNvPr id="85" name="Google Shape;85;p18"/>
          <p:cNvSpPr txBox="1">
            <a:spLocks noGrp="1"/>
          </p:cNvSpPr>
          <p:nvPr>
            <p:ph type="subTitle" idx="1"/>
          </p:nvPr>
        </p:nvSpPr>
        <p:spPr>
          <a:xfrm>
            <a:off x="-158150" y="334925"/>
            <a:ext cx="9416400" cy="48090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It comes from YOU and YOUR OWN desires!  (</a:t>
            </a:r>
            <a:r>
              <a:rPr lang="en" sz="2200" u="sng">
                <a:solidFill>
                  <a:srgbClr val="FFFF00"/>
                </a:solidFill>
              </a:rPr>
              <a:t>Js.1:14-15</a:t>
            </a:r>
            <a:r>
              <a:rPr lang="en" sz="2200">
                <a:solidFill>
                  <a:srgbClr val="FFFF00"/>
                </a:solidFill>
              </a:rPr>
              <a:t>)</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Gen.4:7</a:t>
            </a:r>
            <a:r>
              <a:rPr lang="en" sz="2200">
                <a:solidFill>
                  <a:srgbClr val="FFFF00"/>
                </a:solidFill>
              </a:rPr>
              <a:t> (God to Cain)</a:t>
            </a:r>
            <a:r>
              <a:rPr lang="en" sz="2200" i="1">
                <a:solidFill>
                  <a:schemeClr val="dk1"/>
                </a:solidFill>
              </a:rPr>
              <a:t> “If you do well, will you not be accepted? And if you do not do well, sin lies at the door. And </a:t>
            </a:r>
            <a:r>
              <a:rPr lang="en" sz="2200" i="1" u="sng">
                <a:solidFill>
                  <a:schemeClr val="dk1"/>
                </a:solidFill>
              </a:rPr>
              <a:t>its desire is for you, but you should rule over it</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Rom.6:12</a:t>
            </a:r>
            <a:r>
              <a:rPr lang="en" sz="2200">
                <a:solidFill>
                  <a:srgbClr val="FFFF00"/>
                </a:solidFill>
              </a:rPr>
              <a:t> </a:t>
            </a:r>
            <a:r>
              <a:rPr lang="en" sz="2200" i="1">
                <a:solidFill>
                  <a:schemeClr val="dk1"/>
                </a:solidFill>
              </a:rPr>
              <a:t>“Therefore </a:t>
            </a:r>
            <a:r>
              <a:rPr lang="en" sz="2200" i="1" u="sng">
                <a:solidFill>
                  <a:schemeClr val="dk1"/>
                </a:solidFill>
              </a:rPr>
              <a:t>do not let sin reign in your mortal body</a:t>
            </a:r>
            <a:r>
              <a:rPr lang="en" sz="2200" i="1">
                <a:solidFill>
                  <a:schemeClr val="dk1"/>
                </a:solidFill>
              </a:rPr>
              <a:t>, that you should obey it in its lusts.”</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1 Jn.2:15-16</a:t>
            </a:r>
            <a:r>
              <a:rPr lang="en" sz="2200">
                <a:solidFill>
                  <a:srgbClr val="FFFF00"/>
                </a:solidFill>
              </a:rPr>
              <a:t> </a:t>
            </a:r>
            <a:r>
              <a:rPr lang="en" sz="2200" i="1">
                <a:solidFill>
                  <a:schemeClr val="dk1"/>
                </a:solidFill>
              </a:rPr>
              <a:t>“</a:t>
            </a:r>
            <a:r>
              <a:rPr lang="en" sz="2200" i="1" u="sng">
                <a:solidFill>
                  <a:schemeClr val="dk1"/>
                </a:solidFill>
              </a:rPr>
              <a:t>Do not love the world</a:t>
            </a:r>
            <a:r>
              <a:rPr lang="en" sz="2200" i="1">
                <a:solidFill>
                  <a:schemeClr val="dk1"/>
                </a:solidFill>
              </a:rPr>
              <a:t> or the things in the world. If anyone loves the world, the love of the Father is not in him. 16 For all that is in the world - the lust of the flesh, the lust of the eyes, and the pride of life - is not of the Father but is of the world.”</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Heb.11:25</a:t>
            </a:r>
            <a:r>
              <a:rPr lang="en" sz="2200">
                <a:solidFill>
                  <a:srgbClr val="FFFF00"/>
                </a:solidFill>
              </a:rPr>
              <a:t> </a:t>
            </a:r>
            <a:r>
              <a:rPr lang="en" sz="2200" i="1">
                <a:solidFill>
                  <a:schemeClr val="dk1"/>
                </a:solidFill>
              </a:rPr>
              <a:t>“</a:t>
            </a:r>
            <a:r>
              <a:rPr lang="en" sz="2200">
                <a:solidFill>
                  <a:srgbClr val="FFFF00"/>
                </a:solidFill>
              </a:rPr>
              <a:t>(Moses was)</a:t>
            </a:r>
            <a:r>
              <a:rPr lang="en" sz="2200" i="1">
                <a:solidFill>
                  <a:schemeClr val="dk1"/>
                </a:solidFill>
              </a:rPr>
              <a:t> </a:t>
            </a:r>
            <a:r>
              <a:rPr lang="en" sz="2200" i="1" u="sng">
                <a:solidFill>
                  <a:schemeClr val="dk1"/>
                </a:solidFill>
              </a:rPr>
              <a:t>choosing</a:t>
            </a:r>
            <a:r>
              <a:rPr lang="en" sz="2200" i="1">
                <a:solidFill>
                  <a:schemeClr val="dk1"/>
                </a:solidFill>
              </a:rPr>
              <a:t> rather to suffer affliction with the people of God than to enjoy the passing pleasures of sin,”</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Js.4:1</a:t>
            </a:r>
            <a:r>
              <a:rPr lang="en" sz="2200">
                <a:solidFill>
                  <a:srgbClr val="FFFF00"/>
                </a:solidFill>
              </a:rPr>
              <a:t> </a:t>
            </a:r>
            <a:r>
              <a:rPr lang="en" sz="2200" i="1">
                <a:solidFill>
                  <a:schemeClr val="dk1"/>
                </a:solidFill>
              </a:rPr>
              <a:t>“Where do wars and fights come from among you? Do they not come from </a:t>
            </a:r>
            <a:r>
              <a:rPr lang="en" sz="2200" i="1" u="sng">
                <a:solidFill>
                  <a:schemeClr val="dk1"/>
                </a:solidFill>
              </a:rPr>
              <a:t>your desires for pleasure</a:t>
            </a:r>
            <a:r>
              <a:rPr lang="en" sz="2200" i="1">
                <a:solidFill>
                  <a:schemeClr val="dk1"/>
                </a:solidFill>
              </a:rPr>
              <a:t> that war in your members?”</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98350" y="0"/>
            <a:ext cx="93564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SIN DOES </a:t>
            </a:r>
            <a:r>
              <a:rPr lang="en" sz="4500" b="1" u="sng">
                <a:solidFill>
                  <a:srgbClr val="00FFFF"/>
                </a:solidFill>
              </a:rPr>
              <a:t>NOT</a:t>
            </a:r>
            <a:r>
              <a:rPr lang="en" sz="4500" b="1">
                <a:solidFill>
                  <a:srgbClr val="00FFFF"/>
                </a:solidFill>
              </a:rPr>
              <a:t> COME FROM …</a:t>
            </a:r>
            <a:endParaRPr sz="4500" b="1">
              <a:solidFill>
                <a:srgbClr val="00FFFF"/>
              </a:solidFill>
            </a:endParaRPr>
          </a:p>
        </p:txBody>
      </p:sp>
      <p:sp>
        <p:nvSpPr>
          <p:cNvPr id="91" name="Google Shape;91;p19"/>
          <p:cNvSpPr txBox="1">
            <a:spLocks noGrp="1"/>
          </p:cNvSpPr>
          <p:nvPr>
            <p:ph type="subTitle" idx="1"/>
          </p:nvPr>
        </p:nvSpPr>
        <p:spPr>
          <a:xfrm>
            <a:off x="-158150" y="374800"/>
            <a:ext cx="9356400" cy="4769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The devil. </a:t>
            </a:r>
            <a:r>
              <a:rPr lang="en" sz="2200">
                <a:solidFill>
                  <a:schemeClr val="dk1"/>
                </a:solidFill>
              </a:rPr>
              <a:t> </a:t>
            </a:r>
            <a:endParaRPr sz="2200">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Gen.3:13</a:t>
            </a:r>
            <a:r>
              <a:rPr lang="en" sz="2200">
                <a:solidFill>
                  <a:schemeClr val="dk1"/>
                </a:solidFill>
              </a:rPr>
              <a:t> </a:t>
            </a:r>
            <a:r>
              <a:rPr lang="en" sz="2200" i="1">
                <a:solidFill>
                  <a:schemeClr val="dk1"/>
                </a:solidFill>
              </a:rPr>
              <a:t>“And the Lord God said to the woman, “What is this you have done?” The woman said, “</a:t>
            </a:r>
            <a:r>
              <a:rPr lang="en" sz="2200" i="1" u="sng">
                <a:solidFill>
                  <a:schemeClr val="dk1"/>
                </a:solidFill>
              </a:rPr>
              <a:t>The serpent deceived me</a:t>
            </a:r>
            <a:r>
              <a:rPr lang="en" sz="2200" i="1">
                <a:solidFill>
                  <a:schemeClr val="dk1"/>
                </a:solidFill>
              </a:rPr>
              <a:t>, and I ate.”</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Js.4:7</a:t>
            </a:r>
            <a:r>
              <a:rPr lang="en" sz="2200">
                <a:solidFill>
                  <a:schemeClr val="dk1"/>
                </a:solidFill>
              </a:rPr>
              <a:t> </a:t>
            </a:r>
            <a:r>
              <a:rPr lang="en" sz="2200" i="1">
                <a:solidFill>
                  <a:schemeClr val="dk1"/>
                </a:solidFill>
              </a:rPr>
              <a:t>“Therefore submit to God. </a:t>
            </a:r>
            <a:r>
              <a:rPr lang="en" sz="2200" i="1" u="sng">
                <a:solidFill>
                  <a:schemeClr val="dk1"/>
                </a:solidFill>
              </a:rPr>
              <a:t>Resist</a:t>
            </a:r>
            <a:r>
              <a:rPr lang="en" sz="2200" i="1">
                <a:solidFill>
                  <a:schemeClr val="dk1"/>
                </a:solidFill>
              </a:rPr>
              <a:t> the devil and </a:t>
            </a:r>
            <a:r>
              <a:rPr lang="en" sz="2200" i="1" u="sng">
                <a:solidFill>
                  <a:schemeClr val="dk1"/>
                </a:solidFill>
              </a:rPr>
              <a:t>he will flee from you</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1 Pet.5:8-9</a:t>
            </a:r>
            <a:r>
              <a:rPr lang="en" sz="2200">
                <a:solidFill>
                  <a:schemeClr val="dk1"/>
                </a:solidFill>
              </a:rPr>
              <a:t> </a:t>
            </a:r>
            <a:r>
              <a:rPr lang="en" sz="2200" i="1">
                <a:solidFill>
                  <a:schemeClr val="dk1"/>
                </a:solidFill>
              </a:rPr>
              <a:t>“Be sober, be vigilant; because your adversary the devil walks about like a roaring lion, seeking whom he may devour. 9 </a:t>
            </a:r>
            <a:r>
              <a:rPr lang="en" sz="2200" i="1" u="sng">
                <a:solidFill>
                  <a:schemeClr val="dk1"/>
                </a:solidFill>
              </a:rPr>
              <a:t>Resist him</a:t>
            </a:r>
            <a:r>
              <a:rPr lang="en" sz="2200" i="1">
                <a:solidFill>
                  <a:schemeClr val="dk1"/>
                </a:solidFill>
              </a:rPr>
              <a:t>, steadfast in the faith, knowing that the same sufferings are experienced by your brotherhood in the world.”</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Rom.1:20</a:t>
            </a:r>
            <a:r>
              <a:rPr lang="en" sz="2200">
                <a:solidFill>
                  <a:schemeClr val="dk1"/>
                </a:solidFill>
              </a:rPr>
              <a:t> </a:t>
            </a:r>
            <a:r>
              <a:rPr lang="en" sz="2200" i="1">
                <a:solidFill>
                  <a:schemeClr val="dk1"/>
                </a:solidFill>
              </a:rPr>
              <a:t>“For since the creation of the world His invisible attributes are clearly seen, being understood by the things that are made, even His eternal power and Godhead, so that </a:t>
            </a:r>
            <a:r>
              <a:rPr lang="en" sz="2200" i="1" u="sng">
                <a:solidFill>
                  <a:schemeClr val="dk1"/>
                </a:solidFill>
              </a:rPr>
              <a:t>they are without excuse</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Even in this day of “no personal accountability”, no one will be able to blame their sins on the devil’s efforts to help us CHOOSE to sin!</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98350" y="0"/>
            <a:ext cx="93564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300" b="1">
                <a:solidFill>
                  <a:srgbClr val="00FFFF"/>
                </a:solidFill>
              </a:rPr>
              <a:t>SIN ALSO DOES </a:t>
            </a:r>
            <a:r>
              <a:rPr lang="en" sz="4300" b="1" u="sng">
                <a:solidFill>
                  <a:srgbClr val="00FFFF"/>
                </a:solidFill>
              </a:rPr>
              <a:t>NOT</a:t>
            </a:r>
            <a:r>
              <a:rPr lang="en" sz="4300" b="1">
                <a:solidFill>
                  <a:srgbClr val="00FFFF"/>
                </a:solidFill>
              </a:rPr>
              <a:t> COME FROM</a:t>
            </a:r>
            <a:endParaRPr sz="4300" b="1">
              <a:solidFill>
                <a:srgbClr val="00FFFF"/>
              </a:solidFill>
            </a:endParaRPr>
          </a:p>
        </p:txBody>
      </p:sp>
      <p:sp>
        <p:nvSpPr>
          <p:cNvPr id="97" name="Google Shape;97;p20"/>
          <p:cNvSpPr txBox="1">
            <a:spLocks noGrp="1"/>
          </p:cNvSpPr>
          <p:nvPr>
            <p:ph type="subTitle" idx="1"/>
          </p:nvPr>
        </p:nvSpPr>
        <p:spPr>
          <a:xfrm>
            <a:off x="-158150" y="358850"/>
            <a:ext cx="9356400" cy="47853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Adam and Eve’s sin!</a:t>
            </a:r>
            <a:endParaRPr sz="2200">
              <a:solidFill>
                <a:srgbClr val="FFFF00"/>
              </a:solidFill>
            </a:endParaRPr>
          </a:p>
          <a:p>
            <a:pPr marL="457200" lvl="0" indent="-368300" algn="l" rtl="0">
              <a:spcBef>
                <a:spcPts val="0"/>
              </a:spcBef>
              <a:spcAft>
                <a:spcPts val="0"/>
              </a:spcAft>
              <a:buClr>
                <a:schemeClr val="dk1"/>
              </a:buClr>
              <a:buSzPts val="2200"/>
              <a:buChar char="●"/>
            </a:pPr>
            <a:r>
              <a:rPr lang="en" sz="2200">
                <a:solidFill>
                  <a:schemeClr val="dk1"/>
                </a:solidFill>
              </a:rPr>
              <a:t>In the third century, culminating with Augustine, religious “scholars” came up with the idea of “Original Sin”.  Isn’t it ironic that we don’t read of it in any writings before that time?</a:t>
            </a:r>
            <a:endParaRPr sz="2200">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“Original sin” is the idea that ever since Adam and Eve ate of the fruit of the tree, and sin entered into the world, that they have automatically passed on a “sinful nature” to all of their descendants since that time.</a:t>
            </a:r>
            <a:endParaRPr sz="2200">
              <a:solidFill>
                <a:srgbClr val="00FFFF"/>
              </a:solidFill>
            </a:endParaRPr>
          </a:p>
          <a:p>
            <a:pPr marL="457200" lvl="0" indent="-368300" algn="l" rtl="0">
              <a:spcBef>
                <a:spcPts val="0"/>
              </a:spcBef>
              <a:spcAft>
                <a:spcPts val="0"/>
              </a:spcAft>
              <a:buClr>
                <a:srgbClr val="FFFF00"/>
              </a:buClr>
              <a:buSzPts val="2200"/>
              <a:buChar char="●"/>
            </a:pPr>
            <a:r>
              <a:rPr lang="en" sz="2200">
                <a:solidFill>
                  <a:srgbClr val="FFFF00"/>
                </a:solidFill>
              </a:rPr>
              <a:t>It is also the reason that early so-called Christians started baptizing babies.  </a:t>
            </a:r>
            <a:endParaRPr sz="2200">
              <a:solidFill>
                <a:srgbClr val="FFFF00"/>
              </a:solidFill>
            </a:endParaRPr>
          </a:p>
          <a:p>
            <a:pPr marL="457200" lvl="0" indent="-368300" algn="l" rtl="0">
              <a:spcBef>
                <a:spcPts val="0"/>
              </a:spcBef>
              <a:spcAft>
                <a:spcPts val="0"/>
              </a:spcAft>
              <a:buClr>
                <a:schemeClr val="dk1"/>
              </a:buClr>
              <a:buSzPts val="2200"/>
              <a:buChar char="●"/>
            </a:pPr>
            <a:r>
              <a:rPr lang="en" sz="2200">
                <a:solidFill>
                  <a:schemeClr val="dk1"/>
                </a:solidFill>
              </a:rPr>
              <a:t>Today, almost every denomination believes in and teaches that we human beings cannot help but sin, because of our “sin nature”.</a:t>
            </a:r>
            <a:endParaRPr sz="2200">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Augustine used</a:t>
            </a:r>
            <a:r>
              <a:rPr lang="en" sz="2200">
                <a:solidFill>
                  <a:schemeClr val="dk1"/>
                </a:solidFill>
              </a:rPr>
              <a:t> </a:t>
            </a:r>
            <a:r>
              <a:rPr lang="en" sz="2200" u="sng">
                <a:solidFill>
                  <a:srgbClr val="FFFF00"/>
                </a:solidFill>
              </a:rPr>
              <a:t>Rom.5:12</a:t>
            </a:r>
            <a:r>
              <a:rPr lang="en" sz="2200">
                <a:solidFill>
                  <a:srgbClr val="00FFFF"/>
                </a:solidFill>
              </a:rPr>
              <a:t>, but what does it say?</a:t>
            </a:r>
            <a:r>
              <a:rPr lang="en" sz="2200">
                <a:solidFill>
                  <a:schemeClr val="dk1"/>
                </a:solidFill>
              </a:rPr>
              <a:t> </a:t>
            </a:r>
            <a:r>
              <a:rPr lang="en" sz="2200" i="1">
                <a:solidFill>
                  <a:schemeClr val="dk1"/>
                </a:solidFill>
              </a:rPr>
              <a:t> “Therefore, just as through one man sin entered the world, </a:t>
            </a:r>
            <a:r>
              <a:rPr lang="en" sz="2200" i="1" u="sng">
                <a:solidFill>
                  <a:schemeClr val="dk1"/>
                </a:solidFill>
              </a:rPr>
              <a:t>and death through sin</a:t>
            </a:r>
            <a:r>
              <a:rPr lang="en" sz="2200" i="1">
                <a:solidFill>
                  <a:schemeClr val="dk1"/>
                </a:solidFill>
              </a:rPr>
              <a:t>, and thus death spread to all men, </a:t>
            </a:r>
            <a:r>
              <a:rPr lang="en" sz="2200" i="1" u="sng">
                <a:solidFill>
                  <a:schemeClr val="dk1"/>
                </a:solidFill>
              </a:rPr>
              <a:t>because all sinned</a:t>
            </a:r>
            <a:r>
              <a:rPr lang="en" sz="2200" i="1">
                <a:solidFill>
                  <a:schemeClr val="dk1"/>
                </a:solidFill>
              </a:rPr>
              <a:t> - ”  </a:t>
            </a:r>
            <a:r>
              <a:rPr lang="en" sz="2200">
                <a:solidFill>
                  <a:srgbClr val="00FFFF"/>
                </a:solidFill>
              </a:rPr>
              <a:t>All sinned!</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98350" y="0"/>
            <a:ext cx="93564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REFUTING “ORIGINAL SIN”</a:t>
            </a:r>
            <a:endParaRPr sz="4500" b="1">
              <a:solidFill>
                <a:srgbClr val="00FFFF"/>
              </a:solidFill>
            </a:endParaRPr>
          </a:p>
        </p:txBody>
      </p:sp>
      <p:sp>
        <p:nvSpPr>
          <p:cNvPr id="103" name="Google Shape;103;p21"/>
          <p:cNvSpPr txBox="1">
            <a:spLocks noGrp="1"/>
          </p:cNvSpPr>
          <p:nvPr>
            <p:ph type="subTitle" idx="1"/>
          </p:nvPr>
        </p:nvSpPr>
        <p:spPr>
          <a:xfrm>
            <a:off x="-158150" y="307675"/>
            <a:ext cx="9416100" cy="4836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Children DO NOT have a “sinful nature” within them!</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Is.7:16</a:t>
            </a:r>
            <a:r>
              <a:rPr lang="en" sz="2000">
                <a:solidFill>
                  <a:srgbClr val="FFFF00"/>
                </a:solidFill>
              </a:rPr>
              <a:t> </a:t>
            </a:r>
            <a:r>
              <a:rPr lang="en" sz="2000" i="1">
                <a:solidFill>
                  <a:schemeClr val="dk1"/>
                </a:solidFill>
              </a:rPr>
              <a:t>“For </a:t>
            </a:r>
            <a:r>
              <a:rPr lang="en" sz="2000" i="1" u="sng">
                <a:solidFill>
                  <a:schemeClr val="dk1"/>
                </a:solidFill>
              </a:rPr>
              <a:t>before the Child shall know to refuse the evil and choose the good</a:t>
            </a:r>
            <a:r>
              <a:rPr lang="en" sz="2000" i="1">
                <a:solidFill>
                  <a:schemeClr val="dk1"/>
                </a:solidFill>
              </a:rPr>
              <a:t>, the land that you dread will be forsaken by both her kings.”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Matt.18:3</a:t>
            </a:r>
            <a:r>
              <a:rPr lang="en" sz="2000">
                <a:solidFill>
                  <a:srgbClr val="FFFF00"/>
                </a:solidFill>
              </a:rPr>
              <a:t> </a:t>
            </a:r>
            <a:r>
              <a:rPr lang="en" sz="2000" i="1">
                <a:solidFill>
                  <a:schemeClr val="dk1"/>
                </a:solidFill>
              </a:rPr>
              <a:t>“and said, “Assuredly, I say to you, </a:t>
            </a:r>
            <a:r>
              <a:rPr lang="en" sz="2000" i="1" u="sng">
                <a:solidFill>
                  <a:schemeClr val="dk1"/>
                </a:solidFill>
              </a:rPr>
              <a:t>unless you are converted and become as little children</a:t>
            </a:r>
            <a:r>
              <a:rPr lang="en" sz="2000" i="1">
                <a:solidFill>
                  <a:schemeClr val="dk1"/>
                </a:solidFill>
              </a:rPr>
              <a:t>, you will by no means enter the kingdom of heaven.”</a:t>
            </a:r>
            <a:r>
              <a:rPr lang="en" sz="2000">
                <a:solidFill>
                  <a:srgbClr val="FFFF00"/>
                </a:solidFill>
              </a:rPr>
              <a:t> (</a:t>
            </a:r>
            <a:r>
              <a:rPr lang="en" sz="2000" u="sng">
                <a:solidFill>
                  <a:srgbClr val="FFFF00"/>
                </a:solidFill>
              </a:rPr>
              <a:t>Matt.19:14</a:t>
            </a:r>
            <a:r>
              <a:rPr lang="en" sz="2000">
                <a:solidFill>
                  <a:srgbClr val="FFFF00"/>
                </a:solidFill>
              </a:rPr>
              <a:t> also)</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Rom.7:9-11</a:t>
            </a:r>
            <a:r>
              <a:rPr lang="en" sz="2000">
                <a:solidFill>
                  <a:srgbClr val="FFFF00"/>
                </a:solidFill>
              </a:rPr>
              <a:t> </a:t>
            </a:r>
            <a:r>
              <a:rPr lang="en" sz="2000" i="1">
                <a:solidFill>
                  <a:schemeClr val="dk1"/>
                </a:solidFill>
              </a:rPr>
              <a:t>“</a:t>
            </a:r>
            <a:r>
              <a:rPr lang="en" sz="2000" i="1" u="sng">
                <a:solidFill>
                  <a:schemeClr val="dk1"/>
                </a:solidFill>
              </a:rPr>
              <a:t>I was alive once without the law</a:t>
            </a:r>
            <a:r>
              <a:rPr lang="en" sz="2000" i="1">
                <a:solidFill>
                  <a:schemeClr val="dk1"/>
                </a:solidFill>
              </a:rPr>
              <a:t>, but when the commandment came, sin revived and </a:t>
            </a:r>
            <a:r>
              <a:rPr lang="en" sz="2000" i="1" u="sng">
                <a:solidFill>
                  <a:schemeClr val="dk1"/>
                </a:solidFill>
              </a:rPr>
              <a:t>I died</a:t>
            </a:r>
            <a:r>
              <a:rPr lang="en" sz="2000" i="1">
                <a:solidFill>
                  <a:schemeClr val="dk1"/>
                </a:solidFill>
              </a:rPr>
              <a:t>. 10 And the commandment, which was to bring life, I found to bring death. 11 For </a:t>
            </a:r>
            <a:r>
              <a:rPr lang="en" sz="2000" i="1" u="sng">
                <a:solidFill>
                  <a:schemeClr val="dk1"/>
                </a:solidFill>
              </a:rPr>
              <a:t>sin, taking occasion by the commandment, deceived me, and by it killed me</a:t>
            </a:r>
            <a:r>
              <a:rPr lang="en" sz="2000" i="1">
                <a:solidFill>
                  <a:schemeClr val="dk1"/>
                </a:solidFill>
              </a:rPr>
              <a:t>.”</a:t>
            </a:r>
            <a:r>
              <a:rPr lang="en" sz="2000">
                <a:solidFill>
                  <a:srgbClr val="FFFF00"/>
                </a:solidFill>
              </a:rPr>
              <a:t>  </a:t>
            </a:r>
            <a:r>
              <a:rPr lang="en" sz="2000">
                <a:solidFill>
                  <a:srgbClr val="00FFFF"/>
                </a:solidFill>
              </a:rPr>
              <a:t>When we are “redeemed”, we are “bought BACK” by God!</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Deut.24:16</a:t>
            </a:r>
            <a:r>
              <a:rPr lang="en" sz="2000">
                <a:solidFill>
                  <a:srgbClr val="FFFF00"/>
                </a:solidFill>
              </a:rPr>
              <a:t> </a:t>
            </a:r>
            <a:r>
              <a:rPr lang="en" sz="2000" i="1">
                <a:solidFill>
                  <a:schemeClr val="dk1"/>
                </a:solidFill>
              </a:rPr>
              <a:t>“Fathers shall not be put to death for their children, nor shall children be put to death for their fathers; a person shall be put to death for his own sin.” </a:t>
            </a:r>
            <a:r>
              <a:rPr lang="en" sz="2000">
                <a:solidFill>
                  <a:srgbClr val="00FFFF"/>
                </a:solidFill>
              </a:rPr>
              <a:t>Death and decay came from Adam, but not sin!</a:t>
            </a:r>
            <a:endParaRPr sz="2000">
              <a:solidFill>
                <a:srgbClr val="00FFFF"/>
              </a:solidFill>
            </a:endParaRPr>
          </a:p>
          <a:p>
            <a:pPr marL="457200" lvl="0" indent="-361950" algn="l" rtl="0">
              <a:spcBef>
                <a:spcPts val="0"/>
              </a:spcBef>
              <a:spcAft>
                <a:spcPts val="0"/>
              </a:spcAft>
              <a:buClr>
                <a:srgbClr val="00FFFF"/>
              </a:buClr>
              <a:buSzPts val="2100"/>
              <a:buChar char="●"/>
            </a:pPr>
            <a:r>
              <a:rPr lang="en" sz="2100">
                <a:solidFill>
                  <a:srgbClr val="00FFFF"/>
                </a:solidFill>
              </a:rPr>
              <a:t>AND, if a “sin nature” is passed genetically, then how could Jesus not sin?</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2948</Words>
  <Application>Microsoft Office PowerPoint</Application>
  <PresentationFormat>On-screen Show (16:9)</PresentationFormat>
  <Paragraphs>97</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WHAT IS “SIN”?</vt:lpstr>
      <vt:lpstr>WORDS AND DEFINITIONS</vt:lpstr>
      <vt:lpstr>DEFINING PASSAGES</vt:lpstr>
      <vt:lpstr>SPECIFIC OR GENERIC?</vt:lpstr>
      <vt:lpstr>WHAT SIN IS NOT!</vt:lpstr>
      <vt:lpstr>WHERE DOES SIN COME FROM?</vt:lpstr>
      <vt:lpstr>SIN DOES NOT COME FROM …</vt:lpstr>
      <vt:lpstr>SIN ALSO DOES NOT COME FROM</vt:lpstr>
      <vt:lpstr>REFUTING “ORIGINAL SIN”</vt:lpstr>
      <vt:lpstr>SIN’S CONSEQUENCES</vt:lpstr>
      <vt:lpstr>SIN’S WORST CONSEQUENCE</vt:lpstr>
      <vt:lpstr>EVERY SINNER IS CONDEMNED!</vt:lpstr>
      <vt:lpstr>YOUR BIGGEST PROBLEM?</vt:lpstr>
      <vt:lpstr>YOUR GREATEST NEED?</vt:lpstr>
      <vt:lpstr>WHAT CAN YOU DO FOR YOU?</vt:lpstr>
      <vt:lpstr>YOU “HAD” NO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“SIN”?</dc:title>
  <dc:creator>Eric Bridge</dc:creator>
  <cp:lastModifiedBy>Eric Bridge</cp:lastModifiedBy>
  <cp:revision>1</cp:revision>
  <dcterms:modified xsi:type="dcterms:W3CDTF">2023-07-16T05:56:12Z</dcterms:modified>
</cp:coreProperties>
</file>