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c4ce3940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5c4ce3940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5c4ce3940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5c4ce3940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5c4ce39401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5c4ce3940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5c4ce39401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5c4ce3940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5c4ce39401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5c4ce3940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5c4ce39401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5c4ce3940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d6bfd54e5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d6bfd54e5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d6bfd54e5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d6bfd54e5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8d6bfd54e5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8d6bfd54e5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d6bfd54e5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d6bfd54e5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d6bfd54e5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d6bfd54e5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c4ce3940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c4ce394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5c4ce39401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5c4ce39401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c4ce3940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5c4ce3940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dirty="0">
                <a:solidFill>
                  <a:srgbClr val="00FFFF"/>
                </a:solidFill>
              </a:rPr>
              <a:t>WHAT IS “FAITH”? - PART ONE</a:t>
            </a:r>
            <a:endParaRPr sz="4600" b="1" dirty="0">
              <a:solidFill>
                <a:srgbClr val="00FFFF"/>
              </a:solidFill>
            </a:endParaRPr>
          </a:p>
        </p:txBody>
      </p:sp>
      <p:sp>
        <p:nvSpPr>
          <p:cNvPr id="55" name="Google Shape;55;p13"/>
          <p:cNvSpPr txBox="1">
            <a:spLocks noGrp="1"/>
          </p:cNvSpPr>
          <p:nvPr>
            <p:ph type="subTitle" idx="1"/>
          </p:nvPr>
        </p:nvSpPr>
        <p:spPr>
          <a:xfrm>
            <a:off x="0" y="478743"/>
            <a:ext cx="9144000" cy="4664757"/>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300" u="sng" dirty="0">
                <a:solidFill>
                  <a:srgbClr val="FFFF00"/>
                </a:solidFill>
              </a:rPr>
              <a:t>Heb.11:1-6</a:t>
            </a:r>
            <a:r>
              <a:rPr lang="en" sz="2300" dirty="0">
                <a:solidFill>
                  <a:schemeClr val="dk1"/>
                </a:solidFill>
              </a:rPr>
              <a:t> </a:t>
            </a:r>
            <a:r>
              <a:rPr lang="en" sz="2300" dirty="0">
                <a:solidFill>
                  <a:srgbClr val="00FFFF"/>
                </a:solidFill>
              </a:rPr>
              <a:t>(NASB 1995)</a:t>
            </a:r>
            <a:r>
              <a:rPr lang="en" sz="2300" dirty="0">
                <a:solidFill>
                  <a:schemeClr val="dk1"/>
                </a:solidFill>
              </a:rPr>
              <a:t> </a:t>
            </a:r>
            <a:r>
              <a:rPr lang="en" sz="2300" i="1" dirty="0">
                <a:solidFill>
                  <a:schemeClr val="dk1"/>
                </a:solidFill>
              </a:rPr>
              <a:t>“Now </a:t>
            </a:r>
            <a:r>
              <a:rPr lang="en" sz="2300" i="1" u="sng" dirty="0">
                <a:solidFill>
                  <a:schemeClr val="dk1"/>
                </a:solidFill>
              </a:rPr>
              <a:t>faith is the assurance of things hoped for, the conviction of things not seen</a:t>
            </a:r>
            <a:r>
              <a:rPr lang="en" sz="2300" i="1" dirty="0">
                <a:solidFill>
                  <a:schemeClr val="dk1"/>
                </a:solidFill>
              </a:rPr>
              <a:t>. 2 For by it the men of old gained approval.3 </a:t>
            </a:r>
            <a:r>
              <a:rPr lang="en" sz="2300" i="1" u="sng" dirty="0">
                <a:solidFill>
                  <a:schemeClr val="dk1"/>
                </a:solidFill>
              </a:rPr>
              <a:t>By faith we understand</a:t>
            </a:r>
            <a:r>
              <a:rPr lang="en" sz="2300" i="1" dirty="0">
                <a:solidFill>
                  <a:schemeClr val="dk1"/>
                </a:solidFill>
              </a:rPr>
              <a:t> that the worlds were prepared by the word of God, so that what is seen was not made out of things which are visible. 4 </a:t>
            </a:r>
            <a:r>
              <a:rPr lang="en" sz="2300" i="1" u="sng" dirty="0">
                <a:solidFill>
                  <a:schemeClr val="dk1"/>
                </a:solidFill>
              </a:rPr>
              <a:t>By faith</a:t>
            </a:r>
            <a:r>
              <a:rPr lang="en" sz="2300" i="1" dirty="0">
                <a:solidFill>
                  <a:schemeClr val="dk1"/>
                </a:solidFill>
              </a:rPr>
              <a:t> Abel offered to God a better sacrifice than Cain, through which he obtained the testimony that he was righteous, God testifying about his gifts, and through faith, though he is dead, he still speaks. 5 </a:t>
            </a:r>
            <a:r>
              <a:rPr lang="en" sz="2300" i="1" u="sng" dirty="0">
                <a:solidFill>
                  <a:schemeClr val="dk1"/>
                </a:solidFill>
              </a:rPr>
              <a:t>By faith</a:t>
            </a:r>
            <a:r>
              <a:rPr lang="en" sz="2300" i="1" dirty="0">
                <a:solidFill>
                  <a:schemeClr val="dk1"/>
                </a:solidFill>
              </a:rPr>
              <a:t> Enoch was taken up so that he would not see death; and he was not found because God took him up; for he obtained the witness that before his being taken up he was pleasing to God. 6 And </a:t>
            </a:r>
            <a:r>
              <a:rPr lang="en" sz="2300" i="1" u="sng" dirty="0">
                <a:solidFill>
                  <a:schemeClr val="dk1"/>
                </a:solidFill>
              </a:rPr>
              <a:t>without faith it is impossible to please Him, for he who comes to God must believe that He is and that He is a rewarder of those who seek Him</a:t>
            </a:r>
            <a:r>
              <a:rPr lang="en" sz="2300" i="1" dirty="0">
                <a:solidFill>
                  <a:schemeClr val="dk1"/>
                </a:solidFill>
              </a:rPr>
              <a:t>.”</a:t>
            </a:r>
            <a:endParaRPr sz="2300"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b="1" dirty="0">
                <a:solidFill>
                  <a:srgbClr val="00FFFF"/>
                </a:solidFill>
              </a:rPr>
              <a:t>IS OUR FAITH A “GIFT” FROM GOD?</a:t>
            </a:r>
            <a:endParaRPr sz="4000" b="1" dirty="0">
              <a:solidFill>
                <a:srgbClr val="00FFFF"/>
              </a:solidFill>
            </a:endParaRPr>
          </a:p>
        </p:txBody>
      </p:sp>
      <p:sp>
        <p:nvSpPr>
          <p:cNvPr id="109" name="Google Shape;109;p22"/>
          <p:cNvSpPr txBox="1">
            <a:spLocks noGrp="1"/>
          </p:cNvSpPr>
          <p:nvPr>
            <p:ph type="subTitle" idx="1"/>
          </p:nvPr>
        </p:nvSpPr>
        <p:spPr>
          <a:xfrm>
            <a:off x="-159200" y="327750"/>
            <a:ext cx="9363900" cy="48156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The vast majority of so-called “Christian churches” believe that </a:t>
            </a:r>
            <a:r>
              <a:rPr lang="en" sz="2200" u="sng" dirty="0">
                <a:solidFill>
                  <a:srgbClr val="FFFF00"/>
                </a:solidFill>
              </a:rPr>
              <a:t>Eph.2:8</a:t>
            </a:r>
            <a:r>
              <a:rPr lang="en" sz="2200" dirty="0">
                <a:solidFill>
                  <a:srgbClr val="FFFF00"/>
                </a:solidFill>
              </a:rPr>
              <a:t> says that the “gift of God” there is our personal faith, because, according to them, if we came to faith in any way on our own, then we would be teaching salvation by works, and we would have something to boast of.  They say God’s grace is “irresistable”.  But is this true?</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For the purposes of this lesson I am setting aside that even Greek grammar does not lend itself to interpreting faith as the “gift” that is discussed in </a:t>
            </a:r>
            <a:r>
              <a:rPr lang="en" sz="2200" u="sng" dirty="0">
                <a:solidFill>
                  <a:srgbClr val="FFFF00"/>
                </a:solidFill>
              </a:rPr>
              <a:t>Eph.2:8</a:t>
            </a:r>
            <a:r>
              <a:rPr lang="en" sz="2200" dirty="0">
                <a:solidFill>
                  <a:schemeClr val="dk1"/>
                </a:solidFill>
              </a:rPr>
              <a:t>.  (See “Greek Grammar beyond the Basics: An Exegetical Syntax of the New Testament” pp. 334–335. Wallace, D. B.  - 1996. Zondervan.)  </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Is “the gospel of Christ”, which we discussed last week, a gift from God?  Absolutely it is!  We had no part in that plan whatsoever.  So could God’s plan of “salvation by grace through faith” be God’s gift in this passage?  Quite possibly!  Let us look to the scriptures to see.</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b="1">
                <a:solidFill>
                  <a:srgbClr val="00FFFF"/>
                </a:solidFill>
              </a:rPr>
              <a:t>IF FAITH IS A GIFT FROM GOD …</a:t>
            </a:r>
            <a:endParaRPr sz="4100" b="1">
              <a:solidFill>
                <a:srgbClr val="00FFFF"/>
              </a:solidFill>
            </a:endParaRPr>
          </a:p>
        </p:txBody>
      </p:sp>
      <p:sp>
        <p:nvSpPr>
          <p:cNvPr id="115" name="Google Shape;115;p23"/>
          <p:cNvSpPr txBox="1">
            <a:spLocks noGrp="1"/>
          </p:cNvSpPr>
          <p:nvPr>
            <p:ph type="subTitle" idx="1"/>
          </p:nvPr>
        </p:nvSpPr>
        <p:spPr>
          <a:xfrm>
            <a:off x="-159200" y="327750"/>
            <a:ext cx="9404100" cy="48156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Then this means means our “trusting in someone or something enough to live and act like it is true”, is FORCED trust.  To use the language of </a:t>
            </a:r>
            <a:r>
              <a:rPr lang="en" sz="2200" u="sng" dirty="0">
                <a:solidFill>
                  <a:srgbClr val="FFFF00"/>
                </a:solidFill>
              </a:rPr>
              <a:t>Heb.11:1</a:t>
            </a:r>
            <a:r>
              <a:rPr lang="en" sz="2200" dirty="0">
                <a:solidFill>
                  <a:srgbClr val="FFFF00"/>
                </a:solidFill>
              </a:rPr>
              <a:t>, it means that our “assurance - conviction - evidence of things hoped for and not seen” has been FORCED upon us, regardless of our own will.  Is that really how God’s word, and how Jesus, described faith?  The very definition of faith makes it OURS!</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We’re about to look at a lot of scriptures, and ask a lot of questions, as we determine, from the word, if God miraculously gives people the faith needed to believe in Him.  Let’s start with the Old Testament.</a:t>
            </a:r>
            <a:endParaRPr sz="2200"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Hos.4:1</a:t>
            </a:r>
            <a:r>
              <a:rPr lang="en" sz="2200" dirty="0">
                <a:solidFill>
                  <a:srgbClr val="00FFFF"/>
                </a:solidFill>
              </a:rPr>
              <a:t> </a:t>
            </a:r>
            <a:r>
              <a:rPr lang="en" sz="2200" i="1" dirty="0">
                <a:solidFill>
                  <a:schemeClr val="dk1"/>
                </a:solidFill>
              </a:rPr>
              <a:t>“Listen to the word of the Lord, O sons of Israel, for </a:t>
            </a:r>
            <a:r>
              <a:rPr lang="en" sz="2200" i="1" u="sng" dirty="0">
                <a:solidFill>
                  <a:schemeClr val="dk1"/>
                </a:solidFill>
              </a:rPr>
              <a:t>the Lord has a case against the inhabitants of the land</a:t>
            </a:r>
            <a:r>
              <a:rPr lang="en" sz="2200" i="1" dirty="0">
                <a:solidFill>
                  <a:schemeClr val="dk1"/>
                </a:solidFill>
              </a:rPr>
              <a:t>, </a:t>
            </a:r>
            <a:r>
              <a:rPr lang="en" sz="2200" i="1" u="sng" dirty="0">
                <a:solidFill>
                  <a:schemeClr val="dk1"/>
                </a:solidFill>
              </a:rPr>
              <a:t>because there is no faithfulness</a:t>
            </a:r>
            <a:r>
              <a:rPr lang="en" sz="2200" i="1" dirty="0">
                <a:solidFill>
                  <a:schemeClr val="dk1"/>
                </a:solidFill>
              </a:rPr>
              <a:t> or kindness or knowledge of God in the land.”</a:t>
            </a:r>
            <a:r>
              <a:rPr lang="en" sz="2200" dirty="0">
                <a:solidFill>
                  <a:srgbClr val="00FFFF"/>
                </a:solidFill>
              </a:rPr>
              <a:t>  If faith comes from God alone, then who is to “blame” for the lack of faith in the nation of Israel?  Wouldn’t this not be their fault, but God’s?</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b="1">
                <a:solidFill>
                  <a:srgbClr val="00FFFF"/>
                </a:solidFill>
              </a:rPr>
              <a:t>IF FAITH IS A GIFT FROM GOD - 2</a:t>
            </a:r>
            <a:endParaRPr sz="4100" b="1">
              <a:solidFill>
                <a:srgbClr val="00FFFF"/>
              </a:solidFill>
            </a:endParaRPr>
          </a:p>
        </p:txBody>
      </p:sp>
      <p:sp>
        <p:nvSpPr>
          <p:cNvPr id="121" name="Google Shape;121;p24"/>
          <p:cNvSpPr txBox="1">
            <a:spLocks noGrp="1"/>
          </p:cNvSpPr>
          <p:nvPr>
            <p:ph type="subTitle" idx="1"/>
          </p:nvPr>
        </p:nvSpPr>
        <p:spPr>
          <a:xfrm>
            <a:off x="-159200" y="327750"/>
            <a:ext cx="9404100" cy="4815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u="sng">
                <a:solidFill>
                  <a:srgbClr val="FFFF00"/>
                </a:solidFill>
              </a:rPr>
              <a:t>Hos.10:2</a:t>
            </a:r>
            <a:r>
              <a:rPr lang="en" sz="1800">
                <a:solidFill>
                  <a:srgbClr val="FFFF00"/>
                </a:solidFill>
              </a:rPr>
              <a:t> </a:t>
            </a:r>
            <a:r>
              <a:rPr lang="en" sz="1800" i="1">
                <a:solidFill>
                  <a:schemeClr val="dk1"/>
                </a:solidFill>
              </a:rPr>
              <a:t>“</a:t>
            </a:r>
            <a:r>
              <a:rPr lang="en" sz="1800" i="1" u="sng">
                <a:solidFill>
                  <a:schemeClr val="dk1"/>
                </a:solidFill>
              </a:rPr>
              <a:t>Their heart is faithless; now they must bear their guilt</a:t>
            </a:r>
            <a:r>
              <a:rPr lang="en" sz="1800" i="1">
                <a:solidFill>
                  <a:schemeClr val="dk1"/>
                </a:solidFill>
              </a:rPr>
              <a:t>. The Lord will break down their altars and destroy their sacred pillars.”</a:t>
            </a:r>
            <a:r>
              <a:rPr lang="en" sz="1800">
                <a:solidFill>
                  <a:srgbClr val="FFFF00"/>
                </a:solidFill>
              </a:rPr>
              <a:t>  </a:t>
            </a:r>
            <a:r>
              <a:rPr lang="en" sz="1800">
                <a:solidFill>
                  <a:srgbClr val="00FFFF"/>
                </a:solidFill>
              </a:rPr>
              <a:t>God didn’t give them any faith, and then judges them for being faithless?</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Mk.4:39-40</a:t>
            </a:r>
            <a:r>
              <a:rPr lang="en" sz="1800">
                <a:solidFill>
                  <a:srgbClr val="00FFFF"/>
                </a:solidFill>
              </a:rPr>
              <a:t> </a:t>
            </a:r>
            <a:r>
              <a:rPr lang="en" sz="1800" i="1">
                <a:solidFill>
                  <a:schemeClr val="dk1"/>
                </a:solidFill>
              </a:rPr>
              <a:t>“And He </a:t>
            </a:r>
            <a:r>
              <a:rPr lang="en" sz="1800">
                <a:solidFill>
                  <a:srgbClr val="FFFF00"/>
                </a:solidFill>
              </a:rPr>
              <a:t>(Jesus)</a:t>
            </a:r>
            <a:r>
              <a:rPr lang="en" sz="1800" i="1">
                <a:solidFill>
                  <a:schemeClr val="dk1"/>
                </a:solidFill>
              </a:rPr>
              <a:t> got up and rebuked the wind and said to the sea, “Hush, be still.” And the wind died down and it became perfectly calm. 40 And He said to them </a:t>
            </a:r>
            <a:r>
              <a:rPr lang="en" sz="1800">
                <a:solidFill>
                  <a:srgbClr val="FFFF00"/>
                </a:solidFill>
              </a:rPr>
              <a:t>(His apostles)</a:t>
            </a:r>
            <a:r>
              <a:rPr lang="en" sz="1800" i="1">
                <a:solidFill>
                  <a:schemeClr val="dk1"/>
                </a:solidFill>
              </a:rPr>
              <a:t>, “</a:t>
            </a:r>
            <a:r>
              <a:rPr lang="en" sz="1800" i="1" u="sng">
                <a:solidFill>
                  <a:schemeClr val="dk1"/>
                </a:solidFill>
              </a:rPr>
              <a:t>Why are you afraid? Do you still have no faith</a:t>
            </a:r>
            <a:r>
              <a:rPr lang="en" sz="1800" i="1">
                <a:solidFill>
                  <a:schemeClr val="dk1"/>
                </a:solidFill>
              </a:rPr>
              <a:t>?”</a:t>
            </a:r>
            <a:r>
              <a:rPr lang="en" sz="1800">
                <a:solidFill>
                  <a:srgbClr val="00FFFF"/>
                </a:solidFill>
              </a:rPr>
              <a:t>  WHO is the reason they have no faith?  If God has withheld it from them, then why is Jesus asking them this question?</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Lk.8:25</a:t>
            </a:r>
            <a:r>
              <a:rPr lang="en" sz="1800">
                <a:solidFill>
                  <a:srgbClr val="00FFFF"/>
                </a:solidFill>
              </a:rPr>
              <a:t> </a:t>
            </a:r>
            <a:r>
              <a:rPr lang="en" sz="1800" i="1">
                <a:solidFill>
                  <a:schemeClr val="dk1"/>
                </a:solidFill>
              </a:rPr>
              <a:t>“And He said to them, “</a:t>
            </a:r>
            <a:r>
              <a:rPr lang="en" sz="1800" i="1" u="sng">
                <a:solidFill>
                  <a:schemeClr val="dk1"/>
                </a:solidFill>
              </a:rPr>
              <a:t>Where is your faith</a:t>
            </a:r>
            <a:r>
              <a:rPr lang="en" sz="1800" i="1">
                <a:solidFill>
                  <a:schemeClr val="dk1"/>
                </a:solidFill>
              </a:rPr>
              <a:t>?” They were fearful and amazed, saying to one another, “Who then is this, that He commands even the winds and the water, and they obey Him?”</a:t>
            </a:r>
            <a:r>
              <a:rPr lang="en" sz="1800">
                <a:solidFill>
                  <a:srgbClr val="00FFFF"/>
                </a:solidFill>
              </a:rPr>
              <a:t>  Wouldn’t Jesus know they could not have faith without God providing it?</a:t>
            </a:r>
            <a:endParaRPr sz="1800">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Matt.17:19-20</a:t>
            </a:r>
            <a:r>
              <a:rPr lang="en" sz="1800">
                <a:solidFill>
                  <a:srgbClr val="00FFFF"/>
                </a:solidFill>
              </a:rPr>
              <a:t> </a:t>
            </a:r>
            <a:r>
              <a:rPr lang="en" sz="1800" i="1">
                <a:solidFill>
                  <a:schemeClr val="dk1"/>
                </a:solidFill>
              </a:rPr>
              <a:t>“Then the disciples came to Jesus privately and said, “Why could we not drive it out?” 20 And He said to them, “</a:t>
            </a:r>
            <a:r>
              <a:rPr lang="en" sz="1800" i="1" u="sng">
                <a:solidFill>
                  <a:schemeClr val="dk1"/>
                </a:solidFill>
              </a:rPr>
              <a:t>Because of the littleness of your faith</a:t>
            </a:r>
            <a:r>
              <a:rPr lang="en" sz="1800" i="1">
                <a:solidFill>
                  <a:schemeClr val="dk1"/>
                </a:solidFill>
              </a:rPr>
              <a:t>; for truly I say to you, </a:t>
            </a:r>
            <a:r>
              <a:rPr lang="en" sz="1800" i="1" u="sng">
                <a:solidFill>
                  <a:schemeClr val="dk1"/>
                </a:solidFill>
              </a:rPr>
              <a:t>IF you have faith</a:t>
            </a:r>
            <a:r>
              <a:rPr lang="en" sz="1800" i="1">
                <a:solidFill>
                  <a:schemeClr val="dk1"/>
                </a:solidFill>
              </a:rPr>
              <a:t> the size of a mustard seed, you will say to this mountain, ‘Move from here to there,’ and it will move; and nothing will be impossible to you.”</a:t>
            </a:r>
            <a:r>
              <a:rPr lang="en" sz="1800">
                <a:solidFill>
                  <a:srgbClr val="00FFFF"/>
                </a:solidFill>
              </a:rPr>
              <a:t>  Why would God only give the apostles a “little” faith?</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b="1">
                <a:solidFill>
                  <a:srgbClr val="00FFFF"/>
                </a:solidFill>
              </a:rPr>
              <a:t>IF FAITH IS A GIFT FROM GOD - 3</a:t>
            </a:r>
            <a:endParaRPr sz="4100" b="1">
              <a:solidFill>
                <a:srgbClr val="00FFFF"/>
              </a:solidFill>
            </a:endParaRPr>
          </a:p>
        </p:txBody>
      </p:sp>
      <p:sp>
        <p:nvSpPr>
          <p:cNvPr id="127" name="Google Shape;127;p25"/>
          <p:cNvSpPr txBox="1">
            <a:spLocks noGrp="1"/>
          </p:cNvSpPr>
          <p:nvPr>
            <p:ph type="subTitle" idx="1"/>
          </p:nvPr>
        </p:nvSpPr>
        <p:spPr>
          <a:xfrm>
            <a:off x="-199325" y="327750"/>
            <a:ext cx="9444300" cy="4815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Lk.18:8</a:t>
            </a:r>
            <a:r>
              <a:rPr lang="en" sz="2000" dirty="0">
                <a:solidFill>
                  <a:srgbClr val="FFFF00"/>
                </a:solidFill>
              </a:rPr>
              <a:t> </a:t>
            </a:r>
            <a:r>
              <a:rPr lang="en" sz="2000" i="1" dirty="0">
                <a:solidFill>
                  <a:schemeClr val="dk1"/>
                </a:solidFill>
              </a:rPr>
              <a:t>“I tell you that He will bring about justice for them quickly. However, when the Son of Man comes, </a:t>
            </a:r>
            <a:r>
              <a:rPr lang="en" sz="2000" i="1" u="sng" dirty="0">
                <a:solidFill>
                  <a:schemeClr val="dk1"/>
                </a:solidFill>
              </a:rPr>
              <a:t>will He find faith on the earth</a:t>
            </a:r>
            <a:r>
              <a:rPr lang="en" sz="2000" i="1" dirty="0">
                <a:solidFill>
                  <a:schemeClr val="dk1"/>
                </a:solidFill>
              </a:rPr>
              <a:t>?”</a:t>
            </a:r>
            <a:r>
              <a:rPr lang="en" sz="2000" dirty="0">
                <a:solidFill>
                  <a:srgbClr val="FFFF00"/>
                </a:solidFill>
              </a:rPr>
              <a:t>  </a:t>
            </a:r>
            <a:r>
              <a:rPr lang="en" sz="2000" dirty="0">
                <a:solidFill>
                  <a:srgbClr val="00FFFF"/>
                </a:solidFill>
              </a:rPr>
              <a:t>If Jesus doesn’t find faith on the earth when He returns, would that be man’s fault, or God’s?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Rom.4:19-22</a:t>
            </a:r>
            <a:r>
              <a:rPr lang="en" sz="2000" dirty="0">
                <a:solidFill>
                  <a:srgbClr val="00FFFF"/>
                </a:solidFill>
              </a:rPr>
              <a:t> </a:t>
            </a:r>
            <a:r>
              <a:rPr lang="en" sz="2000" i="1" dirty="0">
                <a:solidFill>
                  <a:schemeClr val="dk1"/>
                </a:solidFill>
              </a:rPr>
              <a:t>“</a:t>
            </a:r>
            <a:r>
              <a:rPr lang="en" sz="2000" i="1" u="sng" dirty="0">
                <a:solidFill>
                  <a:schemeClr val="dk1"/>
                </a:solidFill>
              </a:rPr>
              <a:t>Without becoming weak in faith</a:t>
            </a:r>
            <a:r>
              <a:rPr lang="en" sz="2000" i="1" dirty="0">
                <a:solidFill>
                  <a:schemeClr val="dk1"/>
                </a:solidFill>
              </a:rPr>
              <a:t> he </a:t>
            </a:r>
            <a:r>
              <a:rPr lang="en" sz="2000" dirty="0">
                <a:solidFill>
                  <a:srgbClr val="FFFF00"/>
                </a:solidFill>
              </a:rPr>
              <a:t>(Abraham)</a:t>
            </a:r>
            <a:r>
              <a:rPr lang="en" sz="2000" i="1" dirty="0">
                <a:solidFill>
                  <a:schemeClr val="dk1"/>
                </a:solidFill>
              </a:rPr>
              <a:t> contemplated his own body, now as good as dead since he was about a hundred years old, and the deadness of Sarah’s womb; 20 yet, with respect to the promise of God, </a:t>
            </a:r>
            <a:r>
              <a:rPr lang="en" sz="2000" i="1" u="sng" dirty="0">
                <a:solidFill>
                  <a:schemeClr val="dk1"/>
                </a:solidFill>
              </a:rPr>
              <a:t>he did not waver in unbelief but grew strong in faith</a:t>
            </a:r>
            <a:r>
              <a:rPr lang="en" sz="2000" i="1" dirty="0">
                <a:solidFill>
                  <a:schemeClr val="dk1"/>
                </a:solidFill>
              </a:rPr>
              <a:t>, </a:t>
            </a:r>
            <a:r>
              <a:rPr lang="en" sz="2000" i="1" u="sng" dirty="0">
                <a:solidFill>
                  <a:schemeClr val="dk1"/>
                </a:solidFill>
              </a:rPr>
              <a:t>giving glory to God</a:t>
            </a:r>
            <a:r>
              <a:rPr lang="en" sz="2000" i="1" dirty="0">
                <a:solidFill>
                  <a:schemeClr val="dk1"/>
                </a:solidFill>
              </a:rPr>
              <a:t>, 21 and </a:t>
            </a:r>
            <a:r>
              <a:rPr lang="en" sz="2000" i="1" u="sng" dirty="0">
                <a:solidFill>
                  <a:schemeClr val="dk1"/>
                </a:solidFill>
              </a:rPr>
              <a:t>being fully assured </a:t>
            </a:r>
            <a:r>
              <a:rPr lang="en" sz="2000" i="1" dirty="0">
                <a:solidFill>
                  <a:schemeClr val="dk1"/>
                </a:solidFill>
              </a:rPr>
              <a:t>that what God had promised, He was able also to perform. 22 Therefore </a:t>
            </a:r>
            <a:r>
              <a:rPr lang="en" sz="2000" i="1" u="sng" dirty="0">
                <a:solidFill>
                  <a:schemeClr val="dk1"/>
                </a:solidFill>
              </a:rPr>
              <a:t>it was also credited to him as righteousness</a:t>
            </a:r>
            <a:r>
              <a:rPr lang="en" sz="2000" i="1" dirty="0">
                <a:solidFill>
                  <a:schemeClr val="dk1"/>
                </a:solidFill>
              </a:rPr>
              <a:t>.”</a:t>
            </a:r>
            <a:r>
              <a:rPr lang="en" sz="2000" dirty="0">
                <a:solidFill>
                  <a:srgbClr val="00FFFF"/>
                </a:solidFill>
              </a:rPr>
              <a:t>  Does this read to you like God miraculously infused Abraham with his faith?</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Jesus rebuked those of </a:t>
            </a:r>
            <a:r>
              <a:rPr lang="en" sz="2000" i="1" dirty="0">
                <a:solidFill>
                  <a:schemeClr val="dk1"/>
                </a:solidFill>
              </a:rPr>
              <a:t>“</a:t>
            </a:r>
            <a:r>
              <a:rPr lang="en" sz="2000" i="1" u="sng" dirty="0">
                <a:solidFill>
                  <a:schemeClr val="dk1"/>
                </a:solidFill>
              </a:rPr>
              <a:t>little</a:t>
            </a:r>
            <a:r>
              <a:rPr lang="en" sz="2000" i="1" dirty="0">
                <a:solidFill>
                  <a:schemeClr val="dk1"/>
                </a:solidFill>
              </a:rPr>
              <a:t> faith”</a:t>
            </a:r>
            <a:r>
              <a:rPr lang="en" sz="2000" dirty="0">
                <a:solidFill>
                  <a:srgbClr val="00FFFF"/>
                </a:solidFill>
              </a:rPr>
              <a:t> </a:t>
            </a:r>
            <a:r>
              <a:rPr lang="en" sz="2000" dirty="0">
                <a:solidFill>
                  <a:srgbClr val="FFFF00"/>
                </a:solidFill>
              </a:rPr>
              <a:t>(</a:t>
            </a:r>
            <a:r>
              <a:rPr lang="en" sz="2000" u="sng" dirty="0">
                <a:solidFill>
                  <a:srgbClr val="FFFF00"/>
                </a:solidFill>
              </a:rPr>
              <a:t>Matt.6:30</a:t>
            </a:r>
            <a:r>
              <a:rPr lang="en" sz="2000">
                <a:solidFill>
                  <a:srgbClr val="FFFF00"/>
                </a:solidFill>
              </a:rPr>
              <a:t>, </a:t>
            </a:r>
            <a:r>
              <a:rPr lang="en" sz="2000" u="sng">
                <a:solidFill>
                  <a:srgbClr val="FFFF00"/>
                </a:solidFill>
              </a:rPr>
              <a:t>16:8</a:t>
            </a:r>
            <a:r>
              <a:rPr lang="en" sz="2000" dirty="0">
                <a:solidFill>
                  <a:srgbClr val="FFFF00"/>
                </a:solidFill>
              </a:rPr>
              <a:t>)</a:t>
            </a:r>
            <a:r>
              <a:rPr lang="en" sz="2000" dirty="0">
                <a:solidFill>
                  <a:srgbClr val="00FFFF"/>
                </a:solidFill>
              </a:rPr>
              <a:t> </a:t>
            </a:r>
            <a:r>
              <a:rPr lang="en" sz="2000" dirty="0">
                <a:solidFill>
                  <a:srgbClr val="FFFF00"/>
                </a:solidFill>
              </a:rPr>
              <a:t>and marveled at those who possessed</a:t>
            </a:r>
            <a:r>
              <a:rPr lang="en" sz="2000" dirty="0">
                <a:solidFill>
                  <a:srgbClr val="00FFFF"/>
                </a:solidFill>
              </a:rPr>
              <a:t> </a:t>
            </a:r>
            <a:r>
              <a:rPr lang="en" sz="2000" i="1" dirty="0">
                <a:solidFill>
                  <a:schemeClr val="dk1"/>
                </a:solidFill>
              </a:rPr>
              <a:t>“</a:t>
            </a:r>
            <a:r>
              <a:rPr lang="en" sz="2000" i="1" u="sng" dirty="0">
                <a:solidFill>
                  <a:schemeClr val="dk1"/>
                </a:solidFill>
              </a:rPr>
              <a:t>great</a:t>
            </a:r>
            <a:r>
              <a:rPr lang="en" sz="2000" i="1" dirty="0">
                <a:solidFill>
                  <a:schemeClr val="dk1"/>
                </a:solidFill>
              </a:rPr>
              <a:t> faith”</a:t>
            </a:r>
            <a:r>
              <a:rPr lang="en" sz="2000" dirty="0">
                <a:solidFill>
                  <a:srgbClr val="00FFFF"/>
                </a:solidFill>
              </a:rPr>
              <a:t> </a:t>
            </a:r>
            <a:r>
              <a:rPr lang="en" sz="2000" dirty="0">
                <a:solidFill>
                  <a:srgbClr val="FFFF00"/>
                </a:solidFill>
              </a:rPr>
              <a:t>(</a:t>
            </a:r>
            <a:r>
              <a:rPr lang="en" sz="2000" u="sng" dirty="0">
                <a:solidFill>
                  <a:srgbClr val="FFFF00"/>
                </a:solidFill>
              </a:rPr>
              <a:t>Matt.8:10</a:t>
            </a:r>
            <a:r>
              <a:rPr lang="en" sz="2000">
                <a:solidFill>
                  <a:srgbClr val="FFFF00"/>
                </a:solidFill>
              </a:rPr>
              <a:t>, </a:t>
            </a:r>
            <a:r>
              <a:rPr lang="en" sz="2000" u="sng">
                <a:solidFill>
                  <a:srgbClr val="FFFF00"/>
                </a:solidFill>
              </a:rPr>
              <a:t>15:28</a:t>
            </a:r>
            <a:r>
              <a:rPr lang="en" sz="2000">
                <a:solidFill>
                  <a:srgbClr val="FFFF00"/>
                </a:solidFill>
              </a:rPr>
              <a:t>)</a:t>
            </a:r>
            <a:r>
              <a:rPr lang="en" sz="2000">
                <a:solidFill>
                  <a:srgbClr val="00FFFF"/>
                </a:solidFill>
              </a:rPr>
              <a:t>.  </a:t>
            </a:r>
            <a:r>
              <a:rPr lang="en" sz="2000" dirty="0">
                <a:solidFill>
                  <a:srgbClr val="00FFFF"/>
                </a:solidFill>
              </a:rPr>
              <a:t>Why rebuke and marvel at what God is controlling all the while anyway?  Why tell us to believe at all?</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00FFFF"/>
                </a:solidFill>
              </a:rPr>
              <a:t>Jesus told many whom He healed </a:t>
            </a:r>
            <a:r>
              <a:rPr lang="en" sz="2000" i="1" dirty="0">
                <a:solidFill>
                  <a:schemeClr val="dk1"/>
                </a:solidFill>
              </a:rPr>
              <a:t>“</a:t>
            </a:r>
            <a:r>
              <a:rPr lang="en" sz="2000" i="1" u="sng" dirty="0">
                <a:solidFill>
                  <a:schemeClr val="dk1"/>
                </a:solidFill>
              </a:rPr>
              <a:t>YOUR faith</a:t>
            </a:r>
            <a:r>
              <a:rPr lang="en" sz="2000" i="1" dirty="0">
                <a:solidFill>
                  <a:schemeClr val="dk1"/>
                </a:solidFill>
              </a:rPr>
              <a:t> has made you well.”</a:t>
            </a:r>
            <a:r>
              <a:rPr lang="en" sz="2000" dirty="0">
                <a:solidFill>
                  <a:srgbClr val="FFFF00"/>
                </a:solidFill>
              </a:rPr>
              <a:t>(</a:t>
            </a:r>
            <a:r>
              <a:rPr lang="en" sz="2000" u="sng" dirty="0">
                <a:solidFill>
                  <a:srgbClr val="FFFF00"/>
                </a:solidFill>
              </a:rPr>
              <a:t>Matt.9:22</a:t>
            </a:r>
            <a:r>
              <a:rPr lang="en" sz="2000" dirty="0">
                <a:solidFill>
                  <a:srgbClr val="FFFF00"/>
                </a:solidFill>
              </a:rPr>
              <a:t>, </a:t>
            </a:r>
            <a:r>
              <a:rPr lang="en" sz="2000" u="sng" dirty="0">
                <a:solidFill>
                  <a:srgbClr val="FFFF00"/>
                </a:solidFill>
              </a:rPr>
              <a:t>Mk.10:52</a:t>
            </a:r>
            <a:r>
              <a:rPr lang="en" sz="2000" dirty="0">
                <a:solidFill>
                  <a:srgbClr val="FFFF00"/>
                </a:solidFill>
              </a:rPr>
              <a:t>, </a:t>
            </a:r>
            <a:r>
              <a:rPr lang="en" sz="2000" u="sng" dirty="0">
                <a:solidFill>
                  <a:srgbClr val="FFFF00"/>
                </a:solidFill>
              </a:rPr>
              <a:t>Lk.7:50</a:t>
            </a:r>
            <a:r>
              <a:rPr lang="en" sz="2000" dirty="0">
                <a:solidFill>
                  <a:srgbClr val="FFFF00"/>
                </a:solidFill>
              </a:rPr>
              <a:t>)</a:t>
            </a:r>
            <a:r>
              <a:rPr lang="en" sz="2000" dirty="0">
                <a:solidFill>
                  <a:srgbClr val="00FFFF"/>
                </a:solidFill>
              </a:rPr>
              <a:t>  Why did He not say “The faith My Father gave you …?”</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b="1">
                <a:solidFill>
                  <a:srgbClr val="00FFFF"/>
                </a:solidFill>
              </a:rPr>
              <a:t>IF FAITH IS A GIFT FROM GOD - 4</a:t>
            </a:r>
            <a:endParaRPr sz="4100" b="1">
              <a:solidFill>
                <a:srgbClr val="00FFFF"/>
              </a:solidFill>
            </a:endParaRPr>
          </a:p>
        </p:txBody>
      </p:sp>
      <p:sp>
        <p:nvSpPr>
          <p:cNvPr id="133" name="Google Shape;133;p26"/>
          <p:cNvSpPr txBox="1">
            <a:spLocks noGrp="1"/>
          </p:cNvSpPr>
          <p:nvPr>
            <p:ph type="subTitle" idx="1"/>
          </p:nvPr>
        </p:nvSpPr>
        <p:spPr>
          <a:xfrm>
            <a:off x="-201072" y="327750"/>
            <a:ext cx="9412672" cy="4815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Titus 2:2,10</a:t>
            </a:r>
            <a:r>
              <a:rPr lang="en" sz="1900" dirty="0">
                <a:solidFill>
                  <a:srgbClr val="FFFF00"/>
                </a:solidFill>
              </a:rPr>
              <a:t> </a:t>
            </a:r>
            <a:r>
              <a:rPr lang="en" sz="1900" i="1" dirty="0">
                <a:solidFill>
                  <a:schemeClr val="dk1"/>
                </a:solidFill>
              </a:rPr>
              <a:t>“Older men are to be temperate, dignified, sensible, </a:t>
            </a:r>
            <a:r>
              <a:rPr lang="en" sz="1900" i="1" u="sng" dirty="0">
                <a:solidFill>
                  <a:schemeClr val="dk1"/>
                </a:solidFill>
              </a:rPr>
              <a:t>sound in faith</a:t>
            </a:r>
            <a:r>
              <a:rPr lang="en" sz="1900" i="1" dirty="0">
                <a:solidFill>
                  <a:schemeClr val="dk1"/>
                </a:solidFill>
              </a:rPr>
              <a:t>, in love, in perseverance…not pilfering, but </a:t>
            </a:r>
            <a:r>
              <a:rPr lang="en" sz="1900" i="1" u="sng" dirty="0">
                <a:solidFill>
                  <a:schemeClr val="dk1"/>
                </a:solidFill>
              </a:rPr>
              <a:t>showing all good faith</a:t>
            </a:r>
            <a:r>
              <a:rPr lang="en" sz="1900" i="1" dirty="0">
                <a:solidFill>
                  <a:schemeClr val="dk1"/>
                </a:solidFill>
              </a:rPr>
              <a:t> so that they will adorn the doctrine of God our Savior in every respect.”</a:t>
            </a:r>
            <a:r>
              <a:rPr lang="en" sz="1900" dirty="0">
                <a:solidFill>
                  <a:srgbClr val="FFFF00"/>
                </a:solidFill>
              </a:rPr>
              <a:t>  </a:t>
            </a:r>
            <a:r>
              <a:rPr lang="en" sz="1900" dirty="0">
                <a:solidFill>
                  <a:srgbClr val="00FFFF"/>
                </a:solidFill>
              </a:rPr>
              <a:t>Do they have a choice?</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2 Tim.3:15</a:t>
            </a:r>
            <a:r>
              <a:rPr lang="en" sz="1900" dirty="0">
                <a:solidFill>
                  <a:srgbClr val="FFFF00"/>
                </a:solidFill>
              </a:rPr>
              <a:t> </a:t>
            </a:r>
            <a:r>
              <a:rPr lang="en" sz="1900" i="1" dirty="0">
                <a:solidFill>
                  <a:schemeClr val="dk1"/>
                </a:solidFill>
              </a:rPr>
              <a:t>“and that from childhood you have known </a:t>
            </a:r>
            <a:r>
              <a:rPr lang="en" sz="1900" i="1" u="sng" dirty="0">
                <a:solidFill>
                  <a:schemeClr val="dk1"/>
                </a:solidFill>
              </a:rPr>
              <a:t>the sacred writings which are able to give you the wisdom that leads to salvation through faith</a:t>
            </a:r>
            <a:r>
              <a:rPr lang="en" sz="1900" i="1" dirty="0">
                <a:solidFill>
                  <a:schemeClr val="dk1"/>
                </a:solidFill>
              </a:rPr>
              <a:t> which is in Christ Jesus.”</a:t>
            </a:r>
            <a:r>
              <a:rPr lang="en" sz="1900" dirty="0">
                <a:solidFill>
                  <a:srgbClr val="FFFF00"/>
                </a:solidFill>
              </a:rPr>
              <a:t>  </a:t>
            </a:r>
            <a:r>
              <a:rPr lang="en" sz="1900" dirty="0">
                <a:solidFill>
                  <a:srgbClr val="00FFFF"/>
                </a:solidFill>
              </a:rPr>
              <a:t>This says the </a:t>
            </a:r>
            <a:r>
              <a:rPr lang="en" sz="1900" u="sng" dirty="0">
                <a:solidFill>
                  <a:srgbClr val="00FFFF"/>
                </a:solidFill>
              </a:rPr>
              <a:t>scriptures</a:t>
            </a:r>
            <a:r>
              <a:rPr lang="en" sz="1900" dirty="0">
                <a:solidFill>
                  <a:srgbClr val="00FFFF"/>
                </a:solidFill>
              </a:rPr>
              <a:t> give us the wisdom needed, not a miracle.</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Rom.10:16-17</a:t>
            </a:r>
            <a:r>
              <a:rPr lang="en" sz="1900" dirty="0">
                <a:solidFill>
                  <a:srgbClr val="FFFF00"/>
                </a:solidFill>
              </a:rPr>
              <a:t> </a:t>
            </a:r>
            <a:r>
              <a:rPr lang="en" sz="1900" i="1" dirty="0">
                <a:solidFill>
                  <a:schemeClr val="dk1"/>
                </a:solidFill>
              </a:rPr>
              <a:t>“However, </a:t>
            </a:r>
            <a:r>
              <a:rPr lang="en" sz="1900" i="1" u="sng" dirty="0">
                <a:solidFill>
                  <a:schemeClr val="dk1"/>
                </a:solidFill>
              </a:rPr>
              <a:t>they did not all heed the good news</a:t>
            </a:r>
            <a:r>
              <a:rPr lang="en" sz="1900" i="1" dirty="0">
                <a:solidFill>
                  <a:schemeClr val="dk1"/>
                </a:solidFill>
              </a:rPr>
              <a:t>; for Isaiah says, “</a:t>
            </a:r>
            <a:r>
              <a:rPr lang="en" sz="1900" i="1" u="sng" dirty="0">
                <a:solidFill>
                  <a:schemeClr val="dk1"/>
                </a:solidFill>
              </a:rPr>
              <a:t>Lord, who has believed our report</a:t>
            </a:r>
            <a:r>
              <a:rPr lang="en" sz="1900" i="1" dirty="0">
                <a:solidFill>
                  <a:schemeClr val="dk1"/>
                </a:solidFill>
              </a:rPr>
              <a:t>?” 17 </a:t>
            </a:r>
            <a:r>
              <a:rPr lang="en" sz="1900" i="1" u="sng" dirty="0">
                <a:solidFill>
                  <a:schemeClr val="dk1"/>
                </a:solidFill>
              </a:rPr>
              <a:t>So faith comes from hearing, and hearing by the word of Christ</a:t>
            </a:r>
            <a:r>
              <a:rPr lang="en" sz="1900" i="1" dirty="0">
                <a:solidFill>
                  <a:schemeClr val="dk1"/>
                </a:solidFill>
              </a:rPr>
              <a:t>.”</a:t>
            </a:r>
            <a:r>
              <a:rPr lang="en" sz="1900" dirty="0">
                <a:solidFill>
                  <a:srgbClr val="FFFF00"/>
                </a:solidFill>
              </a:rPr>
              <a:t>  </a:t>
            </a:r>
            <a:r>
              <a:rPr lang="en" sz="1900" u="sng" dirty="0">
                <a:solidFill>
                  <a:srgbClr val="00FFFF"/>
                </a:solidFill>
              </a:rPr>
              <a:t>THAT</a:t>
            </a:r>
            <a:r>
              <a:rPr lang="en" sz="1900" dirty="0">
                <a:solidFill>
                  <a:srgbClr val="00FFFF"/>
                </a:solidFill>
              </a:rPr>
              <a:t> IS WHERE FAITH COMES FROM!</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We hear God’s word, we decide if God is trustworthy or not, and then WE CHOOSE to believe, or to disbelief, the testimony and the promises of God.  Does this give us anything that WE can boast of?  Is this suddenly “salvation by works”?  If so, how?</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Jesus died for my sins.  God inspired men to write down His will.  I did NOTHING to deserve that, and I had zero part in accomplishing that.  God gets ALL the glory!  I chose to believe what God wrote.  How does doing so exalt me?</a:t>
            </a:r>
            <a:r>
              <a:rPr lang="en" sz="1900" dirty="0">
                <a:solidFill>
                  <a:srgbClr val="FFFF00"/>
                </a:solidFill>
              </a:rPr>
              <a:t> </a:t>
            </a:r>
            <a:r>
              <a:rPr lang="en" sz="1900" u="sng" dirty="0">
                <a:solidFill>
                  <a:srgbClr val="FFFF00"/>
                </a:solidFill>
              </a:rPr>
              <a:t> </a:t>
            </a:r>
            <a:endParaRPr sz="1900" u="sng"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b="1">
                <a:solidFill>
                  <a:srgbClr val="00FFFF"/>
                </a:solidFill>
              </a:rPr>
              <a:t>WHICH GOD DO YOU BELIEVE IN?</a:t>
            </a:r>
            <a:endParaRPr sz="4100" b="1">
              <a:solidFill>
                <a:srgbClr val="00FFFF"/>
              </a:solidFill>
            </a:endParaRPr>
          </a:p>
        </p:txBody>
      </p:sp>
      <p:sp>
        <p:nvSpPr>
          <p:cNvPr id="139" name="Google Shape;139;p27"/>
          <p:cNvSpPr txBox="1">
            <a:spLocks noGrp="1"/>
          </p:cNvSpPr>
          <p:nvPr>
            <p:ph type="subTitle" idx="1"/>
          </p:nvPr>
        </p:nvSpPr>
        <p:spPr>
          <a:xfrm>
            <a:off x="-159200" y="337100"/>
            <a:ext cx="9370800" cy="4806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Option 1 is a God that created you, in the womb, as a sinner.  You have no say in the matter.  Then this God judges you for doing that which He created you to do, and destroys your soul in hell for eternity, UNLESS to have faith in Jesus Christ.  But He has to give you the ability to trust Him, because you can’t do it on your own, AND He forces it into you whether you want it or not.  And those He chooses not to give it to just missed out on the winning lottery ticket of eternal life.  That’s basically denominational doctrine today - courtesy of John Calvin!</a:t>
            </a:r>
            <a:endParaRPr sz="1800" dirty="0">
              <a:solidFill>
                <a:srgbClr val="FFFF00"/>
              </a:solidFill>
            </a:endParaRPr>
          </a:p>
          <a:p>
            <a:pPr marL="457200" lvl="0" indent="-342900" algn="l" rtl="0">
              <a:spcBef>
                <a:spcPts val="0"/>
              </a:spcBef>
              <a:spcAft>
                <a:spcPts val="0"/>
              </a:spcAft>
              <a:buClr>
                <a:srgbClr val="00FFFF"/>
              </a:buClr>
              <a:buSzPts val="1800"/>
              <a:buChar char="●"/>
            </a:pPr>
            <a:r>
              <a:rPr lang="en" sz="1800" dirty="0">
                <a:solidFill>
                  <a:srgbClr val="00FFFF"/>
                </a:solidFill>
              </a:rPr>
              <a:t>Option 2.  God created you with free will.  You CHOSE to sin.  And now God is asking you, and ALL MANKIND, to  CHOOSE to have saving faith in Jesus Christ.  THIS is the God described in the scriptures.  THIS is the loving, gracious God that I serve!  And I categorically deny that we need God to give us our faith in Him.  How does belief and trust that is FORCED into and from the redeemed result in any glory for God?  And how is forced faith really “faith” at all?  Isn’t it just “programming”?</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2 Pet.3:9</a:t>
            </a:r>
            <a:r>
              <a:rPr lang="en" sz="1800" dirty="0">
                <a:solidFill>
                  <a:schemeClr val="dk1"/>
                </a:solidFill>
              </a:rPr>
              <a:t> </a:t>
            </a:r>
            <a:r>
              <a:rPr lang="en" sz="1800" i="1" dirty="0">
                <a:solidFill>
                  <a:schemeClr val="dk1"/>
                </a:solidFill>
              </a:rPr>
              <a:t>“The Lord is not slow about His promise, as some count slowness, but is patient toward you, </a:t>
            </a:r>
            <a:r>
              <a:rPr lang="en" sz="1800" i="1" u="sng" dirty="0">
                <a:solidFill>
                  <a:schemeClr val="dk1"/>
                </a:solidFill>
              </a:rPr>
              <a:t>not wishing for any to perish but for all to come to repentance</a:t>
            </a:r>
            <a:r>
              <a:rPr lang="en" sz="1800" i="1" dirty="0">
                <a:solidFill>
                  <a:schemeClr val="dk1"/>
                </a:solidFill>
              </a:rPr>
              <a:t>.”</a:t>
            </a:r>
            <a:endParaRPr sz="1800" i="1" dirty="0">
              <a:solidFill>
                <a:schemeClr val="dk1"/>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Col.2:12</a:t>
            </a:r>
            <a:r>
              <a:rPr lang="en" sz="1800" dirty="0">
                <a:solidFill>
                  <a:srgbClr val="FFFF00"/>
                </a:solidFill>
              </a:rPr>
              <a:t> </a:t>
            </a:r>
            <a:r>
              <a:rPr lang="en" sz="1800" i="1" dirty="0">
                <a:solidFill>
                  <a:schemeClr val="dk1"/>
                </a:solidFill>
              </a:rPr>
              <a:t>“having been </a:t>
            </a:r>
            <a:r>
              <a:rPr lang="en" sz="1800" i="1" u="sng" dirty="0">
                <a:solidFill>
                  <a:schemeClr val="dk1"/>
                </a:solidFill>
              </a:rPr>
              <a:t>buried with Him in baptism</a:t>
            </a:r>
            <a:r>
              <a:rPr lang="en" sz="1800" i="1" dirty="0">
                <a:solidFill>
                  <a:schemeClr val="dk1"/>
                </a:solidFill>
              </a:rPr>
              <a:t>, </a:t>
            </a:r>
            <a:r>
              <a:rPr lang="en" sz="1800" i="1" u="sng" dirty="0">
                <a:solidFill>
                  <a:schemeClr val="dk1"/>
                </a:solidFill>
              </a:rPr>
              <a:t>in which you were also raised up with Him through faith in the working of God</a:t>
            </a:r>
            <a:r>
              <a:rPr lang="en" sz="1800" i="1" dirty="0">
                <a:solidFill>
                  <a:schemeClr val="dk1"/>
                </a:solidFill>
              </a:rPr>
              <a:t>, who raised Him from the dead.”</a:t>
            </a:r>
            <a:r>
              <a:rPr lang="en" sz="1800" dirty="0">
                <a:solidFill>
                  <a:srgbClr val="FFFF00"/>
                </a:solidFill>
              </a:rPr>
              <a:t>   </a:t>
            </a:r>
            <a:r>
              <a:rPr lang="en" sz="1800" b="1" dirty="0">
                <a:solidFill>
                  <a:srgbClr val="00FFFF"/>
                </a:solidFill>
              </a:rPr>
              <a:t>YOU?</a:t>
            </a:r>
            <a:endParaRPr sz="1800" b="1"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9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WORDS &amp; DEFINITIONS</a:t>
            </a:r>
            <a:endParaRPr sz="5500" b="1">
              <a:solidFill>
                <a:srgbClr val="00FFFF"/>
              </a:solidFill>
            </a:endParaRPr>
          </a:p>
        </p:txBody>
      </p:sp>
      <p:sp>
        <p:nvSpPr>
          <p:cNvPr id="61" name="Google Shape;61;p14"/>
          <p:cNvSpPr txBox="1">
            <a:spLocks noGrp="1"/>
          </p:cNvSpPr>
          <p:nvPr>
            <p:ph type="subTitle" idx="1"/>
          </p:nvPr>
        </p:nvSpPr>
        <p:spPr>
          <a:xfrm>
            <a:off x="-159200" y="544450"/>
            <a:ext cx="9384000" cy="45990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“Faith” appears 96 times in the O.T., but </a:t>
            </a:r>
            <a:r>
              <a:rPr lang="en" sz="2100" u="sng">
                <a:solidFill>
                  <a:srgbClr val="FFFF00"/>
                </a:solidFill>
              </a:rPr>
              <a:t>282 times</a:t>
            </a:r>
            <a:r>
              <a:rPr lang="en" sz="2100">
                <a:solidFill>
                  <a:srgbClr val="FFFF00"/>
                </a:solidFill>
              </a:rPr>
              <a:t> in the N.T.!  This is significant because the O.T. is almost 4 times larger.  In the O.T. it is almost always rendered </a:t>
            </a:r>
            <a:r>
              <a:rPr lang="en" sz="2100" i="1">
                <a:solidFill>
                  <a:schemeClr val="dk1"/>
                </a:solidFill>
              </a:rPr>
              <a:t>“faithful, faithfully, faithless, and faithfulness”</a:t>
            </a:r>
            <a:r>
              <a:rPr lang="en" sz="2100">
                <a:solidFill>
                  <a:srgbClr val="FFFF00"/>
                </a:solidFill>
              </a:rPr>
              <a:t>.  Also in the O.T. it most frequently refers to the faithfulness of God.</a:t>
            </a:r>
            <a:endParaRPr sz="2100">
              <a:solidFill>
                <a:srgbClr val="FFFF00"/>
              </a:solidFill>
            </a:endParaRPr>
          </a:p>
          <a:p>
            <a:pPr marL="457200" lvl="0" indent="-361950" algn="l" rtl="0">
              <a:spcBef>
                <a:spcPts val="0"/>
              </a:spcBef>
              <a:spcAft>
                <a:spcPts val="0"/>
              </a:spcAft>
              <a:buClr>
                <a:srgbClr val="FFFF00"/>
              </a:buClr>
              <a:buSzPts val="2100"/>
              <a:buChar char="●"/>
            </a:pPr>
            <a:r>
              <a:rPr lang="en" sz="2100">
                <a:solidFill>
                  <a:srgbClr val="FFFF00"/>
                </a:solidFill>
              </a:rPr>
              <a:t>Hebrew word is “emunah” - faith, faithfulness, belief, steadfast, reliable dependable, steady, verified, true.  </a:t>
            </a:r>
            <a:r>
              <a:rPr lang="en" sz="2100" u="sng">
                <a:solidFill>
                  <a:srgbClr val="FFFF00"/>
                </a:solidFill>
              </a:rPr>
              <a:t>Ex.17:12</a:t>
            </a:r>
            <a:r>
              <a:rPr lang="en" sz="2100">
                <a:solidFill>
                  <a:srgbClr val="FFFF00"/>
                </a:solidFill>
              </a:rPr>
              <a:t> </a:t>
            </a:r>
            <a:r>
              <a:rPr lang="en" sz="2100" i="1">
                <a:solidFill>
                  <a:schemeClr val="dk1"/>
                </a:solidFill>
              </a:rPr>
              <a:t>“Thus his hands were </a:t>
            </a:r>
            <a:r>
              <a:rPr lang="en" sz="2100" i="1" u="sng">
                <a:solidFill>
                  <a:schemeClr val="dk1"/>
                </a:solidFill>
              </a:rPr>
              <a:t>steady</a:t>
            </a:r>
            <a:r>
              <a:rPr lang="en" sz="2100" i="1">
                <a:solidFill>
                  <a:schemeClr val="dk1"/>
                </a:solidFill>
              </a:rPr>
              <a:t> until the sun set.”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Greek word is “pistis” - belief, specifically to persuade or to be persuaded, trust or trustworthiness, allegiance, loyalty, reliability, commitment, confidence.</a:t>
            </a:r>
            <a:endParaRPr sz="2100">
              <a:solidFill>
                <a:srgbClr val="00FFFF"/>
              </a:solidFill>
            </a:endParaRPr>
          </a:p>
          <a:p>
            <a:pPr marL="457200" lvl="0" indent="-361950" algn="l" rtl="0">
              <a:spcBef>
                <a:spcPts val="0"/>
              </a:spcBef>
              <a:spcAft>
                <a:spcPts val="0"/>
              </a:spcAft>
              <a:buClr>
                <a:srgbClr val="FFFF00"/>
              </a:buClr>
              <a:buSzPts val="2100"/>
              <a:buChar char="●"/>
            </a:pPr>
            <a:r>
              <a:rPr lang="en" sz="2100">
                <a:solidFill>
                  <a:srgbClr val="FFFF00"/>
                </a:solidFill>
              </a:rPr>
              <a:t>Greek word for “belief” is very closely related, “pisteo”.  To have faith/confidence in, to think a thing to be true. </a:t>
            </a:r>
            <a:r>
              <a:rPr lang="en" sz="2100">
                <a:solidFill>
                  <a:schemeClr val="dk1"/>
                </a:solidFill>
              </a:rPr>
              <a:t> </a:t>
            </a:r>
            <a:r>
              <a:rPr lang="en" sz="2100" u="sng">
                <a:solidFill>
                  <a:srgbClr val="FFFF00"/>
                </a:solidFill>
              </a:rPr>
              <a:t>Acts 27:25</a:t>
            </a:r>
            <a:r>
              <a:rPr lang="en" sz="2100">
                <a:solidFill>
                  <a:schemeClr val="dk1"/>
                </a:solidFill>
              </a:rPr>
              <a:t> </a:t>
            </a:r>
            <a:r>
              <a:rPr lang="en" sz="2100" i="1">
                <a:solidFill>
                  <a:schemeClr val="dk1"/>
                </a:solidFill>
              </a:rPr>
              <a:t>“Therefore, keep up your courage, men, for I </a:t>
            </a:r>
            <a:r>
              <a:rPr lang="en" sz="2100" i="1" u="sng">
                <a:solidFill>
                  <a:schemeClr val="dk1"/>
                </a:solidFill>
              </a:rPr>
              <a:t>believe</a:t>
            </a:r>
            <a:r>
              <a:rPr lang="en" sz="2100" i="1">
                <a:solidFill>
                  <a:schemeClr val="dk1"/>
                </a:solidFill>
              </a:rPr>
              <a:t> God that it will turn out exactly as I have been told.”</a:t>
            </a:r>
            <a:r>
              <a:rPr lang="en" sz="2100">
                <a:solidFill>
                  <a:schemeClr val="dk1"/>
                </a:solidFill>
              </a:rPr>
              <a:t> </a:t>
            </a:r>
            <a:r>
              <a:rPr lang="en" sz="2100">
                <a:solidFill>
                  <a:srgbClr val="FFFF00"/>
                </a:solidFill>
              </a:rPr>
              <a:t>(It is “pistis” here.)</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9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“FAITH” IN THIS LESSON</a:t>
            </a:r>
            <a:endParaRPr sz="5500" b="1">
              <a:solidFill>
                <a:srgbClr val="00FFFF"/>
              </a:solidFill>
            </a:endParaRPr>
          </a:p>
        </p:txBody>
      </p:sp>
      <p:sp>
        <p:nvSpPr>
          <p:cNvPr id="67" name="Google Shape;67;p15"/>
          <p:cNvSpPr txBox="1">
            <a:spLocks noGrp="1"/>
          </p:cNvSpPr>
          <p:nvPr>
            <p:ph type="subTitle" idx="1"/>
          </p:nvPr>
        </p:nvSpPr>
        <p:spPr>
          <a:xfrm>
            <a:off x="-159200" y="509675"/>
            <a:ext cx="9370800" cy="46338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There are multiple ways in which the word “faith” is used in the bible, but today’s lesson is not about ALL of this word’s uses.</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We are not talking (much) about the “faithfulness” of God.  God does not have someone above Him to whom He owes His allegiance.  God’s “faithfulness” refers to the fact that He never lies and is trustworthy to keep His promises.</a:t>
            </a:r>
            <a:endParaRPr sz="2100">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We are not talking today about the miraculous gift of the Holy Spirit in N.T. times that involved increased faith.</a:t>
            </a:r>
            <a:endParaRPr sz="2100">
              <a:solidFill>
                <a:srgbClr val="00FFFF"/>
              </a:solidFill>
            </a:endParaRPr>
          </a:p>
          <a:p>
            <a:pPr marL="457200" lvl="0" indent="-361950" algn="l" rtl="0">
              <a:spcBef>
                <a:spcPts val="0"/>
              </a:spcBef>
              <a:spcAft>
                <a:spcPts val="0"/>
              </a:spcAft>
              <a:buClr>
                <a:srgbClr val="FFFF00"/>
              </a:buClr>
              <a:buSzPts val="2100"/>
              <a:buChar char="●"/>
            </a:pPr>
            <a:r>
              <a:rPr lang="en" sz="2100">
                <a:solidFill>
                  <a:srgbClr val="FFFF00"/>
                </a:solidFill>
              </a:rPr>
              <a:t>We are not talking about what the scriptures call “THE faith” - the gospel/doctrine of Christ, the body of teachings by Jesus and His apostles regarding what one must do to be saved.</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We are not talking (much) about faith in non-biblical persons or ideas.</a:t>
            </a:r>
            <a:endParaRPr sz="2100">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We ARE talking today about “personal saving faith”, the faith that a person must possess in order to be pleasing to God and to be saved.</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9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BACK TO THE TEXT</a:t>
            </a:r>
            <a:endParaRPr sz="5500" b="1">
              <a:solidFill>
                <a:srgbClr val="00FFFF"/>
              </a:solidFill>
            </a:endParaRPr>
          </a:p>
        </p:txBody>
      </p:sp>
      <p:sp>
        <p:nvSpPr>
          <p:cNvPr id="73" name="Google Shape;73;p16"/>
          <p:cNvSpPr txBox="1">
            <a:spLocks noGrp="1"/>
          </p:cNvSpPr>
          <p:nvPr>
            <p:ph type="subTitle" idx="1"/>
          </p:nvPr>
        </p:nvSpPr>
        <p:spPr>
          <a:xfrm>
            <a:off x="-159200" y="537750"/>
            <a:ext cx="9404100" cy="46059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Let’s look closer at God’s definition in </a:t>
            </a:r>
            <a:r>
              <a:rPr lang="en" sz="2100" u="sng">
                <a:solidFill>
                  <a:srgbClr val="FFFF00"/>
                </a:solidFill>
              </a:rPr>
              <a:t>Heb.11:1</a:t>
            </a:r>
            <a:r>
              <a:rPr lang="en" sz="2100">
                <a:solidFill>
                  <a:srgbClr val="FFFF00"/>
                </a:solidFill>
              </a:rPr>
              <a:t> and </a:t>
            </a:r>
            <a:r>
              <a:rPr lang="en" sz="2100" u="sng">
                <a:solidFill>
                  <a:srgbClr val="FFFF00"/>
                </a:solidFill>
              </a:rPr>
              <a:t>Heb.11:6</a:t>
            </a:r>
            <a:r>
              <a:rPr lang="en" sz="2100">
                <a:solidFill>
                  <a:srgbClr val="FFFF00"/>
                </a:solidFill>
              </a:rPr>
              <a:t>.</a:t>
            </a:r>
            <a:endParaRPr sz="2100">
              <a:solidFill>
                <a:srgbClr val="FFFF00"/>
              </a:solidFill>
            </a:endParaRPr>
          </a:p>
          <a:p>
            <a:pPr marL="457200" lvl="0" indent="-361950" algn="l" rtl="0">
              <a:spcBef>
                <a:spcPts val="0"/>
              </a:spcBef>
              <a:spcAft>
                <a:spcPts val="0"/>
              </a:spcAft>
              <a:buClr>
                <a:srgbClr val="FFFF00"/>
              </a:buClr>
              <a:buSzPts val="2100"/>
              <a:buChar char="●"/>
            </a:pPr>
            <a:r>
              <a:rPr lang="en" sz="2100">
                <a:solidFill>
                  <a:srgbClr val="00FFFF"/>
                </a:solidFill>
              </a:rPr>
              <a:t>NASB 1995 (ESV also)</a:t>
            </a:r>
            <a:r>
              <a:rPr lang="en" sz="2100">
                <a:solidFill>
                  <a:srgbClr val="FFFF00"/>
                </a:solidFill>
              </a:rPr>
              <a:t> </a:t>
            </a:r>
            <a:r>
              <a:rPr lang="en" sz="2100" i="1">
                <a:solidFill>
                  <a:schemeClr val="dk1"/>
                </a:solidFill>
              </a:rPr>
              <a:t>“Now faith is the assurance of things hoped for, the conviction of things not seen.”</a:t>
            </a:r>
            <a:r>
              <a:rPr lang="en" sz="2100">
                <a:solidFill>
                  <a:srgbClr val="FFFF00"/>
                </a:solidFill>
              </a:rPr>
              <a:t> </a:t>
            </a:r>
            <a:r>
              <a:rPr lang="en" sz="2100">
                <a:solidFill>
                  <a:srgbClr val="00FFFF"/>
                </a:solidFill>
              </a:rPr>
              <a:t>NKJV</a:t>
            </a:r>
            <a:r>
              <a:rPr lang="en" sz="2100">
                <a:solidFill>
                  <a:srgbClr val="FFFF00"/>
                </a:solidFill>
              </a:rPr>
              <a:t> </a:t>
            </a:r>
            <a:r>
              <a:rPr lang="en" sz="2100" i="1">
                <a:solidFill>
                  <a:schemeClr val="dk1"/>
                </a:solidFill>
              </a:rPr>
              <a:t>“Now faith is the substance of things hoped for, the evidence of things not seen.”</a:t>
            </a:r>
            <a:endParaRPr sz="2100" i="1">
              <a:solidFill>
                <a:schemeClr val="dk1"/>
              </a:solidFill>
            </a:endParaRPr>
          </a:p>
          <a:p>
            <a:pPr marL="457200" lvl="0" indent="-361950" algn="l" rtl="0">
              <a:spcBef>
                <a:spcPts val="0"/>
              </a:spcBef>
              <a:spcAft>
                <a:spcPts val="0"/>
              </a:spcAft>
              <a:buClr>
                <a:srgbClr val="FFFF00"/>
              </a:buClr>
              <a:buSzPts val="2100"/>
              <a:buChar char="●"/>
            </a:pPr>
            <a:r>
              <a:rPr lang="en" sz="2100">
                <a:solidFill>
                  <a:srgbClr val="FFFF00"/>
                </a:solidFill>
              </a:rPr>
              <a:t>Verse 6</a:t>
            </a:r>
            <a:r>
              <a:rPr lang="en" sz="2100">
                <a:solidFill>
                  <a:srgbClr val="00FFFF"/>
                </a:solidFill>
              </a:rPr>
              <a:t> NASB 1995</a:t>
            </a:r>
            <a:r>
              <a:rPr lang="en" sz="2100">
                <a:solidFill>
                  <a:srgbClr val="FFFF00"/>
                </a:solidFill>
              </a:rPr>
              <a:t> </a:t>
            </a:r>
            <a:r>
              <a:rPr lang="en" sz="2100" i="1">
                <a:solidFill>
                  <a:schemeClr val="dk1"/>
                </a:solidFill>
              </a:rPr>
              <a:t>“And without faith it is impossible to please Him, for he who comes to God must believe that He is and that He is a rewarder of those who seek Him.”</a:t>
            </a:r>
            <a:r>
              <a:rPr lang="en" sz="2100">
                <a:solidFill>
                  <a:srgbClr val="FFFF00"/>
                </a:solidFill>
              </a:rPr>
              <a:t>  </a:t>
            </a:r>
            <a:r>
              <a:rPr lang="en" sz="2100">
                <a:solidFill>
                  <a:srgbClr val="00FFFF"/>
                </a:solidFill>
              </a:rPr>
              <a:t>ESV</a:t>
            </a:r>
            <a:r>
              <a:rPr lang="en" sz="2100">
                <a:solidFill>
                  <a:srgbClr val="FFFF00"/>
                </a:solidFill>
              </a:rPr>
              <a:t> </a:t>
            </a:r>
            <a:r>
              <a:rPr lang="en" sz="2100" i="1">
                <a:solidFill>
                  <a:schemeClr val="dk1"/>
                </a:solidFill>
              </a:rPr>
              <a:t>“And without faith it is impossible to please him, for whoever would draw near to God must believe that he exists and that he rewards those who seek him.”</a:t>
            </a:r>
            <a:r>
              <a:rPr lang="en" sz="2100">
                <a:solidFill>
                  <a:srgbClr val="FFFF00"/>
                </a:solidFill>
              </a:rPr>
              <a:t>  </a:t>
            </a:r>
            <a:r>
              <a:rPr lang="en" sz="2100">
                <a:solidFill>
                  <a:srgbClr val="00FFFF"/>
                </a:solidFill>
              </a:rPr>
              <a:t>NKJV</a:t>
            </a:r>
            <a:r>
              <a:rPr lang="en" sz="2100">
                <a:solidFill>
                  <a:srgbClr val="FFFF00"/>
                </a:solidFill>
              </a:rPr>
              <a:t> </a:t>
            </a:r>
            <a:r>
              <a:rPr lang="en" sz="2100" i="1">
                <a:solidFill>
                  <a:schemeClr val="dk1"/>
                </a:solidFill>
              </a:rPr>
              <a:t>“But without faith it is impossible to please Him, for he who comes to God must believe that He is, and that He is a rewarder of those who diligently seek Him.”</a:t>
            </a:r>
            <a:endParaRPr sz="2100" i="1">
              <a:solidFill>
                <a:schemeClr val="dk1"/>
              </a:solidFill>
            </a:endParaRPr>
          </a:p>
          <a:p>
            <a:pPr marL="457200" lvl="0" indent="-361950" algn="l" rtl="0">
              <a:spcBef>
                <a:spcPts val="0"/>
              </a:spcBef>
              <a:spcAft>
                <a:spcPts val="0"/>
              </a:spcAft>
              <a:buClr>
                <a:srgbClr val="FFFF00"/>
              </a:buClr>
              <a:buSzPts val="2100"/>
              <a:buChar char="●"/>
            </a:pPr>
            <a:r>
              <a:rPr lang="en" sz="2100">
                <a:solidFill>
                  <a:srgbClr val="FFFF00"/>
                </a:solidFill>
              </a:rPr>
              <a:t>Brother Brent Paschall - "accepting the testimony of one you believe to be trustworthy."  This seems to fit with what we see above.  Biblical faith, to me, is “Trusting in something enough to live and and act as if it is true.”</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92300" y="0"/>
            <a:ext cx="9337200" cy="59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THIS MEANS FAITH IS NOT…</a:t>
            </a:r>
            <a:endParaRPr sz="5000" b="1">
              <a:solidFill>
                <a:srgbClr val="00FFFF"/>
              </a:solidFill>
            </a:endParaRPr>
          </a:p>
        </p:txBody>
      </p:sp>
      <p:sp>
        <p:nvSpPr>
          <p:cNvPr id="79" name="Google Shape;79;p17"/>
          <p:cNvSpPr txBox="1">
            <a:spLocks noGrp="1"/>
          </p:cNvSpPr>
          <p:nvPr>
            <p:ph type="subTitle" idx="1"/>
          </p:nvPr>
        </p:nvSpPr>
        <p:spPr>
          <a:xfrm>
            <a:off x="-159200" y="544450"/>
            <a:ext cx="9404100" cy="45990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a:solidFill>
                  <a:srgbClr val="FFFF00"/>
                </a:solidFill>
              </a:rPr>
              <a:t>… Not a feeling or emotion.  Faith is a cognitive function of reason - of carefully considering whether someone or something is trustworthy.  Faith will lead one to have very powerful emotions, and powerful emotional reactions to the word may lead us to faith, but they are not the same thing.</a:t>
            </a:r>
            <a:endParaRPr sz="2600">
              <a:solidFill>
                <a:srgbClr val="FFFF00"/>
              </a:solidFill>
            </a:endParaRPr>
          </a:p>
          <a:p>
            <a:pPr marL="457200" lvl="0" indent="-393700" algn="l" rtl="0">
              <a:spcBef>
                <a:spcPts val="0"/>
              </a:spcBef>
              <a:spcAft>
                <a:spcPts val="0"/>
              </a:spcAft>
              <a:buClr>
                <a:schemeClr val="dk1"/>
              </a:buClr>
              <a:buSzPts val="2600"/>
              <a:buChar char="●"/>
            </a:pPr>
            <a:r>
              <a:rPr lang="en" sz="2600">
                <a:solidFill>
                  <a:schemeClr val="dk1"/>
                </a:solidFill>
              </a:rPr>
              <a:t>… Not belief only.  Although belief is a large part of faith, belief alone will not persuade one to act on that belief.  I believe broccoli is healthy for me, but I do NOT eat broccoli.</a:t>
            </a:r>
            <a:endParaRPr sz="2600">
              <a:solidFill>
                <a:schemeClr val="dk1"/>
              </a:solidFill>
            </a:endParaRPr>
          </a:p>
          <a:p>
            <a:pPr marL="457200" lvl="0" indent="-393700" algn="l" rtl="0">
              <a:spcBef>
                <a:spcPts val="0"/>
              </a:spcBef>
              <a:spcAft>
                <a:spcPts val="0"/>
              </a:spcAft>
              <a:buClr>
                <a:srgbClr val="00FFFF"/>
              </a:buClr>
              <a:buSzPts val="2600"/>
              <a:buChar char="●"/>
            </a:pPr>
            <a:r>
              <a:rPr lang="en" sz="2600">
                <a:solidFill>
                  <a:srgbClr val="00FFFF"/>
                </a:solidFill>
              </a:rPr>
              <a:t>… Not obedience.  Faith leads one to obedience, but they are not the same thing nor the same word, neither in Hebrew nor Greek.  Faith is trusting - obedience is doing.</a:t>
            </a:r>
            <a:endParaRPr sz="26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“By faith” this person did “X”</a:t>
            </a:r>
            <a:endParaRPr sz="5000" b="1">
              <a:solidFill>
                <a:srgbClr val="00FFFF"/>
              </a:solidFill>
            </a:endParaRPr>
          </a:p>
        </p:txBody>
      </p:sp>
      <p:sp>
        <p:nvSpPr>
          <p:cNvPr id="85" name="Google Shape;85;p18"/>
          <p:cNvSpPr txBox="1">
            <a:spLocks noGrp="1"/>
          </p:cNvSpPr>
          <p:nvPr>
            <p:ph type="subTitle" idx="1"/>
          </p:nvPr>
        </p:nvSpPr>
        <p:spPr>
          <a:xfrm>
            <a:off x="-159200" y="470875"/>
            <a:ext cx="9404100" cy="4672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a:solidFill>
                  <a:srgbClr val="FFFF00"/>
                </a:solidFill>
              </a:rPr>
              <a:t>“BY FAITH we understand that the worlds were prepared” (Heb.11:3)</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“Abel offered” (11:4)</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“Enoch was taken up” (11:5)</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“Noah… in reverence prepared an ark” (11:7)</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“Abraham … obeyed, …lived…offered up Isaac” (11:8-10, 17-18)</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“Sarah … received ability to conceive” (11:11)</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Isaac and Jacob blessed their children (11:20-21)</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“Joseph…made mention of the exodus” (11:22)</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Moses’ parents hid their child for 3 months (11:23)</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“Moses…refused, did not fear, left Egypt, kept the Passover” (11:24-28)</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Israel passed through the Red Sea (11:29)</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walls of Jericho fell after encircled for 7 days (11:30)</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“Rahab - did not perish” (11:31)</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“Conquered, performed, obtained, shut, quenched, escaped, became, received, endured, experienced, went about, wandered, gained approval.”</a:t>
            </a:r>
            <a:endParaRPr sz="20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b="1" dirty="0">
                <a:solidFill>
                  <a:srgbClr val="00FFFF"/>
                </a:solidFill>
              </a:rPr>
              <a:t>WHERE DO WE GET OUR FAITH?</a:t>
            </a:r>
            <a:endParaRPr sz="4400" b="1" dirty="0">
              <a:solidFill>
                <a:srgbClr val="00FFFF"/>
              </a:solidFill>
            </a:endParaRPr>
          </a:p>
        </p:txBody>
      </p:sp>
      <p:sp>
        <p:nvSpPr>
          <p:cNvPr id="91" name="Google Shape;91;p19"/>
          <p:cNvSpPr txBox="1">
            <a:spLocks noGrp="1"/>
          </p:cNvSpPr>
          <p:nvPr>
            <p:ph type="subTitle" idx="1"/>
          </p:nvPr>
        </p:nvSpPr>
        <p:spPr>
          <a:xfrm>
            <a:off x="-159200" y="417375"/>
            <a:ext cx="9404100" cy="4725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Please</a:t>
            </a:r>
            <a:r>
              <a:rPr lang="en" sz="2500">
                <a:solidFill>
                  <a:srgbClr val="FFFF00"/>
                </a:solidFill>
              </a:rPr>
              <a:t> pay attention here, because how you answer this question makes a HUGE impact on your salvation, and even what you believe about God.</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Most/all of you here at Chatham Heights know the answer already, but for certain visitors or persons in denominations watching online, you are about to hear some things you have probably never heard before.  Let us start with the passage that caused the greatest religious division in the history of the church, starting about 200 years after the church began.</a:t>
            </a:r>
            <a:endParaRPr sz="2500">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Eph.2:8-9</a:t>
            </a:r>
            <a:r>
              <a:rPr lang="en" sz="2500">
                <a:solidFill>
                  <a:srgbClr val="FFFF00"/>
                </a:solidFill>
              </a:rPr>
              <a:t> </a:t>
            </a:r>
            <a:r>
              <a:rPr lang="en" sz="2500" i="1">
                <a:solidFill>
                  <a:schemeClr val="dk1"/>
                </a:solidFill>
              </a:rPr>
              <a:t>“For by grace you have been saved </a:t>
            </a:r>
            <a:r>
              <a:rPr lang="en" sz="2500" i="1" u="sng">
                <a:solidFill>
                  <a:schemeClr val="dk1"/>
                </a:solidFill>
              </a:rPr>
              <a:t>through faith</a:t>
            </a:r>
            <a:r>
              <a:rPr lang="en" sz="2500" i="1">
                <a:solidFill>
                  <a:schemeClr val="dk1"/>
                </a:solidFill>
              </a:rPr>
              <a:t>; and that not of yourselves, (it is) </a:t>
            </a:r>
            <a:r>
              <a:rPr lang="en" sz="2500" i="1" u="sng">
                <a:solidFill>
                  <a:schemeClr val="dk1"/>
                </a:solidFill>
              </a:rPr>
              <a:t>the gift of God</a:t>
            </a:r>
            <a:r>
              <a:rPr lang="en" sz="2500" i="1">
                <a:solidFill>
                  <a:schemeClr val="dk1"/>
                </a:solidFill>
              </a:rPr>
              <a:t>; 9 not as a result of works, so that no one may boast.”</a:t>
            </a:r>
            <a:r>
              <a:rPr lang="en" sz="2500">
                <a:solidFill>
                  <a:srgbClr val="FFFF00"/>
                </a:solidFill>
              </a:rPr>
              <a:t> (</a:t>
            </a:r>
            <a:r>
              <a:rPr lang="en" sz="2500">
                <a:solidFill>
                  <a:schemeClr val="dk1"/>
                </a:solidFill>
              </a:rPr>
              <a:t>“it is”</a:t>
            </a:r>
            <a:r>
              <a:rPr lang="en" sz="2500">
                <a:solidFill>
                  <a:srgbClr val="FFFF00"/>
                </a:solidFill>
              </a:rPr>
              <a:t> was added!)</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THE POPULAR VIEW</a:t>
            </a:r>
            <a:endParaRPr sz="4500" b="1">
              <a:solidFill>
                <a:srgbClr val="00FFFF"/>
              </a:solidFill>
            </a:endParaRPr>
          </a:p>
        </p:txBody>
      </p:sp>
      <p:sp>
        <p:nvSpPr>
          <p:cNvPr id="97" name="Google Shape;97;p20"/>
          <p:cNvSpPr txBox="1">
            <a:spLocks noGrp="1"/>
          </p:cNvSpPr>
          <p:nvPr>
            <p:ph type="subTitle" idx="1"/>
          </p:nvPr>
        </p:nvSpPr>
        <p:spPr>
          <a:xfrm>
            <a:off x="0" y="417375"/>
            <a:ext cx="9144000" cy="472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700" dirty="0">
                <a:solidFill>
                  <a:schemeClr val="dk1"/>
                </a:solidFill>
              </a:rPr>
              <a:t>“Faith (4102/pistis) is always received from God, and never generated by us…Faith is only (exclusively) given to the redeemed. It is not a virtue that can be worked up by human effort.  In sum, faith is a persuasion from God that we receive as He grants impulse... Faith is always the work of God and involves hearing His voice – whereby the believer lays hold of His preferred-will (cf. J. Calvin)...Faith is God's work; faith is never the work of people. We cannot produce faith ourselves, nor can we "drum it up at will." Rather, faith comes as Christ speaks His “rhçma-word” within.”  </a:t>
            </a:r>
            <a:r>
              <a:rPr lang="en" sz="2700" dirty="0">
                <a:solidFill>
                  <a:srgbClr val="FFFF00"/>
                </a:solidFill>
              </a:rPr>
              <a:t>(Excerpts from a Calvinist website.)</a:t>
            </a:r>
            <a:endParaRPr sz="27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2300" y="0"/>
            <a:ext cx="9337200" cy="47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000" b="1" dirty="0">
                <a:solidFill>
                  <a:srgbClr val="00FFFF"/>
                </a:solidFill>
              </a:rPr>
              <a:t>WHAT 95% OF “CHURCHES” TEACH</a:t>
            </a:r>
            <a:endParaRPr sz="4000" b="1" dirty="0">
              <a:solidFill>
                <a:srgbClr val="00FFFF"/>
              </a:solidFill>
            </a:endParaRPr>
          </a:p>
        </p:txBody>
      </p:sp>
      <p:sp>
        <p:nvSpPr>
          <p:cNvPr id="103" name="Google Shape;103;p21"/>
          <p:cNvSpPr txBox="1">
            <a:spLocks noGrp="1"/>
          </p:cNvSpPr>
          <p:nvPr>
            <p:ph type="subTitle" idx="1"/>
          </p:nvPr>
        </p:nvSpPr>
        <p:spPr>
          <a:xfrm>
            <a:off x="-210647" y="417375"/>
            <a:ext cx="9455547" cy="4725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Do you remember in our “What is sin?” lesson that we talked about the doctrine of “Original Sin” that Augustine invented - that every human is born into this world with a “sin nature” inherited from Adam and Eve, so that we cannot help but to sin?  (We refuted this false doctrine in that lesson.)</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dirty="0">
                <a:solidFill>
                  <a:schemeClr val="dk1"/>
                </a:solidFill>
              </a:rPr>
              <a:t>Most of those who believed in “Original Sin” were also persuaded that, because we are (allegedly) so inherently corrupt, we CANNOT believe or have faith in God UNLESS God first miraculously gives us our faith to begin with!  In fact God’s intervention is deemed so powerful that it CANNOT be refused, or ever lost.  But because some </a:t>
            </a:r>
            <a:r>
              <a:rPr lang="en" sz="2300" u="sng" dirty="0">
                <a:solidFill>
                  <a:schemeClr val="dk1"/>
                </a:solidFill>
              </a:rPr>
              <a:t>are</a:t>
            </a:r>
            <a:r>
              <a:rPr lang="en" sz="2300" dirty="0">
                <a:solidFill>
                  <a:schemeClr val="dk1"/>
                </a:solidFill>
              </a:rPr>
              <a:t> clearly lost eternally, it also means God chooses who will get to have faith, and who will not.  Sadly, many in denominations do not even know this is what their denomination believes! </a:t>
            </a:r>
            <a:endParaRPr sz="23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3207</Words>
  <Application>Microsoft Office PowerPoint</Application>
  <PresentationFormat>On-screen Show (16:9)</PresentationFormat>
  <Paragraphs>76</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Simple Dark</vt:lpstr>
      <vt:lpstr>WHAT IS “FAITH”? - PART ONE</vt:lpstr>
      <vt:lpstr>WORDS &amp; DEFINITIONS</vt:lpstr>
      <vt:lpstr>“FAITH” IN THIS LESSON</vt:lpstr>
      <vt:lpstr>BACK TO THE TEXT</vt:lpstr>
      <vt:lpstr>THIS MEANS FAITH IS NOT…</vt:lpstr>
      <vt:lpstr>“By faith” this person did “X”</vt:lpstr>
      <vt:lpstr>WHERE DO WE GET OUR FAITH?</vt:lpstr>
      <vt:lpstr>THE POPULAR VIEW</vt:lpstr>
      <vt:lpstr>WHAT 95% OF “CHURCHES” TEACH</vt:lpstr>
      <vt:lpstr>IS OUR FAITH A “GIFT” FROM GOD?</vt:lpstr>
      <vt:lpstr>IF FAITH IS A GIFT FROM GOD …</vt:lpstr>
      <vt:lpstr>IF FAITH IS A GIFT FROM GOD - 2</vt:lpstr>
      <vt:lpstr>IF FAITH IS A GIFT FROM GOD - 3</vt:lpstr>
      <vt:lpstr>IF FAITH IS A GIFT FROM GOD - 4</vt:lpstr>
      <vt:lpstr>WHICH GOD DO YOU BELIEVE 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“FAITH”? - PART ONE</dc:title>
  <dc:creator>Eric Bridge</dc:creator>
  <cp:lastModifiedBy>Eric Bridge</cp:lastModifiedBy>
  <cp:revision>2</cp:revision>
  <dcterms:modified xsi:type="dcterms:W3CDTF">2023-07-31T13:22:52Z</dcterms:modified>
</cp:coreProperties>
</file>