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2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7d92215d3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7d92215d3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7d92215d3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7d92215d3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7d92215d3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7d92215d3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7d92215d3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7d92215d3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7d92215d3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7d92215d3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7d92215d3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7d92215d3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7f25d7c3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57f25d7c3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57d92215d3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57d92215d3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57d92215d3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57d92215d3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7d92215d3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7d92215d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7d92215d3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7d92215d3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7d92215d3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7d92215d3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7d92215d3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7d92215d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7d92215d3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7d92215d3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7d92215d3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7d92215d3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38225" y="0"/>
            <a:ext cx="9416700" cy="55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should we use the bible?</a:t>
            </a:r>
            <a:endParaRPr sz="5000" b="1">
              <a:solidFill>
                <a:srgbClr val="00FFFF"/>
              </a:solidFill>
            </a:endParaRPr>
          </a:p>
        </p:txBody>
      </p:sp>
      <p:sp>
        <p:nvSpPr>
          <p:cNvPr id="55" name="Google Shape;55;p13"/>
          <p:cNvSpPr txBox="1">
            <a:spLocks noGrp="1"/>
          </p:cNvSpPr>
          <p:nvPr>
            <p:ph type="subTitle" idx="1"/>
          </p:nvPr>
        </p:nvSpPr>
        <p:spPr>
          <a:xfrm>
            <a:off x="-45200" y="485100"/>
            <a:ext cx="9270300" cy="465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u="sng">
                <a:solidFill>
                  <a:srgbClr val="FFFF00"/>
                </a:solidFill>
              </a:rPr>
              <a:t>Acts 17:1-3,10-11</a:t>
            </a:r>
            <a:r>
              <a:rPr lang="en" sz="2400">
                <a:solidFill>
                  <a:schemeClr val="dk1"/>
                </a:solidFill>
              </a:rPr>
              <a:t> </a:t>
            </a:r>
            <a:r>
              <a:rPr lang="en" sz="2400" i="1">
                <a:solidFill>
                  <a:schemeClr val="dk1"/>
                </a:solidFill>
              </a:rPr>
              <a:t>“Now when they had traveled through Amphipolis and Apollonia, they came to Thessalonica, where there was a synagogue of the Jews. 2 And according to Paul’s custom, he went to them, and for three Sabbaths </a:t>
            </a:r>
            <a:r>
              <a:rPr lang="en" sz="2400" i="1" u="sng">
                <a:solidFill>
                  <a:schemeClr val="dk1"/>
                </a:solidFill>
              </a:rPr>
              <a:t>reasoned with them from the Scriptures, 3 explaining and giving evidence that the Christ had to suffer and rise again from the dead, and saying, “This Jesus whom I am proclaiming to you is the Christ</a:t>
            </a:r>
            <a:r>
              <a:rPr lang="en" sz="2400" i="1">
                <a:solidFill>
                  <a:schemeClr val="dk1"/>
                </a:solidFill>
              </a:rPr>
              <a:t>.”.....10 The brethren immediately sent Paul and Silas away by night to Berea, and when they arrived, they went into the synagogue of the Jews. 11 </a:t>
            </a:r>
            <a:r>
              <a:rPr lang="en" sz="2400" i="1" u="sng">
                <a:solidFill>
                  <a:schemeClr val="dk1"/>
                </a:solidFill>
              </a:rPr>
              <a:t>Now these were more noble-minded than those in Thessalonica, for they received the word with great eagerness, examining the Scriptures daily to see whether these things were so</a:t>
            </a:r>
            <a:r>
              <a:rPr lang="en" sz="2400" i="1">
                <a:solidFill>
                  <a:schemeClr val="dk1"/>
                </a:solidFill>
              </a:rPr>
              <a:t>.”</a:t>
            </a:r>
            <a:r>
              <a:rPr lang="en" sz="2400">
                <a:solidFill>
                  <a:srgbClr val="00FFFF"/>
                </a:solidFill>
              </a:rPr>
              <a:t>(NASB 1995)</a:t>
            </a:r>
            <a:endParaRPr sz="2400">
              <a:solidFill>
                <a:srgbClr val="00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Knowing what God wants - 2</a:t>
            </a:r>
            <a:endParaRPr sz="5000" b="1">
              <a:solidFill>
                <a:srgbClr val="00FFFF"/>
              </a:solidFill>
            </a:endParaRPr>
          </a:p>
        </p:txBody>
      </p:sp>
      <p:sp>
        <p:nvSpPr>
          <p:cNvPr id="109" name="Google Shape;109;p22"/>
          <p:cNvSpPr txBox="1">
            <a:spLocks noGrp="1"/>
          </p:cNvSpPr>
          <p:nvPr>
            <p:ph type="subTitle" idx="1"/>
          </p:nvPr>
        </p:nvSpPr>
        <p:spPr>
          <a:xfrm>
            <a:off x="-178125" y="485100"/>
            <a:ext cx="9416700" cy="46587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dirty="0">
                <a:solidFill>
                  <a:srgbClr val="FFFF00"/>
                </a:solidFill>
              </a:rPr>
              <a:t>“APPROVED” EXAMPLE</a:t>
            </a:r>
            <a:r>
              <a:rPr lang="en" sz="2300" dirty="0">
                <a:solidFill>
                  <a:srgbClr val="FFFF00"/>
                </a:solidFill>
              </a:rPr>
              <a:t> - This is where we observe what other Christians were RIGHTLY doing, following the apostles’ examples, and we do likewise.  It is “authoritative”, rather than “optional”, because it is backed up by COMMANDS to follow these examples!  Following these examples is always SAFE and WISE!</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u="sng" dirty="0">
                <a:solidFill>
                  <a:srgbClr val="FFFF00"/>
                </a:solidFill>
              </a:rPr>
              <a:t>Phil.3:17</a:t>
            </a:r>
            <a:r>
              <a:rPr lang="en" sz="2300" dirty="0">
                <a:solidFill>
                  <a:schemeClr val="dk1"/>
                </a:solidFill>
              </a:rPr>
              <a:t> </a:t>
            </a:r>
            <a:r>
              <a:rPr lang="en" sz="2300" i="1" dirty="0">
                <a:solidFill>
                  <a:schemeClr val="dk1"/>
                </a:solidFill>
              </a:rPr>
              <a:t>“Brethren, </a:t>
            </a:r>
            <a:r>
              <a:rPr lang="en" sz="2300" i="1" u="sng" dirty="0">
                <a:solidFill>
                  <a:schemeClr val="dk1"/>
                </a:solidFill>
              </a:rPr>
              <a:t>join in following my example</a:t>
            </a:r>
            <a:r>
              <a:rPr lang="en" sz="2300" i="1" dirty="0">
                <a:solidFill>
                  <a:schemeClr val="dk1"/>
                </a:solidFill>
              </a:rPr>
              <a:t>, and observe those who walk according to </a:t>
            </a:r>
            <a:r>
              <a:rPr lang="en" sz="2300" i="1" u="sng" dirty="0">
                <a:solidFill>
                  <a:schemeClr val="dk1"/>
                </a:solidFill>
              </a:rPr>
              <a:t>the pattern you have in us</a:t>
            </a:r>
            <a:r>
              <a:rPr lang="en" sz="2300" i="1" dirty="0">
                <a:solidFill>
                  <a:schemeClr val="dk1"/>
                </a:solidFill>
              </a:rPr>
              <a:t>.”</a:t>
            </a:r>
            <a:r>
              <a:rPr lang="en" sz="2300" dirty="0">
                <a:solidFill>
                  <a:schemeClr val="dk1"/>
                </a:solidFill>
              </a:rPr>
              <a:t>  </a:t>
            </a:r>
            <a:r>
              <a:rPr lang="en" sz="2300" dirty="0">
                <a:solidFill>
                  <a:srgbClr val="FFFF00"/>
                </a:solidFill>
              </a:rPr>
              <a:t>(See also 2 Thess.3:7-9, 1 Pet.2:21, etc.)</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dirty="0">
                <a:solidFill>
                  <a:srgbClr val="00FFFF"/>
                </a:solidFill>
              </a:rPr>
              <a:t>The potential difficulty is knowing exactly which apostolic examples are authoritative.</a:t>
            </a:r>
            <a:r>
              <a:rPr lang="en" sz="2300" dirty="0">
                <a:solidFill>
                  <a:schemeClr val="dk1"/>
                </a:solidFill>
              </a:rPr>
              <a:t>  </a:t>
            </a:r>
            <a:r>
              <a:rPr lang="en" sz="2300" u="sng" dirty="0">
                <a:solidFill>
                  <a:srgbClr val="FFFF00"/>
                </a:solidFill>
              </a:rPr>
              <a:t>Acts 20:7</a:t>
            </a:r>
            <a:r>
              <a:rPr lang="en" sz="2300" dirty="0">
                <a:solidFill>
                  <a:schemeClr val="dk1"/>
                </a:solidFill>
              </a:rPr>
              <a:t> </a:t>
            </a:r>
            <a:r>
              <a:rPr lang="en" sz="2300" i="1" dirty="0">
                <a:solidFill>
                  <a:schemeClr val="dk1"/>
                </a:solidFill>
              </a:rPr>
              <a:t>“</a:t>
            </a:r>
            <a:r>
              <a:rPr lang="en" sz="2300" i="1" u="sng" dirty="0">
                <a:solidFill>
                  <a:schemeClr val="dk1"/>
                </a:solidFill>
              </a:rPr>
              <a:t>On the first day of the week, when we were gathered together to break bread</a:t>
            </a:r>
            <a:r>
              <a:rPr lang="en" sz="2300" i="1" dirty="0">
                <a:solidFill>
                  <a:schemeClr val="dk1"/>
                </a:solidFill>
              </a:rPr>
              <a:t>, Paul began talking to them, intending to leave the next day, and </a:t>
            </a:r>
            <a:r>
              <a:rPr lang="en" sz="2300" i="1" u="sng" dirty="0">
                <a:solidFill>
                  <a:schemeClr val="dk1"/>
                </a:solidFill>
              </a:rPr>
              <a:t>he prolonged his message until midnight</a:t>
            </a:r>
            <a:r>
              <a:rPr lang="en" sz="2300" i="1" dirty="0">
                <a:solidFill>
                  <a:schemeClr val="dk1"/>
                </a:solidFill>
              </a:rPr>
              <a:t>.”</a:t>
            </a:r>
            <a:r>
              <a:rPr lang="en" sz="2300" dirty="0">
                <a:solidFill>
                  <a:schemeClr val="dk1"/>
                </a:solidFill>
              </a:rPr>
              <a:t>  </a:t>
            </a:r>
            <a:r>
              <a:rPr lang="en" sz="2300" dirty="0">
                <a:solidFill>
                  <a:srgbClr val="00FFFF"/>
                </a:solidFill>
              </a:rPr>
              <a:t>Should WE always assemble until midnight on Sunday?</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Knowing what God wants - 3</a:t>
            </a:r>
            <a:endParaRPr sz="5000" b="1">
              <a:solidFill>
                <a:srgbClr val="00FFFF"/>
              </a:solidFill>
            </a:endParaRPr>
          </a:p>
        </p:txBody>
      </p:sp>
      <p:sp>
        <p:nvSpPr>
          <p:cNvPr id="115" name="Google Shape;115;p23"/>
          <p:cNvSpPr txBox="1">
            <a:spLocks noGrp="1"/>
          </p:cNvSpPr>
          <p:nvPr>
            <p:ph type="subTitle" idx="1"/>
          </p:nvPr>
        </p:nvSpPr>
        <p:spPr>
          <a:xfrm>
            <a:off x="-178125" y="485100"/>
            <a:ext cx="9416700" cy="46587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NECESSARY INFERENCE</a:t>
            </a:r>
            <a:r>
              <a:rPr lang="en" sz="2300">
                <a:solidFill>
                  <a:srgbClr val="FFFF00"/>
                </a:solidFill>
              </a:rPr>
              <a:t> - This is far more than just someone’s personal belief at what is inferred.  This is one of those “Well of course!” kind of obvious implication in the statement being given.  This is why I prefer to call this method “Inescapable Conclusion”.  It is so obviously inferred that any honest, reasonable person would always reach the same conclusion.</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You might wonder why God would need to use “inference” at all.  Why not just tell us all of His will by direct command or examples?</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First, the bible would likely need to be millions of pages long, AND He would always need to add to it, as new technology and its accompanying sins advanced.  We use what we already have.</a:t>
            </a:r>
            <a:endParaRPr sz="2300">
              <a:solidFill>
                <a:srgbClr val="00FFFF"/>
              </a:solidFill>
            </a:endParaRPr>
          </a:p>
          <a:p>
            <a:pPr marL="457200" lvl="0" indent="-374650" algn="l" rtl="0">
              <a:spcBef>
                <a:spcPts val="0"/>
              </a:spcBef>
              <a:spcAft>
                <a:spcPts val="0"/>
              </a:spcAft>
              <a:buClr>
                <a:srgbClr val="FFFF00"/>
              </a:buClr>
              <a:buSzPts val="2300"/>
              <a:buChar char="●"/>
            </a:pPr>
            <a:r>
              <a:rPr lang="en" sz="2300">
                <a:solidFill>
                  <a:srgbClr val="FFFF00"/>
                </a:solidFill>
              </a:rPr>
              <a:t>Second, God gives us reasoning skills so that we will actually use them in studying His word, rather than being spoon-fed everything.</a:t>
            </a: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Jesus often used “inference”</a:t>
            </a:r>
            <a:endParaRPr sz="5000" b="1">
              <a:solidFill>
                <a:srgbClr val="00FFFF"/>
              </a:solidFill>
            </a:endParaRPr>
          </a:p>
        </p:txBody>
      </p:sp>
      <p:sp>
        <p:nvSpPr>
          <p:cNvPr id="121" name="Google Shape;121;p24"/>
          <p:cNvSpPr txBox="1">
            <a:spLocks noGrp="1"/>
          </p:cNvSpPr>
          <p:nvPr>
            <p:ph type="subTitle" idx="1"/>
          </p:nvPr>
        </p:nvSpPr>
        <p:spPr>
          <a:xfrm>
            <a:off x="-178125" y="381450"/>
            <a:ext cx="9416700" cy="47622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Much of His “sermon on the mount” uses inference.  “The Law of Moses said only these words, but you should have INFERRED X!”</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Mk.12:24-27</a:t>
            </a:r>
            <a:r>
              <a:rPr lang="en" sz="1900">
                <a:solidFill>
                  <a:srgbClr val="FFFF00"/>
                </a:solidFill>
              </a:rPr>
              <a:t> </a:t>
            </a:r>
            <a:r>
              <a:rPr lang="en" sz="1900" i="1">
                <a:solidFill>
                  <a:schemeClr val="dk1"/>
                </a:solidFill>
              </a:rPr>
              <a:t>“Jesus said to them, “Is this not the reason you are mistaken, that you do not understand the Scriptures or the power of God? 25 For when they rise from the dead, they neither marry nor are given in marriage, but are like angels in heaven. 26 But </a:t>
            </a:r>
            <a:r>
              <a:rPr lang="en" sz="1900" i="1" u="sng">
                <a:solidFill>
                  <a:schemeClr val="dk1"/>
                </a:solidFill>
              </a:rPr>
              <a:t>regarding the fact that the dead rise again</a:t>
            </a:r>
            <a:r>
              <a:rPr lang="en" sz="1900" i="1">
                <a:solidFill>
                  <a:schemeClr val="dk1"/>
                </a:solidFill>
              </a:rPr>
              <a:t>, have you not read in the book of Moses, in the passage about the burning bush, how God spoke to him, saying, ‘</a:t>
            </a:r>
            <a:r>
              <a:rPr lang="en" sz="1900" i="1" u="sng">
                <a:solidFill>
                  <a:schemeClr val="dk1"/>
                </a:solidFill>
              </a:rPr>
              <a:t>I am the God of</a:t>
            </a:r>
            <a:r>
              <a:rPr lang="en" sz="1900" i="1">
                <a:solidFill>
                  <a:schemeClr val="dk1"/>
                </a:solidFill>
              </a:rPr>
              <a:t> Abraham, and the God of Isaac, and the God of Jacob’? 27 He is not the God of the dead, but of the living; you are greatly mistaken.”</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Matt.22:42-45</a:t>
            </a:r>
            <a:r>
              <a:rPr lang="en" sz="1900">
                <a:solidFill>
                  <a:srgbClr val="FFFF00"/>
                </a:solidFill>
              </a:rPr>
              <a:t> </a:t>
            </a:r>
            <a:r>
              <a:rPr lang="en" sz="1900" i="1">
                <a:solidFill>
                  <a:schemeClr val="dk1"/>
                </a:solidFill>
              </a:rPr>
              <a:t>“What do you think about </a:t>
            </a:r>
            <a:r>
              <a:rPr lang="en" sz="1900" i="1" u="sng">
                <a:solidFill>
                  <a:schemeClr val="dk1"/>
                </a:solidFill>
              </a:rPr>
              <a:t>the Christ, whose son is He</a:t>
            </a:r>
            <a:r>
              <a:rPr lang="en" sz="1900" i="1">
                <a:solidFill>
                  <a:schemeClr val="dk1"/>
                </a:solidFill>
              </a:rPr>
              <a:t>?” They said to Him, “The son of David.” 43 He said to them, “Then how does David in the Spirit call Him ‘Lord,’ saying, 44 ‘The Lord </a:t>
            </a:r>
            <a:r>
              <a:rPr lang="en" sz="1900">
                <a:solidFill>
                  <a:srgbClr val="FFFF00"/>
                </a:solidFill>
              </a:rPr>
              <a:t>(The “I AM”)</a:t>
            </a:r>
            <a:r>
              <a:rPr lang="en" sz="1900" i="1">
                <a:solidFill>
                  <a:schemeClr val="dk1"/>
                </a:solidFill>
              </a:rPr>
              <a:t> said to my Lord </a:t>
            </a:r>
            <a:r>
              <a:rPr lang="en" sz="1900">
                <a:solidFill>
                  <a:srgbClr val="FFFF00"/>
                </a:solidFill>
              </a:rPr>
              <a:t>(Adon)</a:t>
            </a:r>
            <a:r>
              <a:rPr lang="en" sz="1900" i="1">
                <a:solidFill>
                  <a:schemeClr val="dk1"/>
                </a:solidFill>
              </a:rPr>
              <a:t>, “Sit at My right hand, until I put Your enemies beneath Your feet”? 45 </a:t>
            </a:r>
            <a:r>
              <a:rPr lang="en" sz="1900" i="1" u="sng">
                <a:solidFill>
                  <a:schemeClr val="dk1"/>
                </a:solidFill>
              </a:rPr>
              <a:t>If David then calls Him ‘Lord,’ how is He his son</a:t>
            </a:r>
            <a:r>
              <a:rPr lang="en" sz="1900" i="1">
                <a:solidFill>
                  <a:schemeClr val="dk1"/>
                </a:solidFill>
              </a:rPr>
              <a:t>?” 46 No one was able to answer Him a word, nor did anyone dare from that day on to ask Him another question.”</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Knowing what God wants - 4</a:t>
            </a:r>
            <a:endParaRPr sz="5000" b="1">
              <a:solidFill>
                <a:srgbClr val="00FFFF"/>
              </a:solidFill>
            </a:endParaRPr>
          </a:p>
        </p:txBody>
      </p:sp>
      <p:sp>
        <p:nvSpPr>
          <p:cNvPr id="127" name="Google Shape;127;p25"/>
          <p:cNvSpPr txBox="1">
            <a:spLocks noGrp="1"/>
          </p:cNvSpPr>
          <p:nvPr>
            <p:ph type="subTitle" idx="1"/>
          </p:nvPr>
        </p:nvSpPr>
        <p:spPr>
          <a:xfrm>
            <a:off x="-178125" y="485100"/>
            <a:ext cx="9416700" cy="4658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SILENCE</a:t>
            </a:r>
            <a:r>
              <a:rPr lang="en" sz="2000">
                <a:solidFill>
                  <a:srgbClr val="FFFF00"/>
                </a:solidFill>
              </a:rPr>
              <a:t> - This is a key interpretation method that is sorely LACKING in the religious world today.  This method means that God specifies, either by command, example, or inescapable conclusion, what He desires (what He “authorizes”).  Therefore, whatever He does NOT authorize is DANGEROUS and unwise at best, FORBIDDEN and displeasing to God at worst.</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Heb.7:14</a:t>
            </a:r>
            <a:r>
              <a:rPr lang="en" sz="2000">
                <a:solidFill>
                  <a:srgbClr val="FFFF00"/>
                </a:solidFill>
              </a:rPr>
              <a:t> </a:t>
            </a:r>
            <a:r>
              <a:rPr lang="en" sz="2000" i="1">
                <a:solidFill>
                  <a:schemeClr val="dk1"/>
                </a:solidFill>
              </a:rPr>
              <a:t>“For it is evident that our Lord was descended from Judah, a tribe with reference to which </a:t>
            </a:r>
            <a:r>
              <a:rPr lang="en" sz="2000" i="1" u="sng">
                <a:solidFill>
                  <a:schemeClr val="dk1"/>
                </a:solidFill>
              </a:rPr>
              <a:t>Moses spoke nothing</a:t>
            </a:r>
            <a:r>
              <a:rPr lang="en" sz="2000" i="1">
                <a:solidFill>
                  <a:schemeClr val="dk1"/>
                </a:solidFill>
              </a:rPr>
              <a:t> concerning priests.”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15:24</a:t>
            </a:r>
            <a:r>
              <a:rPr lang="en" sz="2000">
                <a:solidFill>
                  <a:srgbClr val="FFFF00"/>
                </a:solidFill>
              </a:rPr>
              <a:t> </a:t>
            </a:r>
            <a:r>
              <a:rPr lang="en" sz="2000" i="1">
                <a:solidFill>
                  <a:schemeClr val="dk1"/>
                </a:solidFill>
              </a:rPr>
              <a:t>“Since we have heard that some of our number </a:t>
            </a:r>
            <a:r>
              <a:rPr lang="en" sz="2000" i="1" u="sng">
                <a:solidFill>
                  <a:schemeClr val="dk1"/>
                </a:solidFill>
              </a:rPr>
              <a:t>to whom we gave no instruction</a:t>
            </a:r>
            <a:r>
              <a:rPr lang="en" sz="2000" i="1">
                <a:solidFill>
                  <a:schemeClr val="dk1"/>
                </a:solidFill>
              </a:rPr>
              <a:t> have disturbed you with their words, unsettling your souls.”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Rev.22:18</a:t>
            </a:r>
            <a:r>
              <a:rPr lang="en" sz="2000">
                <a:solidFill>
                  <a:srgbClr val="FFFF00"/>
                </a:solidFill>
              </a:rPr>
              <a:t> </a:t>
            </a:r>
            <a:r>
              <a:rPr lang="en" sz="2000" i="1">
                <a:solidFill>
                  <a:schemeClr val="dk1"/>
                </a:solidFill>
              </a:rPr>
              <a:t>“I testify to everyone who hears the words of the prophecy of this book: </a:t>
            </a:r>
            <a:r>
              <a:rPr lang="en" sz="2000" i="1" u="sng">
                <a:solidFill>
                  <a:schemeClr val="dk1"/>
                </a:solidFill>
              </a:rPr>
              <a:t>if anyone adds to them</a:t>
            </a:r>
            <a:r>
              <a:rPr lang="en" sz="2000" i="1">
                <a:solidFill>
                  <a:schemeClr val="dk1"/>
                </a:solidFill>
              </a:rPr>
              <a:t>, God will add to him the plagues which are written in this book;”</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Cor.4:6</a:t>
            </a:r>
            <a:r>
              <a:rPr lang="en" sz="2000">
                <a:solidFill>
                  <a:srgbClr val="FFFF00"/>
                </a:solidFill>
              </a:rPr>
              <a:t> </a:t>
            </a:r>
            <a:r>
              <a:rPr lang="en" sz="2000" i="1">
                <a:solidFill>
                  <a:schemeClr val="dk1"/>
                </a:solidFill>
              </a:rPr>
              <a:t>“...so that in us you may learn </a:t>
            </a:r>
            <a:r>
              <a:rPr lang="en" sz="2000" i="1" u="sng">
                <a:solidFill>
                  <a:schemeClr val="dk1"/>
                </a:solidFill>
              </a:rPr>
              <a:t>not to exceed what is written</a:t>
            </a:r>
            <a:r>
              <a:rPr lang="en" sz="2000" i="1">
                <a:solidFill>
                  <a:schemeClr val="dk1"/>
                </a:solidFill>
              </a:rPr>
              <a:t>, so that no one of you will become arrogant in behalf of one against the other.”</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Knowing what God wants - 5</a:t>
            </a:r>
            <a:endParaRPr sz="5000" b="1">
              <a:solidFill>
                <a:srgbClr val="00FFFF"/>
              </a:solidFill>
            </a:endParaRPr>
          </a:p>
        </p:txBody>
      </p:sp>
      <p:sp>
        <p:nvSpPr>
          <p:cNvPr id="133" name="Google Shape;133;p26"/>
          <p:cNvSpPr txBox="1">
            <a:spLocks noGrp="1"/>
          </p:cNvSpPr>
          <p:nvPr>
            <p:ph type="subTitle" idx="1"/>
          </p:nvPr>
        </p:nvSpPr>
        <p:spPr>
          <a:xfrm>
            <a:off x="-178125" y="485100"/>
            <a:ext cx="9416700" cy="4658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EXPEDIENTS</a:t>
            </a:r>
            <a:r>
              <a:rPr lang="en" sz="2000">
                <a:solidFill>
                  <a:srgbClr val="FFFF00"/>
                </a:solidFill>
              </a:rPr>
              <a:t> - Expedients are “liberties” and “tools” that brethren have the OPTION to use, IF (and this is a big “IF”) they are in furtherance of what has already been commanded, given by example, or clearly inferred!</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Examples - Song books are not REQUIRED for us sing, but they are a tool we can use to easier comply with those commands.  A “church building” is not REQUIRED, but it is “expedient” for Christians to follow the commands and examples of assembling together.  Restrooms and a drinking fountain are not REQUIRED, but they are expedient so that we do not need to leave the assembly for a long period of time to meet these needs of our bodies.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There has, and always will be, great disagreement among brethren regarding what can be justified as an “expedient”.  </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For example, “Fellowship Halls” today are called an “expedient” by some brethren.  They are a CONVENIENT way to eat together.  BUT we have no command, example or inescapable conclusion that early churches spent funds collected on the first day of the week to take a common meal together.</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MORE STUDY “STRATEGIES”</a:t>
            </a:r>
            <a:endParaRPr sz="5000" b="1" dirty="0">
              <a:solidFill>
                <a:srgbClr val="00FFFF"/>
              </a:solidFill>
            </a:endParaRPr>
          </a:p>
        </p:txBody>
      </p:sp>
      <p:sp>
        <p:nvSpPr>
          <p:cNvPr id="139" name="Google Shape;139;p27"/>
          <p:cNvSpPr txBox="1">
            <a:spLocks noGrp="1"/>
          </p:cNvSpPr>
          <p:nvPr>
            <p:ph type="subTitle" idx="1"/>
          </p:nvPr>
        </p:nvSpPr>
        <p:spPr>
          <a:xfrm>
            <a:off x="-178125" y="447900"/>
            <a:ext cx="9416700" cy="4695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CONTEXT is SO important!</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What COVENANT is this instruction given in?</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God’s word CANNOT contradict itself, so HOW are both statements true?</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What does ALL the word say on this subject?  You cannot pick and choose your favorite instructions to follow.  USE concordances!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The apostles’ words came from Christ, not themselves, unless they specifically say otherwise.</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Has the definition of a word changed from bible times?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Is the language used figurative, symbolic, apocalyptic, simile, metaphor, parable, hyperbole, etc, or is it meant to be taken literally?  </a:t>
            </a:r>
            <a:r>
              <a:rPr lang="en" sz="2000" u="sng" dirty="0">
                <a:solidFill>
                  <a:srgbClr val="FFFF00"/>
                </a:solidFill>
              </a:rPr>
              <a:t>This is a BIG one!</a:t>
            </a:r>
            <a:endParaRPr sz="2000" u="sng"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What instructions were given to ONE church are given to all.</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 difference between “generic” and “specific” authority.</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“The secret things belong to the Lord.”  We DON’T have all the answers!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We </a:t>
            </a:r>
            <a:r>
              <a:rPr lang="en" sz="2000" u="sng" dirty="0">
                <a:solidFill>
                  <a:schemeClr val="dk1"/>
                </a:solidFill>
              </a:rPr>
              <a:t>must not</a:t>
            </a:r>
            <a:r>
              <a:rPr lang="en" sz="2000" dirty="0">
                <a:solidFill>
                  <a:schemeClr val="dk1"/>
                </a:solidFill>
              </a:rPr>
              <a:t> abandon the reasonable, and biblical, hermeneutic of command, example, inference, and silence!  This WILL be asked of us in future lessons!</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REASONING IT OUT</a:t>
            </a:r>
            <a:endParaRPr sz="5000" b="1">
              <a:solidFill>
                <a:srgbClr val="00FFFF"/>
              </a:solidFill>
            </a:endParaRPr>
          </a:p>
        </p:txBody>
      </p:sp>
      <p:sp>
        <p:nvSpPr>
          <p:cNvPr id="145" name="Google Shape;145;p28"/>
          <p:cNvSpPr txBox="1">
            <a:spLocks noGrp="1"/>
          </p:cNvSpPr>
          <p:nvPr>
            <p:ph type="subTitle" idx="1"/>
          </p:nvPr>
        </p:nvSpPr>
        <p:spPr>
          <a:xfrm>
            <a:off x="-138225" y="447900"/>
            <a:ext cx="9323400" cy="46959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Christians will always be accused of abandoning our common sense and our reasoning just because we believe the bible.  Does God ask His people to abandon basic logic?  We have looked at, in detail, well documented methods of research and reason that are used in every university in the world today.  It is quite reasonable to believe the scriptures!</a:t>
            </a:r>
            <a:endParaRPr sz="2300">
              <a:solidFill>
                <a:srgbClr val="FFFF00"/>
              </a:solidFill>
            </a:endParaRPr>
          </a:p>
          <a:p>
            <a:pPr marL="457200" lvl="0" indent="-374650" algn="l" rtl="0">
              <a:spcBef>
                <a:spcPts val="0"/>
              </a:spcBef>
              <a:spcAft>
                <a:spcPts val="0"/>
              </a:spcAft>
              <a:buClr>
                <a:srgbClr val="FFFF00"/>
              </a:buClr>
              <a:buSzPts val="2300"/>
              <a:buChar char="●"/>
            </a:pPr>
            <a:r>
              <a:rPr lang="en" sz="2300" u="sng">
                <a:solidFill>
                  <a:srgbClr val="FFFF00"/>
                </a:solidFill>
              </a:rPr>
              <a:t>Acts 26:24-25</a:t>
            </a:r>
            <a:r>
              <a:rPr lang="en" sz="2300">
                <a:solidFill>
                  <a:schemeClr val="dk1"/>
                </a:solidFill>
              </a:rPr>
              <a:t> </a:t>
            </a:r>
            <a:r>
              <a:rPr lang="en" sz="2300" i="1">
                <a:solidFill>
                  <a:schemeClr val="dk1"/>
                </a:solidFill>
              </a:rPr>
              <a:t>“Now as he thus made his defense, Festus said with a loud voice, “Paul, you are beside yourself! Much learning is driving you mad!” 25 But he said, “I am not mad, most noble Festus, but speak the </a:t>
            </a:r>
            <a:r>
              <a:rPr lang="en" sz="2300" i="1" u="sng">
                <a:solidFill>
                  <a:schemeClr val="dk1"/>
                </a:solidFill>
              </a:rPr>
              <a:t>words of truth and reason</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Is 1:18</a:t>
            </a:r>
            <a:r>
              <a:rPr lang="en" sz="2300">
                <a:solidFill>
                  <a:schemeClr val="dk1"/>
                </a:solidFill>
              </a:rPr>
              <a:t> </a:t>
            </a:r>
            <a:r>
              <a:rPr lang="en" sz="2300" i="1">
                <a:solidFill>
                  <a:schemeClr val="dk1"/>
                </a:solidFill>
              </a:rPr>
              <a:t>“</a:t>
            </a:r>
            <a:r>
              <a:rPr lang="en" sz="2300" i="1" u="sng">
                <a:solidFill>
                  <a:schemeClr val="dk1"/>
                </a:solidFill>
              </a:rPr>
              <a:t>Come now, and let us reason together,” says the Lord</a:t>
            </a:r>
            <a:r>
              <a:rPr lang="en" sz="2300" i="1">
                <a:solidFill>
                  <a:schemeClr val="dk1"/>
                </a:solidFill>
              </a:rPr>
              <a:t>, “Though your sins are like scarlet, they shall be as white as snow; Though they are red like crimson, they shall be as wool.”</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Lesson 2 in “Back to Basics”</a:t>
            </a:r>
            <a:endParaRPr sz="5000" b="1">
              <a:solidFill>
                <a:srgbClr val="00FFFF"/>
              </a:solidFill>
            </a:endParaRPr>
          </a:p>
        </p:txBody>
      </p:sp>
      <p:sp>
        <p:nvSpPr>
          <p:cNvPr id="61" name="Google Shape;61;p14"/>
          <p:cNvSpPr txBox="1">
            <a:spLocks noGrp="1"/>
          </p:cNvSpPr>
          <p:nvPr>
            <p:ph type="subTitle" idx="1"/>
          </p:nvPr>
        </p:nvSpPr>
        <p:spPr>
          <a:xfrm>
            <a:off x="-45200" y="485100"/>
            <a:ext cx="9270300" cy="4658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300">
                <a:solidFill>
                  <a:srgbClr val="FFFF00"/>
                </a:solidFill>
              </a:rPr>
              <a:t>WHAT IS THE BIBLE?</a:t>
            </a:r>
            <a:endParaRPr sz="2300">
              <a:solidFill>
                <a:srgbClr val="FFFF00"/>
              </a:solidFill>
            </a:endParaRPr>
          </a:p>
          <a:p>
            <a:pPr marL="0" lvl="0" indent="0" algn="ctr" rtl="0">
              <a:spcBef>
                <a:spcPts val="0"/>
              </a:spcBef>
              <a:spcAft>
                <a:spcPts val="0"/>
              </a:spcAft>
              <a:buNone/>
            </a:pPr>
            <a:r>
              <a:rPr lang="en" sz="2300" b="1" u="sng">
                <a:solidFill>
                  <a:schemeClr val="dk1"/>
                </a:solidFill>
              </a:rPr>
              <a:t>HOW SHOULD WE USE THE BIBLE?</a:t>
            </a:r>
            <a:endParaRPr sz="2300" b="1" u="sng">
              <a:solidFill>
                <a:schemeClr val="dk1"/>
              </a:solidFill>
            </a:endParaRPr>
          </a:p>
          <a:p>
            <a:pPr marL="0" lvl="0" indent="0" algn="ctr" rtl="0">
              <a:spcBef>
                <a:spcPts val="0"/>
              </a:spcBef>
              <a:spcAft>
                <a:spcPts val="0"/>
              </a:spcAft>
              <a:buNone/>
            </a:pPr>
            <a:r>
              <a:rPr lang="en" sz="2300">
                <a:solidFill>
                  <a:srgbClr val="00FFFF"/>
                </a:solidFill>
              </a:rPr>
              <a:t>WHAT IS SIN?</a:t>
            </a:r>
            <a:endParaRPr sz="2300">
              <a:solidFill>
                <a:srgbClr val="00FFFF"/>
              </a:solidFill>
            </a:endParaRPr>
          </a:p>
          <a:p>
            <a:pPr marL="0" lvl="0" indent="0" algn="ctr" rtl="0">
              <a:spcBef>
                <a:spcPts val="0"/>
              </a:spcBef>
              <a:spcAft>
                <a:spcPts val="0"/>
              </a:spcAft>
              <a:buNone/>
            </a:pPr>
            <a:r>
              <a:rPr lang="en" sz="2300">
                <a:solidFill>
                  <a:srgbClr val="FFFF00"/>
                </a:solidFill>
              </a:rPr>
              <a:t>WHAT IS THE GOSPEL?</a:t>
            </a:r>
            <a:endParaRPr sz="2300">
              <a:solidFill>
                <a:srgbClr val="FFFF00"/>
              </a:solidFill>
            </a:endParaRPr>
          </a:p>
          <a:p>
            <a:pPr marL="0" lvl="0" indent="0" algn="ctr" rtl="0">
              <a:spcBef>
                <a:spcPts val="0"/>
              </a:spcBef>
              <a:spcAft>
                <a:spcPts val="0"/>
              </a:spcAft>
              <a:buNone/>
            </a:pPr>
            <a:r>
              <a:rPr lang="en" sz="2300">
                <a:solidFill>
                  <a:schemeClr val="dk1"/>
                </a:solidFill>
              </a:rPr>
              <a:t>WHAT IS FAITH?</a:t>
            </a:r>
            <a:endParaRPr sz="2300">
              <a:solidFill>
                <a:schemeClr val="dk1"/>
              </a:solidFill>
            </a:endParaRPr>
          </a:p>
          <a:p>
            <a:pPr marL="0" lvl="0" indent="0" algn="ctr" rtl="0">
              <a:spcBef>
                <a:spcPts val="0"/>
              </a:spcBef>
              <a:spcAft>
                <a:spcPts val="0"/>
              </a:spcAft>
              <a:buNone/>
            </a:pPr>
            <a:r>
              <a:rPr lang="en" sz="2300">
                <a:solidFill>
                  <a:srgbClr val="00FFFF"/>
                </a:solidFill>
              </a:rPr>
              <a:t>WHAT IS REPENTANCE?</a:t>
            </a:r>
            <a:endParaRPr sz="2300">
              <a:solidFill>
                <a:srgbClr val="00FFFF"/>
              </a:solidFill>
            </a:endParaRPr>
          </a:p>
          <a:p>
            <a:pPr marL="0" lvl="0" indent="0" algn="ctr" rtl="0">
              <a:spcBef>
                <a:spcPts val="0"/>
              </a:spcBef>
              <a:spcAft>
                <a:spcPts val="0"/>
              </a:spcAft>
              <a:buNone/>
            </a:pPr>
            <a:r>
              <a:rPr lang="en" sz="2300">
                <a:solidFill>
                  <a:srgbClr val="FFFF00"/>
                </a:solidFill>
              </a:rPr>
              <a:t>WHAT IS CONFESSION?</a:t>
            </a:r>
            <a:endParaRPr sz="2300">
              <a:solidFill>
                <a:srgbClr val="FFFF00"/>
              </a:solidFill>
            </a:endParaRPr>
          </a:p>
          <a:p>
            <a:pPr marL="0" lvl="0" indent="0" algn="ctr" rtl="0">
              <a:spcBef>
                <a:spcPts val="0"/>
              </a:spcBef>
              <a:spcAft>
                <a:spcPts val="0"/>
              </a:spcAft>
              <a:buNone/>
            </a:pPr>
            <a:r>
              <a:rPr lang="en" sz="2300">
                <a:solidFill>
                  <a:schemeClr val="dk1"/>
                </a:solidFill>
              </a:rPr>
              <a:t>WHAT IS BAPTISM?</a:t>
            </a:r>
            <a:endParaRPr sz="2300">
              <a:solidFill>
                <a:schemeClr val="dk1"/>
              </a:solidFill>
            </a:endParaRPr>
          </a:p>
          <a:p>
            <a:pPr marL="0" lvl="0" indent="0" algn="ctr" rtl="0">
              <a:spcBef>
                <a:spcPts val="0"/>
              </a:spcBef>
              <a:spcAft>
                <a:spcPts val="0"/>
              </a:spcAft>
              <a:buNone/>
            </a:pPr>
            <a:r>
              <a:rPr lang="en" sz="2300">
                <a:solidFill>
                  <a:srgbClr val="00FFFF"/>
                </a:solidFill>
              </a:rPr>
              <a:t>WHAT IS THE CHURCH?</a:t>
            </a:r>
            <a:endParaRPr sz="2300">
              <a:solidFill>
                <a:srgbClr val="00FFFF"/>
              </a:solidFill>
            </a:endParaRPr>
          </a:p>
          <a:p>
            <a:pPr marL="0" lvl="0" indent="0" algn="ctr" rtl="0">
              <a:spcBef>
                <a:spcPts val="0"/>
              </a:spcBef>
              <a:spcAft>
                <a:spcPts val="0"/>
              </a:spcAft>
              <a:buNone/>
            </a:pPr>
            <a:r>
              <a:rPr lang="en" sz="2300">
                <a:solidFill>
                  <a:srgbClr val="FFFF00"/>
                </a:solidFill>
              </a:rPr>
              <a:t>WHAT IS PRAYER?</a:t>
            </a:r>
            <a:endParaRPr sz="2300">
              <a:solidFill>
                <a:srgbClr val="FFFF00"/>
              </a:solidFill>
            </a:endParaRPr>
          </a:p>
          <a:p>
            <a:pPr marL="0" lvl="0" indent="0" algn="ctr" rtl="0">
              <a:spcBef>
                <a:spcPts val="0"/>
              </a:spcBef>
              <a:spcAft>
                <a:spcPts val="0"/>
              </a:spcAft>
              <a:buNone/>
            </a:pPr>
            <a:r>
              <a:rPr lang="en" sz="2300">
                <a:solidFill>
                  <a:schemeClr val="dk1"/>
                </a:solidFill>
              </a:rPr>
              <a:t>WHAT IS SINGING?</a:t>
            </a:r>
            <a:endParaRPr sz="2300">
              <a:solidFill>
                <a:schemeClr val="dk1"/>
              </a:solidFill>
            </a:endParaRPr>
          </a:p>
          <a:p>
            <a:pPr marL="0" lvl="0" indent="0" algn="ctr" rtl="0">
              <a:spcBef>
                <a:spcPts val="0"/>
              </a:spcBef>
              <a:spcAft>
                <a:spcPts val="0"/>
              </a:spcAft>
              <a:buNone/>
            </a:pPr>
            <a:r>
              <a:rPr lang="en" sz="2300">
                <a:solidFill>
                  <a:srgbClr val="00FFFF"/>
                </a:solidFill>
              </a:rPr>
              <a:t>WHAT IS THE “LORD’S SUPPER”?</a:t>
            </a:r>
            <a:endParaRPr sz="2300">
              <a:solidFill>
                <a:srgbClr val="00FFFF"/>
              </a:solidFill>
            </a:endParaRPr>
          </a:p>
          <a:p>
            <a:pPr marL="0" lvl="0" indent="0" algn="ctr" rtl="0">
              <a:spcBef>
                <a:spcPts val="0"/>
              </a:spcBef>
              <a:spcAft>
                <a:spcPts val="0"/>
              </a:spcAft>
              <a:buNone/>
            </a:pPr>
            <a:r>
              <a:rPr lang="en" sz="2300">
                <a:solidFill>
                  <a:srgbClr val="FFFF00"/>
                </a:solidFill>
              </a:rPr>
              <a:t>WHAT IS “THE COLLECTION”?</a:t>
            </a:r>
            <a:endParaRPr sz="2300">
              <a:solidFill>
                <a:srgbClr val="FFFF00"/>
              </a:solidFill>
            </a:endParaRPr>
          </a:p>
          <a:p>
            <a:pPr marL="0" lvl="0" indent="0" algn="l" rtl="0">
              <a:spcBef>
                <a:spcPts val="0"/>
              </a:spcBef>
              <a:spcAft>
                <a:spcPts val="0"/>
              </a:spcAft>
              <a:buNone/>
            </a:pPr>
            <a:endParaRPr sz="2300" b="1">
              <a:solidFill>
                <a:srgbClr val="00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“It’s in the bible!”</a:t>
            </a:r>
            <a:endParaRPr sz="5000" b="1">
              <a:solidFill>
                <a:srgbClr val="00FFFF"/>
              </a:solidFill>
            </a:endParaRPr>
          </a:p>
        </p:txBody>
      </p:sp>
      <p:sp>
        <p:nvSpPr>
          <p:cNvPr id="67" name="Google Shape;67;p15"/>
          <p:cNvSpPr txBox="1">
            <a:spLocks noGrp="1"/>
          </p:cNvSpPr>
          <p:nvPr>
            <p:ph type="subTitle" idx="1"/>
          </p:nvPr>
        </p:nvSpPr>
        <p:spPr>
          <a:xfrm>
            <a:off x="-171450" y="388100"/>
            <a:ext cx="9450000" cy="4755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“The bible says not to eat shellfish, but I just saw brother Joe order shrimp!”</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“Paul said we are justified by faith, but James says we are justified by works.  Clearly the bible is wrong because of contradictions like this!”</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“Psalms clearly has the words ‘There is no God’!”</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“Jesus put up traffic signals and stop signs, because the bible talks about He and the apostles using “signs”!”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“Someone with leprosy today should dip in the Jordan River seven times.”</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“Jesus tells us to hate our parents in Luke 14:26!”</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“Jesus tells us not to prepare what to say before those in authority, because it will be miraculously given us in that moment what to speak!” </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“We must go and kill all the non-Israelites in the land of Canaan today!”</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“Jesus told the woman caught in adultery that He did not condemn her, therefore it is OK to commit adultery!”</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“In Joshua 5 some Canaanites’ hearts MELTED - LITERALLY!”</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“Cars are in the bible!  In Acts it says the brethren were all in one ‘Accord’!”</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ALL need this lesson!</a:t>
            </a:r>
            <a:endParaRPr sz="5000" b="1">
              <a:solidFill>
                <a:srgbClr val="00FFFF"/>
              </a:solidFill>
            </a:endParaRPr>
          </a:p>
        </p:txBody>
      </p:sp>
      <p:sp>
        <p:nvSpPr>
          <p:cNvPr id="73" name="Google Shape;73;p16"/>
          <p:cNvSpPr txBox="1">
            <a:spLocks noGrp="1"/>
          </p:cNvSpPr>
          <p:nvPr>
            <p:ph type="subTitle" idx="1"/>
          </p:nvPr>
        </p:nvSpPr>
        <p:spPr>
          <a:xfrm>
            <a:off x="-105000" y="388100"/>
            <a:ext cx="9323400" cy="4755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I know much of that previous list seemed ridiculous, but would you know the proper way to reason out with someone, from the scriptures, why those views are wrong?  Opinion is not enough.</a:t>
            </a:r>
            <a:endParaRPr sz="2400">
              <a:solidFill>
                <a:srgbClr val="FFFF00"/>
              </a:solidFill>
            </a:endParaRPr>
          </a:p>
          <a:p>
            <a:pPr marL="457200" lvl="0" indent="-381000" algn="l" rtl="0">
              <a:spcBef>
                <a:spcPts val="0"/>
              </a:spcBef>
              <a:spcAft>
                <a:spcPts val="0"/>
              </a:spcAft>
              <a:buClr>
                <a:srgbClr val="FFFF00"/>
              </a:buClr>
              <a:buSzPts val="2400"/>
              <a:buChar char="●"/>
            </a:pPr>
            <a:r>
              <a:rPr lang="en" sz="2400" u="sng">
                <a:solidFill>
                  <a:srgbClr val="FFFF00"/>
                </a:solidFill>
              </a:rPr>
              <a:t>2 Pet.3:16</a:t>
            </a:r>
            <a:r>
              <a:rPr lang="en" sz="2400">
                <a:solidFill>
                  <a:srgbClr val="FFFF00"/>
                </a:solidFill>
              </a:rPr>
              <a:t> </a:t>
            </a:r>
            <a:r>
              <a:rPr lang="en" sz="2400" i="1">
                <a:solidFill>
                  <a:schemeClr val="dk1"/>
                </a:solidFill>
              </a:rPr>
              <a:t>“as also in all his</a:t>
            </a:r>
            <a:r>
              <a:rPr lang="en" sz="2400">
                <a:solidFill>
                  <a:srgbClr val="FFFF00"/>
                </a:solidFill>
              </a:rPr>
              <a:t> (Paul’s) </a:t>
            </a:r>
            <a:r>
              <a:rPr lang="en" sz="2400" i="1">
                <a:solidFill>
                  <a:schemeClr val="dk1"/>
                </a:solidFill>
              </a:rPr>
              <a:t>letters, speaking in them of these things, in which are some things hard to understand, which </a:t>
            </a:r>
            <a:r>
              <a:rPr lang="en" sz="2400" i="1" u="sng">
                <a:solidFill>
                  <a:schemeClr val="dk1"/>
                </a:solidFill>
              </a:rPr>
              <a:t>the untaught and unstable distort</a:t>
            </a:r>
            <a:r>
              <a:rPr lang="en" sz="2400" i="1">
                <a:solidFill>
                  <a:schemeClr val="dk1"/>
                </a:solidFill>
              </a:rPr>
              <a:t>, as they do also the rest of the Scriptures, </a:t>
            </a:r>
            <a:r>
              <a:rPr lang="en" sz="2400" i="1" u="sng">
                <a:solidFill>
                  <a:schemeClr val="dk1"/>
                </a:solidFill>
              </a:rPr>
              <a:t>to their own destruction</a:t>
            </a:r>
            <a:r>
              <a:rPr lang="en" sz="2400" i="1">
                <a:solidFill>
                  <a:schemeClr val="dk1"/>
                </a:solidFill>
              </a:rPr>
              <a:t>.”</a:t>
            </a:r>
            <a:endParaRPr sz="2400" i="1">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In Acts 17 we saw two great examples and results of PROPER bible study.  Paul used the Old Testament prophecies to prove to Jews that Jesus was their foretold Messiah.  And the Bereans painfully searched those scrolls in the synagogue DAILY to determine the truth for themselves.</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to do with “the word”</a:t>
            </a:r>
            <a:endParaRPr sz="5000" b="1">
              <a:solidFill>
                <a:srgbClr val="00FFFF"/>
              </a:solidFill>
            </a:endParaRPr>
          </a:p>
        </p:txBody>
      </p:sp>
      <p:sp>
        <p:nvSpPr>
          <p:cNvPr id="79" name="Google Shape;79;p17"/>
          <p:cNvSpPr txBox="1">
            <a:spLocks noGrp="1"/>
          </p:cNvSpPr>
          <p:nvPr>
            <p:ph type="subTitle" idx="1"/>
          </p:nvPr>
        </p:nvSpPr>
        <p:spPr>
          <a:xfrm>
            <a:off x="-105000" y="388100"/>
            <a:ext cx="9323400" cy="4755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800" dirty="0">
                <a:solidFill>
                  <a:srgbClr val="00FFFF"/>
                </a:solidFill>
              </a:rPr>
              <a:t>Listen to it.</a:t>
            </a:r>
            <a:r>
              <a:rPr lang="en" sz="1800" dirty="0">
                <a:solidFill>
                  <a:srgbClr val="FFFF00"/>
                </a:solidFill>
              </a:rPr>
              <a:t>  </a:t>
            </a:r>
            <a:r>
              <a:rPr lang="en" sz="1800" u="sng" dirty="0">
                <a:solidFill>
                  <a:srgbClr val="FFFF00"/>
                </a:solidFill>
              </a:rPr>
              <a:t>Lk.10:39</a:t>
            </a:r>
            <a:r>
              <a:rPr lang="en" sz="1800" dirty="0">
                <a:solidFill>
                  <a:srgbClr val="FFFF00"/>
                </a:solidFill>
              </a:rPr>
              <a:t> </a:t>
            </a:r>
            <a:r>
              <a:rPr lang="en" sz="1800" i="1" dirty="0">
                <a:solidFill>
                  <a:schemeClr val="dk1"/>
                </a:solidFill>
              </a:rPr>
              <a:t>“She had a sister called Mary, who was seated at the Lord’s feet, </a:t>
            </a:r>
            <a:r>
              <a:rPr lang="en" sz="1800" i="1" u="sng" dirty="0">
                <a:solidFill>
                  <a:schemeClr val="dk1"/>
                </a:solidFill>
              </a:rPr>
              <a:t>listening</a:t>
            </a:r>
            <a:r>
              <a:rPr lang="en" sz="1800" i="1" dirty="0">
                <a:solidFill>
                  <a:schemeClr val="dk1"/>
                </a:solidFill>
              </a:rPr>
              <a:t> to His word.” </a:t>
            </a:r>
            <a:r>
              <a:rPr lang="en" sz="1800" dirty="0">
                <a:solidFill>
                  <a:srgbClr val="FFFF00"/>
                </a:solidFill>
              </a:rPr>
              <a:t>(Acts 4:4, Eph.1:13)</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Read it.</a:t>
            </a:r>
            <a:r>
              <a:rPr lang="en" sz="1800" dirty="0">
                <a:solidFill>
                  <a:srgbClr val="FFFF00"/>
                </a:solidFill>
              </a:rPr>
              <a:t>  </a:t>
            </a:r>
            <a:r>
              <a:rPr lang="en" sz="1800" u="sng" dirty="0">
                <a:solidFill>
                  <a:srgbClr val="FFFF00"/>
                </a:solidFill>
              </a:rPr>
              <a:t>Rev.1:3</a:t>
            </a:r>
            <a:r>
              <a:rPr lang="en" sz="1800" dirty="0">
                <a:solidFill>
                  <a:srgbClr val="FFFF00"/>
                </a:solidFill>
              </a:rPr>
              <a:t> </a:t>
            </a:r>
            <a:r>
              <a:rPr lang="en" sz="1800" i="1" dirty="0">
                <a:solidFill>
                  <a:schemeClr val="dk1"/>
                </a:solidFill>
              </a:rPr>
              <a:t>“Blessed is </a:t>
            </a:r>
            <a:r>
              <a:rPr lang="en" sz="1800" i="1" u="sng" dirty="0">
                <a:solidFill>
                  <a:schemeClr val="dk1"/>
                </a:solidFill>
              </a:rPr>
              <a:t>he who reads</a:t>
            </a:r>
            <a:r>
              <a:rPr lang="en" sz="1800" i="1" dirty="0">
                <a:solidFill>
                  <a:schemeClr val="dk1"/>
                </a:solidFill>
              </a:rPr>
              <a:t> and those who hear the words of the prophecy,...” </a:t>
            </a:r>
            <a:r>
              <a:rPr lang="en" sz="1800" dirty="0">
                <a:solidFill>
                  <a:srgbClr val="FFFF00"/>
                </a:solidFill>
              </a:rPr>
              <a:t>(Acts 8:28, Col.4:16, 1 Thess.5:27)</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Meditate on it. </a:t>
            </a:r>
            <a:r>
              <a:rPr lang="en" sz="1800" dirty="0">
                <a:solidFill>
                  <a:srgbClr val="FFFF00"/>
                </a:solidFill>
              </a:rPr>
              <a:t> </a:t>
            </a:r>
            <a:r>
              <a:rPr lang="en" sz="1800" u="sng" dirty="0">
                <a:solidFill>
                  <a:srgbClr val="FFFF00"/>
                </a:solidFill>
              </a:rPr>
              <a:t>Ps.119:148</a:t>
            </a:r>
            <a:r>
              <a:rPr lang="en" sz="1800" dirty="0">
                <a:solidFill>
                  <a:srgbClr val="FFFF00"/>
                </a:solidFill>
              </a:rPr>
              <a:t> </a:t>
            </a:r>
            <a:r>
              <a:rPr lang="en" sz="1800" i="1" dirty="0">
                <a:solidFill>
                  <a:schemeClr val="dk1"/>
                </a:solidFill>
              </a:rPr>
              <a:t>“My eyes anticipate the night watches, that I may </a:t>
            </a:r>
            <a:r>
              <a:rPr lang="en" sz="1800" i="1" u="sng" dirty="0">
                <a:solidFill>
                  <a:schemeClr val="dk1"/>
                </a:solidFill>
              </a:rPr>
              <a:t>meditate</a:t>
            </a:r>
            <a:r>
              <a:rPr lang="en" sz="1800" i="1" dirty="0">
                <a:solidFill>
                  <a:schemeClr val="dk1"/>
                </a:solidFill>
              </a:rPr>
              <a:t> on Your word.” </a:t>
            </a:r>
            <a:r>
              <a:rPr lang="en" sz="1800" dirty="0">
                <a:solidFill>
                  <a:srgbClr val="FFFF00"/>
                </a:solidFill>
              </a:rPr>
              <a:t>(Josh.1:8, Lk.2:19, Phil.4:8)</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Memorize it.</a:t>
            </a:r>
            <a:r>
              <a:rPr lang="en" sz="1800" dirty="0">
                <a:solidFill>
                  <a:srgbClr val="FFFF00"/>
                </a:solidFill>
              </a:rPr>
              <a:t>  </a:t>
            </a:r>
            <a:r>
              <a:rPr lang="en" sz="1800" u="sng" dirty="0">
                <a:solidFill>
                  <a:srgbClr val="FFFF00"/>
                </a:solidFill>
              </a:rPr>
              <a:t>Ps.119:11</a:t>
            </a:r>
            <a:r>
              <a:rPr lang="en" sz="1800" dirty="0">
                <a:solidFill>
                  <a:srgbClr val="FFFF00"/>
                </a:solidFill>
              </a:rPr>
              <a:t> </a:t>
            </a:r>
            <a:r>
              <a:rPr lang="en" sz="1800" i="1" dirty="0">
                <a:solidFill>
                  <a:schemeClr val="dk1"/>
                </a:solidFill>
              </a:rPr>
              <a:t>“Your word I have </a:t>
            </a:r>
            <a:r>
              <a:rPr lang="en" sz="1800" i="1" u="sng" dirty="0">
                <a:solidFill>
                  <a:schemeClr val="dk1"/>
                </a:solidFill>
              </a:rPr>
              <a:t>treasured in my heart</a:t>
            </a:r>
            <a:r>
              <a:rPr lang="en" sz="1800" i="1" dirty="0">
                <a:solidFill>
                  <a:schemeClr val="dk1"/>
                </a:solidFill>
              </a:rPr>
              <a:t>, that I may not sin against You.”  </a:t>
            </a:r>
            <a:r>
              <a:rPr lang="en" sz="1800" dirty="0">
                <a:solidFill>
                  <a:srgbClr val="FFFF00"/>
                </a:solidFill>
              </a:rPr>
              <a:t>(2 Pet.3:2, Jude 17)</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Study/Examine it.</a:t>
            </a:r>
            <a:r>
              <a:rPr lang="en" sz="1800" dirty="0">
                <a:solidFill>
                  <a:srgbClr val="FFFF00"/>
                </a:solidFill>
              </a:rPr>
              <a:t>  </a:t>
            </a:r>
            <a:r>
              <a:rPr lang="en" sz="1800" u="sng" dirty="0">
                <a:solidFill>
                  <a:srgbClr val="FFFF00"/>
                </a:solidFill>
              </a:rPr>
              <a:t>Acts 17:11</a:t>
            </a:r>
            <a:r>
              <a:rPr lang="en" sz="1800" dirty="0">
                <a:solidFill>
                  <a:srgbClr val="FFFF00"/>
                </a:solidFill>
              </a:rPr>
              <a:t> </a:t>
            </a:r>
            <a:r>
              <a:rPr lang="en" sz="1800" i="1" dirty="0">
                <a:solidFill>
                  <a:schemeClr val="dk1"/>
                </a:solidFill>
              </a:rPr>
              <a:t>“...they received the word with great eagerness, </a:t>
            </a:r>
            <a:r>
              <a:rPr lang="en" sz="1800" i="1" u="sng" dirty="0">
                <a:solidFill>
                  <a:schemeClr val="dk1"/>
                </a:solidFill>
              </a:rPr>
              <a:t>examining the Scriptures daily</a:t>
            </a:r>
            <a:r>
              <a:rPr lang="en" sz="1800" i="1" dirty="0">
                <a:solidFill>
                  <a:schemeClr val="dk1"/>
                </a:solidFill>
              </a:rPr>
              <a:t> to see whether these things were so.” </a:t>
            </a:r>
            <a:r>
              <a:rPr lang="en" sz="1800" dirty="0">
                <a:solidFill>
                  <a:srgbClr val="FFFF00"/>
                </a:solidFill>
              </a:rPr>
              <a:t>(2 Tim.2:15)</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Understand it.</a:t>
            </a:r>
            <a:r>
              <a:rPr lang="en" sz="1800" dirty="0">
                <a:solidFill>
                  <a:srgbClr val="FFFF00"/>
                </a:solidFill>
              </a:rPr>
              <a:t>  </a:t>
            </a:r>
            <a:r>
              <a:rPr lang="en" sz="1800" u="sng" dirty="0">
                <a:solidFill>
                  <a:srgbClr val="FFFF00"/>
                </a:solidFill>
              </a:rPr>
              <a:t>Matt.13:23</a:t>
            </a:r>
            <a:r>
              <a:rPr lang="en" sz="1800" dirty="0">
                <a:solidFill>
                  <a:srgbClr val="FFFF00"/>
                </a:solidFill>
              </a:rPr>
              <a:t> </a:t>
            </a:r>
            <a:r>
              <a:rPr lang="en" sz="1800" i="1" dirty="0">
                <a:solidFill>
                  <a:schemeClr val="dk1"/>
                </a:solidFill>
              </a:rPr>
              <a:t>“And the one on whom seed was sown on the good soil, this is the man who hears the word and </a:t>
            </a:r>
            <a:r>
              <a:rPr lang="en" sz="1800" i="1" u="sng" dirty="0">
                <a:solidFill>
                  <a:schemeClr val="dk1"/>
                </a:solidFill>
              </a:rPr>
              <a:t>understands it</a:t>
            </a:r>
            <a:r>
              <a:rPr lang="en" sz="1800" i="1" dirty="0">
                <a:solidFill>
                  <a:schemeClr val="dk1"/>
                </a:solidFill>
              </a:rPr>
              <a:t>;” </a:t>
            </a:r>
            <a:r>
              <a:rPr lang="en" sz="1800" dirty="0">
                <a:solidFill>
                  <a:srgbClr val="FFFF00"/>
                </a:solidFill>
              </a:rPr>
              <a:t>(Eph.3:4)</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OBEY IT!</a:t>
            </a:r>
            <a:r>
              <a:rPr lang="en" sz="1800" dirty="0">
                <a:solidFill>
                  <a:srgbClr val="FFFF00"/>
                </a:solidFill>
              </a:rPr>
              <a:t>  </a:t>
            </a:r>
            <a:r>
              <a:rPr lang="en" sz="1800" u="sng" dirty="0">
                <a:solidFill>
                  <a:srgbClr val="FFFF00"/>
                </a:solidFill>
              </a:rPr>
              <a:t>Heb.5:9</a:t>
            </a:r>
            <a:r>
              <a:rPr lang="en" sz="1800" dirty="0">
                <a:solidFill>
                  <a:srgbClr val="FFFF00"/>
                </a:solidFill>
              </a:rPr>
              <a:t> </a:t>
            </a:r>
            <a:r>
              <a:rPr lang="en" sz="1800" i="1" dirty="0">
                <a:solidFill>
                  <a:schemeClr val="dk1"/>
                </a:solidFill>
              </a:rPr>
              <a:t>“And having been made perfect, He became to </a:t>
            </a:r>
            <a:r>
              <a:rPr lang="en" sz="1800" i="1" u="sng" dirty="0">
                <a:solidFill>
                  <a:schemeClr val="dk1"/>
                </a:solidFill>
              </a:rPr>
              <a:t>all those who obey Him</a:t>
            </a:r>
            <a:r>
              <a:rPr lang="en" sz="1800" i="1" dirty="0">
                <a:solidFill>
                  <a:schemeClr val="dk1"/>
                </a:solidFill>
              </a:rPr>
              <a:t> the source of eternal salvation,” </a:t>
            </a:r>
            <a:r>
              <a:rPr lang="en" sz="1800" dirty="0">
                <a:solidFill>
                  <a:srgbClr val="FFFF00"/>
                </a:solidFill>
              </a:rPr>
              <a:t>(Rom.2:8)</a:t>
            </a:r>
            <a:endParaRPr sz="1800" dirty="0">
              <a:solidFill>
                <a:srgbClr val="FFFF00"/>
              </a:solidFill>
            </a:endParaRPr>
          </a:p>
          <a:p>
            <a:pPr marL="457200" lvl="0" indent="-349250" algn="l" rtl="0">
              <a:spcBef>
                <a:spcPts val="0"/>
              </a:spcBef>
              <a:spcAft>
                <a:spcPts val="0"/>
              </a:spcAft>
              <a:buClr>
                <a:srgbClr val="00FFFF"/>
              </a:buClr>
              <a:buSzPts val="1900"/>
              <a:buChar char="●"/>
            </a:pPr>
            <a:r>
              <a:rPr lang="en" sz="1800" dirty="0">
                <a:solidFill>
                  <a:srgbClr val="00FFFF"/>
                </a:solidFill>
              </a:rPr>
              <a:t>TEACH IT TO OTHERS!</a:t>
            </a:r>
            <a:r>
              <a:rPr lang="en" sz="1800" dirty="0">
                <a:solidFill>
                  <a:srgbClr val="FFFF00"/>
                </a:solidFill>
              </a:rPr>
              <a:t>  </a:t>
            </a:r>
            <a:r>
              <a:rPr lang="en" sz="1800" u="sng" dirty="0">
                <a:solidFill>
                  <a:srgbClr val="FFFF00"/>
                </a:solidFill>
              </a:rPr>
              <a:t>Acts 8:4</a:t>
            </a:r>
            <a:r>
              <a:rPr lang="en" sz="1800" dirty="0">
                <a:solidFill>
                  <a:srgbClr val="FFFF00"/>
                </a:solidFill>
              </a:rPr>
              <a:t> </a:t>
            </a:r>
            <a:r>
              <a:rPr lang="en" sz="1800" i="1" dirty="0">
                <a:solidFill>
                  <a:schemeClr val="dk1"/>
                </a:solidFill>
              </a:rPr>
              <a:t>“Therefore, those who had been scattered went about </a:t>
            </a:r>
            <a:r>
              <a:rPr lang="en" sz="1800" i="1" u="sng" dirty="0">
                <a:solidFill>
                  <a:schemeClr val="dk1"/>
                </a:solidFill>
              </a:rPr>
              <a:t>preaching the word</a:t>
            </a:r>
            <a:r>
              <a:rPr lang="en" sz="1800" i="1" dirty="0">
                <a:solidFill>
                  <a:schemeClr val="dk1"/>
                </a:solidFill>
              </a:rPr>
              <a:t>.” </a:t>
            </a:r>
            <a:r>
              <a:rPr lang="en" sz="1800" dirty="0">
                <a:solidFill>
                  <a:srgbClr val="FFFF00"/>
                </a:solidFill>
              </a:rPr>
              <a:t>(2 Tim.2:2)</a:t>
            </a:r>
            <a:endParaRPr sz="18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“Herman who?”</a:t>
            </a:r>
            <a:endParaRPr sz="5000" b="1">
              <a:solidFill>
                <a:srgbClr val="00FFFF"/>
              </a:solidFill>
            </a:endParaRPr>
          </a:p>
        </p:txBody>
      </p:sp>
      <p:sp>
        <p:nvSpPr>
          <p:cNvPr id="85" name="Google Shape;85;p18"/>
          <p:cNvSpPr txBox="1">
            <a:spLocks noGrp="1"/>
          </p:cNvSpPr>
          <p:nvPr>
            <p:ph type="subTitle" idx="1"/>
          </p:nvPr>
        </p:nvSpPr>
        <p:spPr>
          <a:xfrm>
            <a:off x="-105000" y="388100"/>
            <a:ext cx="9323400" cy="47556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FFFF00"/>
              </a:buClr>
              <a:buSzPts val="3000"/>
              <a:buChar char="●"/>
            </a:pPr>
            <a:r>
              <a:rPr lang="en" sz="3000">
                <a:solidFill>
                  <a:srgbClr val="FFFF00"/>
                </a:solidFill>
              </a:rPr>
              <a:t>“Hermeneutics” -</a:t>
            </a:r>
            <a:r>
              <a:rPr lang="en" sz="3000">
                <a:solidFill>
                  <a:srgbClr val="00FFFF"/>
                </a:solidFill>
              </a:rPr>
              <a:t> </a:t>
            </a:r>
            <a:r>
              <a:rPr lang="en" sz="3000">
                <a:solidFill>
                  <a:schemeClr val="dk1"/>
                </a:solidFill>
              </a:rPr>
              <a:t>“the branch of knowledge that deals with </a:t>
            </a:r>
            <a:r>
              <a:rPr lang="en" sz="3000" u="sng">
                <a:solidFill>
                  <a:schemeClr val="dk1"/>
                </a:solidFill>
              </a:rPr>
              <a:t>interpretation</a:t>
            </a:r>
            <a:r>
              <a:rPr lang="en" sz="3000">
                <a:solidFill>
                  <a:schemeClr val="dk1"/>
                </a:solidFill>
              </a:rPr>
              <a:t>, especially of the Bible or other literary texts.”</a:t>
            </a:r>
            <a:endParaRPr sz="3000">
              <a:solidFill>
                <a:schemeClr val="dk1"/>
              </a:solidFill>
            </a:endParaRPr>
          </a:p>
          <a:p>
            <a:pPr marL="457200" lvl="0" indent="-419100" algn="l" rtl="0">
              <a:spcBef>
                <a:spcPts val="0"/>
              </a:spcBef>
              <a:spcAft>
                <a:spcPts val="0"/>
              </a:spcAft>
              <a:buClr>
                <a:srgbClr val="00FFFF"/>
              </a:buClr>
              <a:buSzPts val="3000"/>
              <a:buChar char="●"/>
            </a:pPr>
            <a:r>
              <a:rPr lang="en" sz="3000">
                <a:solidFill>
                  <a:srgbClr val="00FFFF"/>
                </a:solidFill>
              </a:rPr>
              <a:t>The study of scripture is a full time occupation/career for many NON-evangelists, and has been for many centuries, for scribes and scholars.  It is hard work to know the exact meaning of certain difficult passages, and the method by which we interpret it will </a:t>
            </a:r>
            <a:r>
              <a:rPr lang="en" sz="3000" u="sng">
                <a:solidFill>
                  <a:srgbClr val="FFFF00"/>
                </a:solidFill>
              </a:rPr>
              <a:t>DRASTICALLY</a:t>
            </a:r>
            <a:r>
              <a:rPr lang="en" sz="3000">
                <a:solidFill>
                  <a:srgbClr val="00FFFF"/>
                </a:solidFill>
              </a:rPr>
              <a:t> change the way that we understand it!</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RULE NUMBER ONE!</a:t>
            </a:r>
            <a:endParaRPr sz="5000" b="1">
              <a:solidFill>
                <a:srgbClr val="00FFFF"/>
              </a:solidFill>
            </a:endParaRPr>
          </a:p>
        </p:txBody>
      </p:sp>
      <p:sp>
        <p:nvSpPr>
          <p:cNvPr id="91" name="Google Shape;91;p19"/>
          <p:cNvSpPr txBox="1">
            <a:spLocks noGrp="1"/>
          </p:cNvSpPr>
          <p:nvPr>
            <p:ph type="subTitle" idx="1"/>
          </p:nvPr>
        </p:nvSpPr>
        <p:spPr>
          <a:xfrm>
            <a:off x="-105000" y="388100"/>
            <a:ext cx="9323400" cy="4755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Wouldn’t you think with all these “scholars” studying the scriptures every day that they would be the most zealous Christians today?  Yet many of them are actually atheists!  How can this be?</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You will NEVER understand the bible correctly unless you are open to at least the POSSIBILITY that your “world view” is wrong.  It takes great humility to understand the word of God, something that many so-called “scholars” lack.  If you cannot conceive of the “divine”, (</a:t>
            </a:r>
            <a:r>
              <a:rPr lang="en" sz="2300">
                <a:solidFill>
                  <a:srgbClr val="00FFFF"/>
                </a:solidFill>
              </a:rPr>
              <a:t>“Is it at least POSSIBLE the bible is true?”</a:t>
            </a:r>
            <a:r>
              <a:rPr lang="en" sz="2300">
                <a:solidFill>
                  <a:schemeClr val="dk1"/>
                </a:solidFill>
              </a:rPr>
              <a:t>), you will fail.</a:t>
            </a:r>
            <a:endParaRPr sz="2300">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Jn.8:43</a:t>
            </a:r>
            <a:r>
              <a:rPr lang="en" sz="2300">
                <a:solidFill>
                  <a:schemeClr val="dk1"/>
                </a:solidFill>
              </a:rPr>
              <a:t> </a:t>
            </a:r>
            <a:r>
              <a:rPr lang="en" sz="2300" i="1">
                <a:solidFill>
                  <a:schemeClr val="dk1"/>
                </a:solidFill>
              </a:rPr>
              <a:t>“Why do you not understand what I </a:t>
            </a:r>
            <a:r>
              <a:rPr lang="en" sz="2300">
                <a:solidFill>
                  <a:srgbClr val="FFFF00"/>
                </a:solidFill>
              </a:rPr>
              <a:t>(Jesus)</a:t>
            </a:r>
            <a:r>
              <a:rPr lang="en" sz="2300" i="1">
                <a:solidFill>
                  <a:schemeClr val="dk1"/>
                </a:solidFill>
              </a:rPr>
              <a:t> am saying? It is because </a:t>
            </a:r>
            <a:r>
              <a:rPr lang="en" sz="2300" i="1" u="sng">
                <a:solidFill>
                  <a:schemeClr val="dk1"/>
                </a:solidFill>
              </a:rPr>
              <a:t>you cannot hear My word</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They could PHYSICALLY hear Jesus, but not in their hearts.</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Jn.8:24</a:t>
            </a:r>
            <a:r>
              <a:rPr lang="en" sz="2300">
                <a:solidFill>
                  <a:srgbClr val="00FFFF"/>
                </a:solidFill>
              </a:rPr>
              <a:t> </a:t>
            </a:r>
            <a:r>
              <a:rPr lang="en" sz="2300" i="1">
                <a:solidFill>
                  <a:schemeClr val="dk1"/>
                </a:solidFill>
              </a:rPr>
              <a:t>“Therefore I said to you that you will die in your sins; for unless you believe that </a:t>
            </a:r>
            <a:r>
              <a:rPr lang="en" sz="2300" i="1" u="sng">
                <a:solidFill>
                  <a:schemeClr val="dk1"/>
                </a:solidFill>
              </a:rPr>
              <a:t>I AM</a:t>
            </a:r>
            <a:r>
              <a:rPr lang="en" sz="2300" i="1">
                <a:solidFill>
                  <a:schemeClr val="dk1"/>
                </a:solidFill>
              </a:rPr>
              <a:t> (He), you will die in your sins.”</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Being a good bible student</a:t>
            </a:r>
            <a:endParaRPr sz="5000" b="1">
              <a:solidFill>
                <a:srgbClr val="00FFFF"/>
              </a:solidFill>
            </a:endParaRPr>
          </a:p>
        </p:txBody>
      </p:sp>
      <p:sp>
        <p:nvSpPr>
          <p:cNvPr id="97" name="Google Shape;97;p20"/>
          <p:cNvSpPr txBox="1">
            <a:spLocks noGrp="1"/>
          </p:cNvSpPr>
          <p:nvPr>
            <p:ph type="subTitle" idx="1"/>
          </p:nvPr>
        </p:nvSpPr>
        <p:spPr>
          <a:xfrm>
            <a:off x="-178125" y="485100"/>
            <a:ext cx="9416700" cy="4658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Do you remember writing “book reports” in grade school?  We learn from a very young age to “interpret” writings of others by asking important questions.  It is so sad how many people </a:t>
            </a:r>
            <a:r>
              <a:rPr lang="en" sz="2000" u="sng">
                <a:solidFill>
                  <a:srgbClr val="FFFF00"/>
                </a:solidFill>
              </a:rPr>
              <a:t>will not</a:t>
            </a:r>
            <a:r>
              <a:rPr lang="en" sz="2000">
                <a:solidFill>
                  <a:srgbClr val="FFFF00"/>
                </a:solidFill>
              </a:rPr>
              <a:t> do this with God’s word.</a:t>
            </a:r>
            <a:endParaRPr sz="2000">
              <a:solidFill>
                <a:srgbClr val="FFFF00"/>
              </a:solidFill>
            </a:endParaRPr>
          </a:p>
          <a:p>
            <a:pPr marL="457200" lvl="0" indent="-355600" algn="l" rtl="0">
              <a:spcBef>
                <a:spcPts val="0"/>
              </a:spcBef>
              <a:spcAft>
                <a:spcPts val="0"/>
              </a:spcAft>
              <a:buClr>
                <a:schemeClr val="dk1"/>
              </a:buClr>
              <a:buSzPts val="2000"/>
              <a:buChar char="●"/>
            </a:pPr>
            <a:r>
              <a:rPr lang="en" sz="2000" u="sng">
                <a:solidFill>
                  <a:schemeClr val="dk1"/>
                </a:solidFill>
              </a:rPr>
              <a:t>WHO</a:t>
            </a:r>
            <a:r>
              <a:rPr lang="en" sz="2000">
                <a:solidFill>
                  <a:schemeClr val="dk1"/>
                </a:solidFill>
              </a:rPr>
              <a:t> is speaking, and WHO are they writing to?  What do we know about both author and audience?</a:t>
            </a:r>
            <a:endParaRPr sz="2000">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WHAT</a:t>
            </a:r>
            <a:r>
              <a:rPr lang="en" sz="2000">
                <a:solidFill>
                  <a:srgbClr val="00FFFF"/>
                </a:solidFill>
              </a:rPr>
              <a:t> is being taught to the initial audience?  Examine the content itself.</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WHERE</a:t>
            </a:r>
            <a:r>
              <a:rPr lang="en" sz="2000">
                <a:solidFill>
                  <a:srgbClr val="FFFF00"/>
                </a:solidFill>
              </a:rPr>
              <a:t> does this take place?  What important cultural and geographical features should we take note of?</a:t>
            </a:r>
            <a:endParaRPr sz="2000">
              <a:solidFill>
                <a:srgbClr val="FFFF00"/>
              </a:solidFill>
            </a:endParaRPr>
          </a:p>
          <a:p>
            <a:pPr marL="457200" lvl="0" indent="-355600" algn="l" rtl="0">
              <a:spcBef>
                <a:spcPts val="0"/>
              </a:spcBef>
              <a:spcAft>
                <a:spcPts val="0"/>
              </a:spcAft>
              <a:buClr>
                <a:schemeClr val="dk1"/>
              </a:buClr>
              <a:buSzPts val="2000"/>
              <a:buChar char="●"/>
            </a:pPr>
            <a:r>
              <a:rPr lang="en" sz="2000" u="sng">
                <a:solidFill>
                  <a:schemeClr val="dk1"/>
                </a:solidFill>
              </a:rPr>
              <a:t>WHEN</a:t>
            </a:r>
            <a:r>
              <a:rPr lang="en" sz="2000">
                <a:solidFill>
                  <a:schemeClr val="dk1"/>
                </a:solidFill>
              </a:rPr>
              <a:t> is this being written?  This can be very important to our interpretation today in 2023!</a:t>
            </a:r>
            <a:endParaRPr sz="2000">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WHY</a:t>
            </a:r>
            <a:r>
              <a:rPr lang="en" sz="2000">
                <a:solidFill>
                  <a:srgbClr val="00FFFF"/>
                </a:solidFill>
              </a:rPr>
              <a:t> is the speaker sending out this message?  Knowing motivations tell us much about a person’s character.</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WHICH</a:t>
            </a:r>
            <a:r>
              <a:rPr lang="en" sz="2000">
                <a:solidFill>
                  <a:srgbClr val="FFFF00"/>
                </a:solidFill>
              </a:rPr>
              <a:t> “hermeneutic”, method of interpretation, is best for this text?</a:t>
            </a:r>
            <a:endParaRPr sz="2000">
              <a:solidFill>
                <a:srgbClr val="FFFF00"/>
              </a:solidFill>
            </a:endParaRPr>
          </a:p>
          <a:p>
            <a:pPr marL="457200" lvl="0" indent="-355600" algn="l" rtl="0">
              <a:spcBef>
                <a:spcPts val="0"/>
              </a:spcBef>
              <a:spcAft>
                <a:spcPts val="0"/>
              </a:spcAft>
              <a:buClr>
                <a:srgbClr val="00FFFF"/>
              </a:buClr>
              <a:buSzPts val="2000"/>
              <a:buChar char="●"/>
            </a:pPr>
            <a:r>
              <a:rPr lang="en" sz="2000" u="sng">
                <a:solidFill>
                  <a:srgbClr val="00FFFF"/>
                </a:solidFill>
              </a:rPr>
              <a:t>HOW</a:t>
            </a:r>
            <a:r>
              <a:rPr lang="en" sz="2000">
                <a:solidFill>
                  <a:srgbClr val="00FFFF"/>
                </a:solidFill>
              </a:rPr>
              <a:t> are we today, in 2023, supposed to interpret and use what is said?</a:t>
            </a:r>
            <a:endParaRPr sz="2000">
              <a:solidFill>
                <a:srgbClr val="00FFFF"/>
              </a:solidFill>
            </a:endParaRPr>
          </a:p>
          <a:p>
            <a:pPr marL="457200" lvl="0" indent="-355600" algn="l" rtl="0">
              <a:spcBef>
                <a:spcPts val="0"/>
              </a:spcBef>
              <a:spcAft>
                <a:spcPts val="0"/>
              </a:spcAft>
              <a:buClr>
                <a:schemeClr val="dk1"/>
              </a:buClr>
              <a:buSzPts val="2000"/>
              <a:buChar char="●"/>
            </a:pPr>
            <a:r>
              <a:rPr lang="en" sz="2000">
                <a:solidFill>
                  <a:schemeClr val="dk1"/>
                </a:solidFill>
              </a:rPr>
              <a:t>Knowing what is written is NOT enough.  Do you understand how to use it?!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38225" y="0"/>
            <a:ext cx="9416700" cy="48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Knowing what God wants</a:t>
            </a:r>
            <a:endParaRPr sz="5000" b="1">
              <a:solidFill>
                <a:srgbClr val="00FFFF"/>
              </a:solidFill>
            </a:endParaRPr>
          </a:p>
        </p:txBody>
      </p:sp>
      <p:sp>
        <p:nvSpPr>
          <p:cNvPr id="103" name="Google Shape;103;p21"/>
          <p:cNvSpPr txBox="1">
            <a:spLocks noGrp="1"/>
          </p:cNvSpPr>
          <p:nvPr>
            <p:ph type="subTitle" idx="1"/>
          </p:nvPr>
        </p:nvSpPr>
        <p:spPr>
          <a:xfrm>
            <a:off x="-138225" y="441250"/>
            <a:ext cx="9376800" cy="4702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We will discuss, briefly, some standard interpretation principles of where we get “authority” for doing what we do today in obedience and service to God.</a:t>
            </a:r>
            <a:endParaRPr sz="2500">
              <a:solidFill>
                <a:srgbClr val="FFFF00"/>
              </a:solidFill>
            </a:endParaRPr>
          </a:p>
          <a:p>
            <a:pPr marL="457200" lvl="0" indent="-387350" algn="l" rtl="0">
              <a:spcBef>
                <a:spcPts val="0"/>
              </a:spcBef>
              <a:spcAft>
                <a:spcPts val="0"/>
              </a:spcAft>
              <a:buClr>
                <a:schemeClr val="dk1"/>
              </a:buClr>
              <a:buSzPts val="2500"/>
              <a:buChar char="●"/>
            </a:pPr>
            <a:r>
              <a:rPr lang="en" sz="2500" u="sng">
                <a:solidFill>
                  <a:schemeClr val="dk1"/>
                </a:solidFill>
              </a:rPr>
              <a:t>DIRECT COMMAND</a:t>
            </a:r>
            <a:r>
              <a:rPr lang="en" sz="2500">
                <a:solidFill>
                  <a:schemeClr val="dk1"/>
                </a:solidFill>
              </a:rPr>
              <a:t> - This is God, or His messenger, plainly stating to DO or NOT DO a particular thing.  The “Ten Commandments” were a good example of this, for Jews.</a:t>
            </a:r>
            <a:endParaRPr sz="2500">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Jn.15:17</a:t>
            </a:r>
            <a:r>
              <a:rPr lang="en" sz="2500">
                <a:solidFill>
                  <a:schemeClr val="dk1"/>
                </a:solidFill>
              </a:rPr>
              <a:t> </a:t>
            </a:r>
            <a:r>
              <a:rPr lang="en" sz="2500" i="1">
                <a:solidFill>
                  <a:schemeClr val="dk1"/>
                </a:solidFill>
              </a:rPr>
              <a:t>“</a:t>
            </a:r>
            <a:r>
              <a:rPr lang="en" sz="2500" i="1" u="sng">
                <a:solidFill>
                  <a:schemeClr val="dk1"/>
                </a:solidFill>
              </a:rPr>
              <a:t>This I command you</a:t>
            </a:r>
            <a:r>
              <a:rPr lang="en" sz="2500" i="1">
                <a:solidFill>
                  <a:schemeClr val="dk1"/>
                </a:solidFill>
              </a:rPr>
              <a:t>, that you love one another.”</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Col.3:9</a:t>
            </a:r>
            <a:r>
              <a:rPr lang="en" sz="2500">
                <a:solidFill>
                  <a:schemeClr val="dk1"/>
                </a:solidFill>
              </a:rPr>
              <a:t> “</a:t>
            </a:r>
            <a:r>
              <a:rPr lang="en" sz="2500" u="sng">
                <a:solidFill>
                  <a:schemeClr val="dk1"/>
                </a:solidFill>
              </a:rPr>
              <a:t>Do not lie</a:t>
            </a:r>
            <a:r>
              <a:rPr lang="en" sz="2500">
                <a:solidFill>
                  <a:schemeClr val="dk1"/>
                </a:solidFill>
              </a:rPr>
              <a:t> to one another,...”</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This category SHOULD be the easiest to understand and interpret, so long as we have the context correctly (more on this later).  Direct commands give us a simple choice - either obey what God says, or don’t, and face the consequences.</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2878</Words>
  <Application>Microsoft Office PowerPoint</Application>
  <PresentationFormat>On-screen Show (16:9)</PresentationFormat>
  <Paragraphs>106</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How should we use the bible?</vt:lpstr>
      <vt:lpstr>Lesson 2 in “Back to Basics”</vt:lpstr>
      <vt:lpstr>“It’s in the bible!”</vt:lpstr>
      <vt:lpstr>We ALL need this lesson!</vt:lpstr>
      <vt:lpstr>What to do with “the word”</vt:lpstr>
      <vt:lpstr>“Herman who?”</vt:lpstr>
      <vt:lpstr>RULE NUMBER ONE!</vt:lpstr>
      <vt:lpstr>Being a good bible student</vt:lpstr>
      <vt:lpstr>Knowing what God wants</vt:lpstr>
      <vt:lpstr>Knowing what God wants - 2</vt:lpstr>
      <vt:lpstr>Knowing what God wants - 3</vt:lpstr>
      <vt:lpstr>Jesus often used “inference”</vt:lpstr>
      <vt:lpstr>Knowing what God wants - 4</vt:lpstr>
      <vt:lpstr>Knowing what God wants - 5</vt:lpstr>
      <vt:lpstr>MORE STUDY “STRATEGIES”</vt:lpstr>
      <vt:lpstr>REASONING IT OUT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should we use the bible?</dc:title>
  <dc:creator>Eric Bridge</dc:creator>
  <cp:lastModifiedBy>Eric Bridge</cp:lastModifiedBy>
  <cp:revision>1</cp:revision>
  <dcterms:modified xsi:type="dcterms:W3CDTF">2023-07-09T05:19:53Z</dcterms:modified>
</cp:coreProperties>
</file>