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Bridge" userId="1b5aec563ebd452a" providerId="LiveId" clId="{6F551541-FFE8-4813-A3D5-7DBB3FAF6715}"/>
    <pc:docChg chg="modSld">
      <pc:chgData name="Eric Bridge" userId="1b5aec563ebd452a" providerId="LiveId" clId="{6F551541-FFE8-4813-A3D5-7DBB3FAF6715}" dt="2023-06-18T21:06:22.104" v="14" actId="20577"/>
      <pc:docMkLst>
        <pc:docMk/>
      </pc:docMkLst>
      <pc:sldChg chg="modSp modNotes">
        <pc:chgData name="Eric Bridge" userId="1b5aec563ebd452a" providerId="LiveId" clId="{6F551541-FFE8-4813-A3D5-7DBB3FAF6715}" dt="2023-06-18T21:06:22.104" v="14" actId="20577"/>
        <pc:sldMkLst>
          <pc:docMk/>
          <pc:sldMk cId="0" sldId="259"/>
        </pc:sldMkLst>
        <pc:spChg chg="mod">
          <ac:chgData name="Eric Bridge" userId="1b5aec563ebd452a" providerId="LiveId" clId="{6F551541-FFE8-4813-A3D5-7DBB3FAF6715}" dt="2023-06-18T21:06:22.104" v="14" actId="20577"/>
          <ac:spMkLst>
            <pc:docMk/>
            <pc:sldMk cId="0" sldId="259"/>
            <ac:spMk id="76" creationId="{00000000-0000-0000-0000-000000000000}"/>
          </ac:spMkLst>
        </pc:spChg>
      </pc:sldChg>
      <pc:sldChg chg="modSp mod">
        <pc:chgData name="Eric Bridge" userId="1b5aec563ebd452a" providerId="LiveId" clId="{6F551541-FFE8-4813-A3D5-7DBB3FAF6715}" dt="2023-06-18T06:58:50.935" v="0" actId="14100"/>
        <pc:sldMkLst>
          <pc:docMk/>
          <pc:sldMk cId="0" sldId="262"/>
        </pc:sldMkLst>
        <pc:spChg chg="mod">
          <ac:chgData name="Eric Bridge" userId="1b5aec563ebd452a" providerId="LiveId" clId="{6F551541-FFE8-4813-A3D5-7DBB3FAF6715}" dt="2023-06-18T06:58:50.935" v="0" actId="14100"/>
          <ac:spMkLst>
            <pc:docMk/>
            <pc:sldMk cId="0" sldId="262"/>
            <ac:spMk id="94" creationId="{00000000-0000-0000-0000-000000000000}"/>
          </ac:spMkLst>
        </pc:spChg>
      </pc:sldChg>
      <pc:sldChg chg="modSp mod modNotes">
        <pc:chgData name="Eric Bridge" userId="1b5aec563ebd452a" providerId="LiveId" clId="{6F551541-FFE8-4813-A3D5-7DBB3FAF6715}" dt="2023-06-18T07:01:08.628" v="2" actId="14100"/>
        <pc:sldMkLst>
          <pc:docMk/>
          <pc:sldMk cId="0" sldId="264"/>
        </pc:sldMkLst>
        <pc:spChg chg="mod">
          <ac:chgData name="Eric Bridge" userId="1b5aec563ebd452a" providerId="LiveId" clId="{6F551541-FFE8-4813-A3D5-7DBB3FAF6715}" dt="2023-06-18T07:01:08.628" v="2" actId="14100"/>
          <ac:spMkLst>
            <pc:docMk/>
            <pc:sldMk cId="0" sldId="264"/>
            <ac:spMk id="107" creationId="{00000000-0000-0000-0000-000000000000}"/>
          </ac:spMkLst>
        </pc:spChg>
      </pc:sldChg>
      <pc:sldChg chg="modSp mod">
        <pc:chgData name="Eric Bridge" userId="1b5aec563ebd452a" providerId="LiveId" clId="{6F551541-FFE8-4813-A3D5-7DBB3FAF6715}" dt="2023-06-18T07:02:23.659" v="8" actId="14100"/>
        <pc:sldMkLst>
          <pc:docMk/>
          <pc:sldMk cId="0" sldId="265"/>
        </pc:sldMkLst>
        <pc:spChg chg="mod">
          <ac:chgData name="Eric Bridge" userId="1b5aec563ebd452a" providerId="LiveId" clId="{6F551541-FFE8-4813-A3D5-7DBB3FAF6715}" dt="2023-06-18T07:01:29.044" v="4" actId="255"/>
          <ac:spMkLst>
            <pc:docMk/>
            <pc:sldMk cId="0" sldId="265"/>
            <ac:spMk id="112" creationId="{00000000-0000-0000-0000-000000000000}"/>
          </ac:spMkLst>
        </pc:spChg>
        <pc:spChg chg="mod">
          <ac:chgData name="Eric Bridge" userId="1b5aec563ebd452a" providerId="LiveId" clId="{6F551541-FFE8-4813-A3D5-7DBB3FAF6715}" dt="2023-06-18T07:02:23.659" v="8" actId="14100"/>
          <ac:spMkLst>
            <pc:docMk/>
            <pc:sldMk cId="0" sldId="265"/>
            <ac:spMk id="113" creationId="{00000000-0000-0000-0000-000000000000}"/>
          </ac:spMkLst>
        </pc:spChg>
      </pc:sldChg>
      <pc:sldChg chg="modSp mod">
        <pc:chgData name="Eric Bridge" userId="1b5aec563ebd452a" providerId="LiveId" clId="{6F551541-FFE8-4813-A3D5-7DBB3FAF6715}" dt="2023-06-18T07:03:07.450" v="9" actId="14100"/>
        <pc:sldMkLst>
          <pc:docMk/>
          <pc:sldMk cId="0" sldId="266"/>
        </pc:sldMkLst>
        <pc:spChg chg="mod">
          <ac:chgData name="Eric Bridge" userId="1b5aec563ebd452a" providerId="LiveId" clId="{6F551541-FFE8-4813-A3D5-7DBB3FAF6715}" dt="2023-06-18T07:03:07.450" v="9" actId="14100"/>
          <ac:spMkLst>
            <pc:docMk/>
            <pc:sldMk cId="0" sldId="266"/>
            <ac:spMk id="119" creationId="{00000000-0000-0000-0000-000000000000}"/>
          </ac:spMkLst>
        </pc:spChg>
      </pc:sldChg>
      <pc:sldChg chg="modSp mod">
        <pc:chgData name="Eric Bridge" userId="1b5aec563ebd452a" providerId="LiveId" clId="{6F551541-FFE8-4813-A3D5-7DBB3FAF6715}" dt="2023-06-18T07:04:37.249" v="10" actId="14100"/>
        <pc:sldMkLst>
          <pc:docMk/>
          <pc:sldMk cId="0" sldId="273"/>
        </pc:sldMkLst>
        <pc:spChg chg="mod">
          <ac:chgData name="Eric Bridge" userId="1b5aec563ebd452a" providerId="LiveId" clId="{6F551541-FFE8-4813-A3D5-7DBB3FAF6715}" dt="2023-06-18T07:04:37.249" v="10" actId="14100"/>
          <ac:spMkLst>
            <pc:docMk/>
            <pc:sldMk cId="0" sldId="273"/>
            <ac:spMk id="1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2df9a583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2df9a583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2df9a583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2df9a583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2df9a5838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2df9a583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30997bbf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30997bb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2df9a5838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2df9a583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30997bb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530997bb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30997bbf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30997bbf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30997bbf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30997bbf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30997bbf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30997bbf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30997bbf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30997bbf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21a41a00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21a41a00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21a41a00f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21a41a00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2df9a58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2df9a5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2df9a583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2df9a58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2df9a583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2df9a583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2df9a583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2df9a58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2df9a583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2df9a583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2df9a583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2df9a583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FF0000"/>
                </a:solidFill>
              </a:rPr>
              <a:t>THE</a:t>
            </a:r>
            <a:r>
              <a:rPr lang="en" sz="6011" b="1"/>
              <a:t> </a:t>
            </a:r>
            <a:r>
              <a:rPr lang="en" sz="6011" b="1">
                <a:solidFill>
                  <a:srgbClr val="FF9900"/>
                </a:solidFill>
              </a:rPr>
              <a:t>OLD</a:t>
            </a:r>
            <a:r>
              <a:rPr lang="en" sz="6011" b="1">
                <a:solidFill>
                  <a:srgbClr val="FFFF00"/>
                </a:solidFill>
              </a:rPr>
              <a:t>EST</a:t>
            </a:r>
            <a:r>
              <a:rPr lang="en" sz="6011" b="1"/>
              <a:t> </a:t>
            </a:r>
            <a:r>
              <a:rPr lang="en" sz="6011" b="1">
                <a:solidFill>
                  <a:srgbClr val="00FF00"/>
                </a:solidFill>
              </a:rPr>
              <a:t>SIN</a:t>
            </a:r>
            <a:r>
              <a:rPr lang="en" sz="6011" b="1">
                <a:solidFill>
                  <a:srgbClr val="00FFFF"/>
                </a:solidFill>
              </a:rPr>
              <a:t>: PR</a:t>
            </a:r>
            <a:r>
              <a:rPr lang="en" sz="6011" b="1">
                <a:solidFill>
                  <a:srgbClr val="FF00FF"/>
                </a:solidFill>
              </a:rPr>
              <a:t>IDE</a:t>
            </a:r>
            <a:endParaRPr sz="6011" b="1">
              <a:solidFill>
                <a:srgbClr val="FF00FF"/>
              </a:solidFill>
            </a:endParaRPr>
          </a:p>
        </p:txBody>
      </p:sp>
      <p:sp>
        <p:nvSpPr>
          <p:cNvPr id="55" name="Google Shape;55;p13"/>
          <p:cNvSpPr txBox="1">
            <a:spLocks noGrp="1"/>
          </p:cNvSpPr>
          <p:nvPr>
            <p:ph type="subTitle" idx="1"/>
          </p:nvPr>
        </p:nvSpPr>
        <p:spPr>
          <a:xfrm>
            <a:off x="-125" y="547575"/>
            <a:ext cx="9144000" cy="4596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50" u="sng">
                <a:solidFill>
                  <a:srgbClr val="FF0000"/>
                </a:solidFill>
              </a:rPr>
              <a:t>Ps.10:1-11</a:t>
            </a:r>
            <a:r>
              <a:rPr lang="en" sz="2050">
                <a:solidFill>
                  <a:srgbClr val="FF0000"/>
                </a:solidFill>
              </a:rPr>
              <a:t> (NASB 1995) </a:t>
            </a:r>
            <a:r>
              <a:rPr lang="en" sz="2050" i="1">
                <a:solidFill>
                  <a:srgbClr val="FF0000"/>
                </a:solidFill>
              </a:rPr>
              <a:t>“Why do You stand afar off, O Lord?  Why do You hide Yourself in times of trouble? 2 </a:t>
            </a:r>
            <a:r>
              <a:rPr lang="en" sz="2050" i="1" u="sng">
                <a:solidFill>
                  <a:srgbClr val="FF0000"/>
                </a:solidFill>
              </a:rPr>
              <a:t>In pride the wicked hotly pursue</a:t>
            </a:r>
            <a:r>
              <a:rPr lang="en" sz="2050" i="1">
                <a:solidFill>
                  <a:srgbClr val="FF0000"/>
                </a:solidFill>
              </a:rPr>
              <a:t> the </a:t>
            </a:r>
            <a:r>
              <a:rPr lang="en" sz="2050" i="1">
                <a:solidFill>
                  <a:srgbClr val="FF9900"/>
                </a:solidFill>
              </a:rPr>
              <a:t>afflicted; Let them be caught in the plots which they have devised.3 For </a:t>
            </a:r>
            <a:r>
              <a:rPr lang="en" sz="2050" i="1" u="sng">
                <a:solidFill>
                  <a:srgbClr val="FF9900"/>
                </a:solidFill>
              </a:rPr>
              <a:t>the wicked boasts of his heart’s desire</a:t>
            </a:r>
            <a:r>
              <a:rPr lang="en" sz="2050" i="1">
                <a:solidFill>
                  <a:srgbClr val="FF9900"/>
                </a:solidFill>
              </a:rPr>
              <a:t>, and the greedy man curses and spurns the Lord.4 The wicked,</a:t>
            </a:r>
            <a:r>
              <a:rPr lang="en" sz="2050" i="1">
                <a:solidFill>
                  <a:schemeClr val="dk1"/>
                </a:solidFill>
              </a:rPr>
              <a:t> </a:t>
            </a:r>
            <a:r>
              <a:rPr lang="en" sz="2050" i="1" u="sng">
                <a:solidFill>
                  <a:srgbClr val="FF9900"/>
                </a:solidFill>
              </a:rPr>
              <a:t>in the haughtiness of his countenance</a:t>
            </a:r>
            <a:r>
              <a:rPr lang="en" sz="2050" i="1">
                <a:solidFill>
                  <a:srgbClr val="FF9900"/>
                </a:solidFill>
              </a:rPr>
              <a:t>, does not seek </a:t>
            </a:r>
            <a:r>
              <a:rPr lang="en" sz="2050" i="1">
                <a:solidFill>
                  <a:srgbClr val="FFFF00"/>
                </a:solidFill>
              </a:rPr>
              <a:t>Him.  </a:t>
            </a:r>
            <a:r>
              <a:rPr lang="en" sz="2050" i="1" u="sng">
                <a:solidFill>
                  <a:srgbClr val="FFFF00"/>
                </a:solidFill>
              </a:rPr>
              <a:t>All his thoughts are, “There is no God</a:t>
            </a:r>
            <a:r>
              <a:rPr lang="en" sz="2050" i="1">
                <a:solidFill>
                  <a:srgbClr val="FFFF00"/>
                </a:solidFill>
              </a:rPr>
              <a:t>.” 5 His ways prosper at all times; Your judgments are on high, out of his sight; As for all his adversaries, he snorts at them.6 He says to himself, “I will not be moved; Throughout all </a:t>
            </a:r>
            <a:r>
              <a:rPr lang="en" sz="2050" i="1">
                <a:solidFill>
                  <a:srgbClr val="00FF00"/>
                </a:solidFill>
              </a:rPr>
              <a:t>generations I will not be in adversity.” 7 </a:t>
            </a:r>
            <a:r>
              <a:rPr lang="en" sz="2050" i="1" u="sng">
                <a:solidFill>
                  <a:srgbClr val="00FF00"/>
                </a:solidFill>
              </a:rPr>
              <a:t>His mouth is full of curses and deceit and oppression</a:t>
            </a:r>
            <a:r>
              <a:rPr lang="en" sz="2050" i="1">
                <a:solidFill>
                  <a:srgbClr val="00FF00"/>
                </a:solidFill>
              </a:rPr>
              <a:t>; Under his tongue is mischief and wickedness.8 He sits in the lurking places of the villages; </a:t>
            </a:r>
            <a:r>
              <a:rPr lang="en" sz="2050" i="1" u="sng">
                <a:solidFill>
                  <a:srgbClr val="00FF00"/>
                </a:solidFill>
              </a:rPr>
              <a:t>In the hiding places he kills the innocent</a:t>
            </a:r>
            <a:r>
              <a:rPr lang="en" sz="2050" i="1">
                <a:solidFill>
                  <a:srgbClr val="00FF00"/>
                </a:solidFill>
              </a:rPr>
              <a:t>; His </a:t>
            </a:r>
            <a:r>
              <a:rPr lang="en" sz="2050" i="1">
                <a:solidFill>
                  <a:srgbClr val="00FFFF"/>
                </a:solidFill>
              </a:rPr>
              <a:t>eyes stealthily watch for the unfortunate.9 He lurks in a hiding place as a lion in his lair; He lurks to catch the afflicted; He catches the afflicted when he draws him into his net.10 He crouches, he bows down, and the unfortunate </a:t>
            </a:r>
            <a:r>
              <a:rPr lang="en" sz="2050" i="1">
                <a:solidFill>
                  <a:srgbClr val="FF00FF"/>
                </a:solidFill>
              </a:rPr>
              <a:t>fall by his mighty ones.11 </a:t>
            </a:r>
            <a:r>
              <a:rPr lang="en" sz="2050" i="1" u="sng">
                <a:solidFill>
                  <a:srgbClr val="FF00FF"/>
                </a:solidFill>
              </a:rPr>
              <a:t>He says to himself, “God has forgotten; He has hidden His face; He will never see it</a:t>
            </a:r>
            <a:r>
              <a:rPr lang="en" sz="2050" i="1">
                <a:solidFill>
                  <a:srgbClr val="FF00FF"/>
                </a:solidFill>
              </a:rPr>
              <a:t>.”</a:t>
            </a:r>
            <a:endParaRPr sz="2050" i="1">
              <a:solidFill>
                <a:srgbClr val="FF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“A BETTER WAY” 1 Cor.12:31</a:t>
            </a:r>
            <a:endParaRPr sz="5000" b="1" dirty="0">
              <a:solidFill>
                <a:srgbClr val="00FFFF"/>
              </a:solidFill>
            </a:endParaRPr>
          </a:p>
        </p:txBody>
      </p:sp>
      <p:sp>
        <p:nvSpPr>
          <p:cNvPr id="113" name="Google Shape;113;p22"/>
          <p:cNvSpPr txBox="1">
            <a:spLocks noGrp="1"/>
          </p:cNvSpPr>
          <p:nvPr>
            <p:ph type="subTitle" idx="1"/>
          </p:nvPr>
        </p:nvSpPr>
        <p:spPr>
          <a:xfrm>
            <a:off x="-144950" y="660665"/>
            <a:ext cx="9341612" cy="4483209"/>
          </a:xfrm>
          <a:prstGeom prst="rect">
            <a:avLst/>
          </a:prstGeom>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FFFF00"/>
              </a:buClr>
              <a:buSzPts val="2100"/>
              <a:buChar char="●"/>
            </a:pPr>
            <a:r>
              <a:rPr lang="en" sz="2000" u="sng" dirty="0">
                <a:solidFill>
                  <a:srgbClr val="FFFF00"/>
                </a:solidFill>
              </a:rPr>
              <a:t>1 Cor.13:4-7</a:t>
            </a:r>
            <a:r>
              <a:rPr lang="en" sz="2000" dirty="0">
                <a:solidFill>
                  <a:srgbClr val="00FFFF"/>
                </a:solidFill>
              </a:rPr>
              <a:t> </a:t>
            </a:r>
            <a:r>
              <a:rPr lang="en" sz="2000" i="1" dirty="0">
                <a:solidFill>
                  <a:schemeClr val="dk1"/>
                </a:solidFill>
              </a:rPr>
              <a:t>“Love is patient, love is kind and is not jealous; love does not brag and is not arrogant, 5 does not act unbecomingly; it does not seek its own, is not provoked, does not take into account a wrong suffered, 6 does not rejoice in unrighteousness, but rejoices with the truth; 7 bears all things, believes all things, hopes all things, endures all things.”</a:t>
            </a:r>
            <a:endParaRPr sz="2000" i="1" dirty="0">
              <a:solidFill>
                <a:schemeClr val="dk1"/>
              </a:solidFill>
            </a:endParaRPr>
          </a:p>
          <a:p>
            <a:pPr marL="0" lvl="0" indent="0" algn="l" rtl="0">
              <a:lnSpc>
                <a:spcPct val="90000"/>
              </a:lnSpc>
              <a:spcBef>
                <a:spcPts val="0"/>
              </a:spcBef>
              <a:spcAft>
                <a:spcPts val="0"/>
              </a:spcAft>
              <a:buNone/>
            </a:pPr>
            <a:endParaRPr sz="2000" i="1" dirty="0">
              <a:solidFill>
                <a:schemeClr val="dk1"/>
              </a:solidFill>
            </a:endParaRPr>
          </a:p>
          <a:p>
            <a:pPr marL="457200" lvl="0" indent="-361950" algn="l" rtl="0">
              <a:lnSpc>
                <a:spcPct val="90000"/>
              </a:lnSpc>
              <a:spcBef>
                <a:spcPts val="0"/>
              </a:spcBef>
              <a:spcAft>
                <a:spcPts val="0"/>
              </a:spcAft>
              <a:buClr>
                <a:srgbClr val="FFFF00"/>
              </a:buClr>
              <a:buSzPts val="2100"/>
              <a:buChar char="●"/>
            </a:pPr>
            <a:r>
              <a:rPr lang="en" sz="2000" u="sng" dirty="0">
                <a:solidFill>
                  <a:srgbClr val="FFFF00"/>
                </a:solidFill>
              </a:rPr>
              <a:t>Matt.5:43-48</a:t>
            </a:r>
            <a:r>
              <a:rPr lang="en" sz="2000" dirty="0">
                <a:solidFill>
                  <a:srgbClr val="00FFFF"/>
                </a:solidFill>
              </a:rPr>
              <a:t> </a:t>
            </a:r>
            <a:r>
              <a:rPr lang="en" sz="2000" i="1" dirty="0">
                <a:solidFill>
                  <a:schemeClr val="dk1"/>
                </a:solidFill>
              </a:rPr>
              <a:t>“You have heard that it was said, ‘You shall love your neighbor and hate your enemy.’ 44 But I say to you, love your enemies and pray for those who persecute you, 45 so that you may be sons of your Father who is in heaven; for He causes His sun to rise on the evil and the good, and sends rain on the righteous and the unrighteous. 46 For if you love those who love you, what reward do you have? Do not even the tax collectors do the same? 47 If you greet only your brothers, what more are you doing than others? Do not even the Gentiles do the same? 48 Therefore you are to be perfect, as your heavenly Father is perfect.”</a:t>
            </a:r>
            <a:endParaRPr sz="20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WE </a:t>
            </a:r>
            <a:r>
              <a:rPr lang="en" sz="5711" b="1" u="sng">
                <a:solidFill>
                  <a:srgbClr val="00FFFF"/>
                </a:solidFill>
              </a:rPr>
              <a:t>MUST</a:t>
            </a:r>
            <a:r>
              <a:rPr lang="en" sz="5711" b="1">
                <a:solidFill>
                  <a:srgbClr val="00FFFF"/>
                </a:solidFill>
              </a:rPr>
              <a:t> BE DIFFERENT</a:t>
            </a:r>
            <a:endParaRPr sz="5711" b="1">
              <a:solidFill>
                <a:srgbClr val="00FFFF"/>
              </a:solidFill>
            </a:endParaRPr>
          </a:p>
        </p:txBody>
      </p:sp>
      <p:sp>
        <p:nvSpPr>
          <p:cNvPr id="119" name="Google Shape;119;p23"/>
          <p:cNvSpPr txBox="1">
            <a:spLocks noGrp="1"/>
          </p:cNvSpPr>
          <p:nvPr>
            <p:ph type="subTitle" idx="1"/>
          </p:nvPr>
        </p:nvSpPr>
        <p:spPr>
          <a:xfrm>
            <a:off x="-144875" y="679816"/>
            <a:ext cx="9363300" cy="4463984"/>
          </a:xfrm>
          <a:prstGeom prst="rect">
            <a:avLst/>
          </a:prstGeom>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FFFF00"/>
              </a:buClr>
              <a:buSzPts val="2100"/>
              <a:buChar char="●"/>
            </a:pPr>
            <a:r>
              <a:rPr lang="en" sz="2100" dirty="0">
                <a:solidFill>
                  <a:srgbClr val="FFFF00"/>
                </a:solidFill>
              </a:rPr>
              <a:t>We must turn our righteous anger into love for their souls.  If our love for them is not evident, if we appear no different than they in our behavior, then how is the way of Christ glorified?</a:t>
            </a:r>
            <a:endParaRPr sz="2100" dirty="0">
              <a:solidFill>
                <a:srgbClr val="FFFF00"/>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Pray for them and show that we love them.</a:t>
            </a:r>
            <a:r>
              <a:rPr lang="en" sz="2100" dirty="0">
                <a:solidFill>
                  <a:schemeClr val="dk1"/>
                </a:solidFill>
              </a:rPr>
              <a:t> </a:t>
            </a:r>
            <a:r>
              <a:rPr lang="en" sz="2100" dirty="0">
                <a:solidFill>
                  <a:srgbClr val="FFFF00"/>
                </a:solidFill>
              </a:rPr>
              <a:t>(</a:t>
            </a:r>
            <a:r>
              <a:rPr lang="en" sz="2100" u="sng" dirty="0">
                <a:solidFill>
                  <a:srgbClr val="FFFF00"/>
                </a:solidFill>
              </a:rPr>
              <a:t>Matt.5:44</a:t>
            </a:r>
            <a:r>
              <a:rPr lang="en" sz="2100" dirty="0">
                <a:solidFill>
                  <a:srgbClr val="FFFF00"/>
                </a:solidFill>
              </a:rPr>
              <a:t>)</a:t>
            </a:r>
            <a:r>
              <a:rPr lang="en" sz="2100" dirty="0">
                <a:solidFill>
                  <a:srgbClr val="00FFFF"/>
                </a:solidFill>
              </a:rPr>
              <a:t>.</a:t>
            </a:r>
            <a:endParaRPr sz="2100" dirty="0">
              <a:solidFill>
                <a:srgbClr val="00FFFF"/>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Pray for ourselves and for our brethren.</a:t>
            </a:r>
            <a:r>
              <a:rPr lang="en" sz="2100" dirty="0">
                <a:solidFill>
                  <a:schemeClr val="dk1"/>
                </a:solidFill>
              </a:rPr>
              <a:t> </a:t>
            </a:r>
            <a:r>
              <a:rPr lang="en" sz="2100" u="sng" dirty="0">
                <a:solidFill>
                  <a:srgbClr val="FFFF00"/>
                </a:solidFill>
              </a:rPr>
              <a:t>Ps.123:4</a:t>
            </a:r>
            <a:r>
              <a:rPr lang="en" sz="2100" dirty="0">
                <a:solidFill>
                  <a:schemeClr val="dk1"/>
                </a:solidFill>
              </a:rPr>
              <a:t> </a:t>
            </a:r>
            <a:r>
              <a:rPr lang="en" sz="2100" i="1" dirty="0">
                <a:solidFill>
                  <a:schemeClr val="dk1"/>
                </a:solidFill>
              </a:rPr>
              <a:t>“Our soul is greatly filled with the scoffing of those who are at ease, and with the contempt of the proud.”</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Be true to the word at all times.</a:t>
            </a:r>
            <a:r>
              <a:rPr lang="en" sz="2100" dirty="0">
                <a:solidFill>
                  <a:schemeClr val="dk1"/>
                </a:solidFill>
              </a:rPr>
              <a:t>  </a:t>
            </a:r>
            <a:r>
              <a:rPr lang="en" sz="2100" u="sng" dirty="0">
                <a:solidFill>
                  <a:srgbClr val="FFFF00"/>
                </a:solidFill>
              </a:rPr>
              <a:t>Ps.119:51</a:t>
            </a:r>
            <a:r>
              <a:rPr lang="en" sz="2100" dirty="0">
                <a:solidFill>
                  <a:schemeClr val="dk1"/>
                </a:solidFill>
              </a:rPr>
              <a:t> </a:t>
            </a:r>
            <a:r>
              <a:rPr lang="en" sz="2100" i="1" dirty="0">
                <a:solidFill>
                  <a:schemeClr val="dk1"/>
                </a:solidFill>
              </a:rPr>
              <a:t>“The arrogant utterly deride me, yet I do not turn aside from Your law.”</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Speak the truth </a:t>
            </a:r>
            <a:r>
              <a:rPr lang="en" sz="2100" u="sng" dirty="0">
                <a:solidFill>
                  <a:srgbClr val="00FFFF"/>
                </a:solidFill>
              </a:rPr>
              <a:t>in love</a:t>
            </a:r>
            <a:r>
              <a:rPr lang="en" sz="2100" dirty="0">
                <a:solidFill>
                  <a:srgbClr val="00FFFF"/>
                </a:solidFill>
              </a:rPr>
              <a:t>.</a:t>
            </a:r>
            <a:r>
              <a:rPr lang="en" sz="2100" dirty="0">
                <a:solidFill>
                  <a:schemeClr val="dk1"/>
                </a:solidFill>
              </a:rPr>
              <a:t>  </a:t>
            </a:r>
            <a:r>
              <a:rPr lang="en" sz="2100" u="sng" dirty="0">
                <a:solidFill>
                  <a:srgbClr val="FFFF00"/>
                </a:solidFill>
              </a:rPr>
              <a:t>Eph.4:15</a:t>
            </a:r>
            <a:r>
              <a:rPr lang="en" sz="2100" dirty="0">
                <a:solidFill>
                  <a:schemeClr val="dk1"/>
                </a:solidFill>
              </a:rPr>
              <a:t> </a:t>
            </a:r>
            <a:r>
              <a:rPr lang="en" sz="2100" i="1" dirty="0">
                <a:solidFill>
                  <a:schemeClr val="dk1"/>
                </a:solidFill>
              </a:rPr>
              <a:t>“but speaking the truth in love, we are to grow up in all aspects into Him who is the head, even Christ,”</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Take their abuse patiently. </a:t>
            </a:r>
            <a:r>
              <a:rPr lang="en" sz="2100" dirty="0">
                <a:solidFill>
                  <a:schemeClr val="dk1"/>
                </a:solidFill>
              </a:rPr>
              <a:t> </a:t>
            </a:r>
            <a:r>
              <a:rPr lang="en" sz="2100" u="sng" dirty="0">
                <a:solidFill>
                  <a:srgbClr val="FFFF00"/>
                </a:solidFill>
              </a:rPr>
              <a:t>1 Pet.2:20</a:t>
            </a:r>
            <a:r>
              <a:rPr lang="en" sz="2100" dirty="0">
                <a:solidFill>
                  <a:schemeClr val="dk1"/>
                </a:solidFill>
              </a:rPr>
              <a:t> </a:t>
            </a:r>
            <a:r>
              <a:rPr lang="en" sz="2100" i="1" dirty="0">
                <a:solidFill>
                  <a:schemeClr val="dk1"/>
                </a:solidFill>
              </a:rPr>
              <a:t>“...But if when you do what is right and suffer for it you patiently endure it, this finds favor with God.”</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Wait for the Lord, and leave judgment for sin to Him.</a:t>
            </a:r>
            <a:r>
              <a:rPr lang="en" sz="2100" dirty="0">
                <a:solidFill>
                  <a:schemeClr val="dk1"/>
                </a:solidFill>
              </a:rPr>
              <a:t>  </a:t>
            </a:r>
            <a:r>
              <a:rPr lang="en" sz="2100" u="sng" dirty="0">
                <a:solidFill>
                  <a:srgbClr val="FFFF00"/>
                </a:solidFill>
              </a:rPr>
              <a:t>Prov.20:22</a:t>
            </a:r>
            <a:r>
              <a:rPr lang="en" sz="2100" dirty="0">
                <a:solidFill>
                  <a:schemeClr val="dk1"/>
                </a:solidFill>
              </a:rPr>
              <a:t> </a:t>
            </a:r>
            <a:r>
              <a:rPr lang="en" sz="2100" i="1" dirty="0">
                <a:solidFill>
                  <a:schemeClr val="dk1"/>
                </a:solidFill>
              </a:rPr>
              <a:t>“Do not say, “I will repay evil”; Wait for the Lord, and He will save you.”</a:t>
            </a:r>
            <a:endParaRPr sz="21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LOVE IS NOT SILENCE!</a:t>
            </a:r>
            <a:endParaRPr sz="5711" b="1">
              <a:solidFill>
                <a:srgbClr val="00FFFF"/>
              </a:solidFill>
            </a:endParaRPr>
          </a:p>
        </p:txBody>
      </p:sp>
      <p:sp>
        <p:nvSpPr>
          <p:cNvPr id="125" name="Google Shape;125;p24"/>
          <p:cNvSpPr txBox="1">
            <a:spLocks noGrp="1"/>
          </p:cNvSpPr>
          <p:nvPr>
            <p:ph type="subTitle" idx="1"/>
          </p:nvPr>
        </p:nvSpPr>
        <p:spPr>
          <a:xfrm>
            <a:off x="-144950" y="493075"/>
            <a:ext cx="9363300" cy="4650600"/>
          </a:xfrm>
          <a:prstGeom prst="rect">
            <a:avLst/>
          </a:prstGeom>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Clr>
                <a:srgbClr val="FFFF00"/>
              </a:buClr>
              <a:buSzPts val="2200"/>
              <a:buChar char="●"/>
            </a:pPr>
            <a:r>
              <a:rPr lang="en" sz="2200">
                <a:solidFill>
                  <a:srgbClr val="FFFF00"/>
                </a:solidFill>
              </a:rPr>
              <a:t>PLEASE do not hear me to say that Christians must be silent on these issues.  We need to tenderly share the truth of God’s word with those who will listen, because we love them and do not want them to go to Hell!</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Rom.1:16</a:t>
            </a:r>
            <a:r>
              <a:rPr lang="en" sz="2200">
                <a:solidFill>
                  <a:srgbClr val="FFFF00"/>
                </a:solidFill>
              </a:rPr>
              <a:t> </a:t>
            </a:r>
            <a:r>
              <a:rPr lang="en" sz="2200" i="1">
                <a:solidFill>
                  <a:schemeClr val="dk1"/>
                </a:solidFill>
              </a:rPr>
              <a:t>“For I am not ashamed of the gospel, for it is the power of God for salvation to everyone who believes, to the Jew first and also to the Greek.”</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1 Pet.4:16</a:t>
            </a:r>
            <a:r>
              <a:rPr lang="en" sz="2200">
                <a:solidFill>
                  <a:srgbClr val="FFFF00"/>
                </a:solidFill>
              </a:rPr>
              <a:t> </a:t>
            </a:r>
            <a:r>
              <a:rPr lang="en" sz="2200" i="1">
                <a:solidFill>
                  <a:schemeClr val="dk1"/>
                </a:solidFill>
              </a:rPr>
              <a:t>“but if anyone suffers as a Christian, he is not to be ashamed, but is to glorify God in this name.”</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2 Tim.1:8</a:t>
            </a:r>
            <a:r>
              <a:rPr lang="en" sz="2200">
                <a:solidFill>
                  <a:srgbClr val="FFFF00"/>
                </a:solidFill>
              </a:rPr>
              <a:t> </a:t>
            </a:r>
            <a:r>
              <a:rPr lang="en" sz="2200" i="1">
                <a:solidFill>
                  <a:schemeClr val="dk1"/>
                </a:solidFill>
              </a:rPr>
              <a:t>“Therefore do not be ashamed of the testimony of our Lord or of me His prisoner, but join with me in suffering for the gospel according to the power of God,”</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Mk.8:38</a:t>
            </a:r>
            <a:r>
              <a:rPr lang="en" sz="2200">
                <a:solidFill>
                  <a:srgbClr val="FFFF00"/>
                </a:solidFill>
              </a:rPr>
              <a:t> </a:t>
            </a:r>
            <a:r>
              <a:rPr lang="en" sz="2200" i="1">
                <a:solidFill>
                  <a:schemeClr val="dk1"/>
                </a:solidFill>
              </a:rPr>
              <a:t>“For whoever is ashamed of Me</a:t>
            </a:r>
            <a:r>
              <a:rPr lang="en" sz="2200">
                <a:solidFill>
                  <a:srgbClr val="FFFF00"/>
                </a:solidFill>
              </a:rPr>
              <a:t> (Jesus) </a:t>
            </a:r>
            <a:r>
              <a:rPr lang="en" sz="2200" i="1">
                <a:solidFill>
                  <a:schemeClr val="dk1"/>
                </a:solidFill>
              </a:rPr>
              <a:t>and My words in this adulterous and sinful generation, the Son of Man will also be ashamed of him when He comes in the glory of His Father with the holy angels.”</a:t>
            </a:r>
            <a:endParaRPr sz="22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11" b="1">
                <a:solidFill>
                  <a:srgbClr val="00FFFF"/>
                </a:solidFill>
              </a:rPr>
              <a:t>CAN’T I SELF-IDENTIFY TOO?</a:t>
            </a:r>
            <a:endParaRPr sz="5011" b="1">
              <a:solidFill>
                <a:srgbClr val="00FFFF"/>
              </a:solidFill>
            </a:endParaRPr>
          </a:p>
        </p:txBody>
      </p:sp>
      <p:sp>
        <p:nvSpPr>
          <p:cNvPr id="131" name="Google Shape;131;p25"/>
          <p:cNvSpPr txBox="1">
            <a:spLocks noGrp="1"/>
          </p:cNvSpPr>
          <p:nvPr>
            <p:ph type="subTitle" idx="1"/>
          </p:nvPr>
        </p:nvSpPr>
        <p:spPr>
          <a:xfrm>
            <a:off x="-144950" y="580800"/>
            <a:ext cx="9449700" cy="4563000"/>
          </a:xfrm>
          <a:prstGeom prst="rect">
            <a:avLst/>
          </a:prstGeom>
        </p:spPr>
        <p:txBody>
          <a:bodyPr spcFirstLastPara="1" wrap="square" lIns="91425" tIns="91425" rIns="91425" bIns="91425" anchor="t" anchorCtr="0">
            <a:noAutofit/>
          </a:bodyPr>
          <a:lstStyle/>
          <a:p>
            <a:pPr marL="457200" lvl="0" indent="-387350" algn="l" rtl="0">
              <a:lnSpc>
                <a:spcPct val="90000"/>
              </a:lnSpc>
              <a:spcBef>
                <a:spcPts val="0"/>
              </a:spcBef>
              <a:spcAft>
                <a:spcPts val="0"/>
              </a:spcAft>
              <a:buClr>
                <a:srgbClr val="FFFF00"/>
              </a:buClr>
              <a:buSzPts val="2500"/>
              <a:buChar char="●"/>
            </a:pPr>
            <a:r>
              <a:rPr lang="en" sz="2500">
                <a:solidFill>
                  <a:srgbClr val="FFFF00"/>
                </a:solidFill>
              </a:rPr>
              <a:t>I have lived and worked alongside people on the LGBT spectrum for years, and if they were here I am confident they would say that I treated them with kindness and respect, just as we should EVERYONE.  </a:t>
            </a:r>
            <a:endParaRPr sz="2500">
              <a:solidFill>
                <a:srgbClr val="FFFF00"/>
              </a:solidFill>
            </a:endParaRPr>
          </a:p>
          <a:p>
            <a:pPr marL="457200" lvl="0" indent="-387350" algn="l" rtl="0">
              <a:lnSpc>
                <a:spcPct val="90000"/>
              </a:lnSpc>
              <a:spcBef>
                <a:spcPts val="0"/>
              </a:spcBef>
              <a:spcAft>
                <a:spcPts val="0"/>
              </a:spcAft>
              <a:buClr>
                <a:schemeClr val="dk1"/>
              </a:buClr>
              <a:buSzPts val="2500"/>
              <a:buChar char="●"/>
            </a:pPr>
            <a:r>
              <a:rPr lang="en" sz="2500">
                <a:solidFill>
                  <a:schemeClr val="dk1"/>
                </a:solidFill>
              </a:rPr>
              <a:t>They were NOT the boisterous, rebellious ones we see on the nightly news.  The loudest voices in that movement now want all Christians to either be silent, or to say that they agree with what they are proclaiming.  If not, we are accused of being homophobic and full of hate.</a:t>
            </a:r>
            <a:endParaRPr sz="2500">
              <a:solidFill>
                <a:schemeClr val="dk1"/>
              </a:solidFill>
            </a:endParaRPr>
          </a:p>
          <a:p>
            <a:pPr marL="457200" lvl="0" indent="-387350" algn="l" rtl="0">
              <a:lnSpc>
                <a:spcPct val="90000"/>
              </a:lnSpc>
              <a:spcBef>
                <a:spcPts val="0"/>
              </a:spcBef>
              <a:spcAft>
                <a:spcPts val="0"/>
              </a:spcAft>
              <a:buClr>
                <a:srgbClr val="00FFFF"/>
              </a:buClr>
              <a:buSzPts val="2500"/>
              <a:buChar char="●"/>
            </a:pPr>
            <a:r>
              <a:rPr lang="en" sz="2500">
                <a:solidFill>
                  <a:srgbClr val="00FFFF"/>
                </a:solidFill>
              </a:rPr>
              <a:t>But it’s interesting to me that, by their standards, aren’t we allowed to “self-identify” as bible-believing followers of Jesus Christ?  How sad that many calling for “tolerance” are among the most intolerant people out there.  It works both ways.</a:t>
            </a:r>
            <a:endParaRPr sz="25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ENOUGH ABOUT “THEM”</a:t>
            </a:r>
            <a:endParaRPr sz="5711" b="1">
              <a:solidFill>
                <a:srgbClr val="00FFFF"/>
              </a:solidFill>
            </a:endParaRPr>
          </a:p>
        </p:txBody>
      </p:sp>
      <p:sp>
        <p:nvSpPr>
          <p:cNvPr id="137" name="Google Shape;137;p26"/>
          <p:cNvSpPr txBox="1">
            <a:spLocks noGrp="1"/>
          </p:cNvSpPr>
          <p:nvPr>
            <p:ph type="subTitle" idx="1"/>
          </p:nvPr>
        </p:nvSpPr>
        <p:spPr>
          <a:xfrm>
            <a:off x="-51825" y="479800"/>
            <a:ext cx="9270000" cy="4664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500" u="sng">
                <a:solidFill>
                  <a:srgbClr val="FFFF00"/>
                </a:solidFill>
              </a:rPr>
              <a:t>Lk.18:9-14</a:t>
            </a:r>
            <a:r>
              <a:rPr lang="en" sz="2500">
                <a:solidFill>
                  <a:srgbClr val="FFFF00"/>
                </a:solidFill>
              </a:rPr>
              <a:t> </a:t>
            </a:r>
            <a:r>
              <a:rPr lang="en" sz="2500" i="1">
                <a:solidFill>
                  <a:schemeClr val="dk1"/>
                </a:solidFill>
              </a:rPr>
              <a:t>“And He also told this parable to some </a:t>
            </a:r>
            <a:r>
              <a:rPr lang="en" sz="2500" i="1" u="sng">
                <a:solidFill>
                  <a:schemeClr val="dk1"/>
                </a:solidFill>
              </a:rPr>
              <a:t>people who trusted in themselves that they were righteous, and viewed others with contempt</a:t>
            </a:r>
            <a:r>
              <a:rPr lang="en" sz="2500" i="1">
                <a:solidFill>
                  <a:schemeClr val="dk1"/>
                </a:solidFill>
              </a:rPr>
              <a:t>: 10 “Two men went up into the temple to pray, one a Pharisee and the other a tax collector. 11 The Pharisee stood and was praying this to himself: ‘God, I thank You that I am not like other people: swindlers, unjust, adulterers, or even like this tax collector. 12 I fast twice a week; I pay tithes of all that I get.’ 13 But the tax collector, standing some distance away, was even unwilling to lift up his eyes to heaven, but was beating his breast, saying, ‘God, be merciful to me, the sinner!’ 14 I tell you, this man went to his house justified rather than the other; for </a:t>
            </a:r>
            <a:r>
              <a:rPr lang="en" sz="2500" i="1" u="sng">
                <a:solidFill>
                  <a:schemeClr val="dk1"/>
                </a:solidFill>
              </a:rPr>
              <a:t>everyone who exalts himself will be humbled, but he who humbles himself will be exalted</a:t>
            </a:r>
            <a:r>
              <a:rPr lang="en" sz="2500" i="1">
                <a:solidFill>
                  <a:schemeClr val="dk1"/>
                </a:solidFill>
              </a:rPr>
              <a:t>.”</a:t>
            </a:r>
            <a:endParaRPr sz="25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00FFFF"/>
                </a:solidFill>
              </a:rPr>
              <a:t>CHRISTIANS AND PRIDE</a:t>
            </a:r>
            <a:endParaRPr sz="6011" b="1">
              <a:solidFill>
                <a:srgbClr val="00FFFF"/>
              </a:solidFill>
            </a:endParaRPr>
          </a:p>
        </p:txBody>
      </p:sp>
      <p:sp>
        <p:nvSpPr>
          <p:cNvPr id="143" name="Google Shape;143;p27"/>
          <p:cNvSpPr txBox="1">
            <a:spLocks noGrp="1"/>
          </p:cNvSpPr>
          <p:nvPr>
            <p:ph type="subTitle" idx="1"/>
          </p:nvPr>
        </p:nvSpPr>
        <p:spPr>
          <a:xfrm>
            <a:off x="-118275" y="450550"/>
            <a:ext cx="9336300" cy="469320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rgbClr val="FFFF00"/>
              </a:buClr>
              <a:buSzPts val="2400"/>
              <a:buChar char="●"/>
            </a:pPr>
            <a:r>
              <a:rPr lang="en" sz="2400">
                <a:solidFill>
                  <a:srgbClr val="FFFF00"/>
                </a:solidFill>
              </a:rPr>
              <a:t>Unfortunately I have known brethren, and you may have as well, who are some of the most arrogant people in this world.  They are, thankfully, in the minority, but they cause GREAT damage to the cause of Christ by their attitude and actions.  The New Testament is FULL of warnings to the people of God about pride.  Why do Christians struggle with pride so much?</a:t>
            </a:r>
            <a:endParaRPr sz="2400">
              <a:solidFill>
                <a:srgbClr val="FFFF00"/>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Because of how much we claim to know about the scriptures.</a:t>
            </a:r>
            <a:endParaRPr sz="2400">
              <a:solidFill>
                <a:schemeClr val="dk1"/>
              </a:solidFill>
            </a:endParaRPr>
          </a:p>
          <a:p>
            <a:pPr marL="457200" lvl="0" indent="-381000" algn="l" rtl="0">
              <a:lnSpc>
                <a:spcPct val="90000"/>
              </a:lnSpc>
              <a:spcBef>
                <a:spcPts val="0"/>
              </a:spcBef>
              <a:spcAft>
                <a:spcPts val="0"/>
              </a:spcAft>
              <a:buClr>
                <a:srgbClr val="00FFFF"/>
              </a:buClr>
              <a:buSzPts val="2400"/>
              <a:buChar char="●"/>
            </a:pPr>
            <a:r>
              <a:rPr lang="en" sz="2400">
                <a:solidFill>
                  <a:srgbClr val="00FFFF"/>
                </a:solidFill>
              </a:rPr>
              <a:t>Because of how long we or our families have been Christians.</a:t>
            </a:r>
            <a:endParaRPr sz="2400">
              <a:solidFill>
                <a:srgbClr val="00FFFF"/>
              </a:solidFill>
            </a:endParaRPr>
          </a:p>
          <a:p>
            <a:pPr marL="457200" lvl="0" indent="-381000" algn="l" rtl="0">
              <a:lnSpc>
                <a:spcPct val="90000"/>
              </a:lnSpc>
              <a:spcBef>
                <a:spcPts val="0"/>
              </a:spcBef>
              <a:spcAft>
                <a:spcPts val="0"/>
              </a:spcAft>
              <a:buClr>
                <a:srgbClr val="FFFF00"/>
              </a:buClr>
              <a:buSzPts val="2400"/>
              <a:buChar char="●"/>
            </a:pPr>
            <a:r>
              <a:rPr lang="en" sz="2400">
                <a:solidFill>
                  <a:srgbClr val="FFFF00"/>
                </a:solidFill>
              </a:rPr>
              <a:t>Because of how holy we think that we are.</a:t>
            </a:r>
            <a:endParaRPr sz="2400">
              <a:solidFill>
                <a:srgbClr val="FFFF00"/>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Because of how hard it is for us to admit when we are wrong.</a:t>
            </a:r>
            <a:endParaRPr sz="2400">
              <a:solidFill>
                <a:schemeClr val="dk1"/>
              </a:solidFill>
            </a:endParaRPr>
          </a:p>
          <a:p>
            <a:pPr marL="457200" lvl="0" indent="-381000" algn="l" rtl="0">
              <a:lnSpc>
                <a:spcPct val="90000"/>
              </a:lnSpc>
              <a:spcBef>
                <a:spcPts val="0"/>
              </a:spcBef>
              <a:spcAft>
                <a:spcPts val="0"/>
              </a:spcAft>
              <a:buClr>
                <a:srgbClr val="00FFFF"/>
              </a:buClr>
              <a:buSzPts val="2400"/>
              <a:buChar char="●"/>
            </a:pPr>
            <a:r>
              <a:rPr lang="en" sz="2400">
                <a:solidFill>
                  <a:srgbClr val="00FFFF"/>
                </a:solidFill>
              </a:rPr>
              <a:t>Because we sometimes act like we are the gatekeepers over who can enter the kingdom.</a:t>
            </a:r>
            <a:endParaRPr sz="2400">
              <a:solidFill>
                <a:srgbClr val="00FFFF"/>
              </a:solidFill>
            </a:endParaRPr>
          </a:p>
          <a:p>
            <a:pPr marL="457200" lvl="0" indent="-381000" algn="l" rtl="0">
              <a:lnSpc>
                <a:spcPct val="90000"/>
              </a:lnSpc>
              <a:spcBef>
                <a:spcPts val="0"/>
              </a:spcBef>
              <a:spcAft>
                <a:spcPts val="0"/>
              </a:spcAft>
              <a:buClr>
                <a:srgbClr val="FFFF00"/>
              </a:buClr>
              <a:buSzPts val="2400"/>
              <a:buChar char="●"/>
            </a:pPr>
            <a:r>
              <a:rPr lang="en" sz="2400">
                <a:solidFill>
                  <a:srgbClr val="FFFF00"/>
                </a:solidFill>
              </a:rPr>
              <a:t>Because of how much more “faithful” we believe we are than other Christians.</a:t>
            </a:r>
            <a:endParaRPr sz="2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00FFFF"/>
                </a:solidFill>
              </a:rPr>
              <a:t> LEST WE FORGET …</a:t>
            </a:r>
            <a:endParaRPr sz="6011" b="1">
              <a:solidFill>
                <a:srgbClr val="00FFFF"/>
              </a:solidFill>
            </a:endParaRPr>
          </a:p>
        </p:txBody>
      </p:sp>
      <p:sp>
        <p:nvSpPr>
          <p:cNvPr id="149" name="Google Shape;149;p28"/>
          <p:cNvSpPr txBox="1">
            <a:spLocks noGrp="1"/>
          </p:cNvSpPr>
          <p:nvPr>
            <p:ph type="subTitle" idx="1"/>
          </p:nvPr>
        </p:nvSpPr>
        <p:spPr>
          <a:xfrm>
            <a:off x="-118275" y="491750"/>
            <a:ext cx="9336300" cy="4652100"/>
          </a:xfrm>
          <a:prstGeom prst="rect">
            <a:avLst/>
          </a:prstGeom>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Rom.12:3,16</a:t>
            </a:r>
            <a:r>
              <a:rPr lang="en" sz="2200">
                <a:solidFill>
                  <a:srgbClr val="FFFF00"/>
                </a:solidFill>
              </a:rPr>
              <a:t> </a:t>
            </a:r>
            <a:r>
              <a:rPr lang="en" sz="2200" i="1">
                <a:solidFill>
                  <a:schemeClr val="dk1"/>
                </a:solidFill>
              </a:rPr>
              <a:t>“For through the grace given to me I say to everyone among you </a:t>
            </a:r>
            <a:r>
              <a:rPr lang="en" sz="2200" i="1" u="sng">
                <a:solidFill>
                  <a:schemeClr val="dk1"/>
                </a:solidFill>
              </a:rPr>
              <a:t>not to think more highly of himself than he ought to think</a:t>
            </a:r>
            <a:r>
              <a:rPr lang="en" sz="2200" i="1">
                <a:solidFill>
                  <a:schemeClr val="dk1"/>
                </a:solidFill>
              </a:rPr>
              <a:t>;...Be of the same mind toward one another; </a:t>
            </a:r>
            <a:r>
              <a:rPr lang="en" sz="2200" i="1" u="sng">
                <a:solidFill>
                  <a:schemeClr val="dk1"/>
                </a:solidFill>
              </a:rPr>
              <a:t>do not be haughty in mind, but associate with the lowly</a:t>
            </a:r>
            <a:r>
              <a:rPr lang="en" sz="2200" i="1">
                <a:solidFill>
                  <a:schemeClr val="dk1"/>
                </a:solidFill>
              </a:rPr>
              <a:t>. Do not be </a:t>
            </a:r>
            <a:r>
              <a:rPr lang="en" sz="2200" i="1" u="sng">
                <a:solidFill>
                  <a:schemeClr val="dk1"/>
                </a:solidFill>
              </a:rPr>
              <a:t>wise in your own estimation</a:t>
            </a:r>
            <a:r>
              <a:rPr lang="en" sz="2200" i="1">
                <a:solidFill>
                  <a:schemeClr val="dk1"/>
                </a:solidFill>
              </a:rPr>
              <a:t>.”</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1 Cor.8:1</a:t>
            </a:r>
            <a:r>
              <a:rPr lang="en" sz="2200">
                <a:solidFill>
                  <a:srgbClr val="FFFF00"/>
                </a:solidFill>
              </a:rPr>
              <a:t> </a:t>
            </a:r>
            <a:r>
              <a:rPr lang="en" sz="2200" i="1">
                <a:solidFill>
                  <a:schemeClr val="dk1"/>
                </a:solidFill>
              </a:rPr>
              <a:t>“Now concerning things sacrificed to idols, we know that we all have knowledge. </a:t>
            </a:r>
            <a:r>
              <a:rPr lang="en" sz="2200" i="1" u="sng">
                <a:solidFill>
                  <a:schemeClr val="dk1"/>
                </a:solidFill>
              </a:rPr>
              <a:t>Knowledge makes arrogant, but love edifies</a:t>
            </a:r>
            <a:r>
              <a:rPr lang="en" sz="2200" i="1">
                <a:solidFill>
                  <a:schemeClr val="dk1"/>
                </a:solidFill>
              </a:rPr>
              <a:t>.”</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Gal.5:26</a:t>
            </a:r>
            <a:r>
              <a:rPr lang="en" sz="2200">
                <a:solidFill>
                  <a:srgbClr val="FFFF00"/>
                </a:solidFill>
              </a:rPr>
              <a:t> </a:t>
            </a:r>
            <a:r>
              <a:rPr lang="en" sz="2200" i="1">
                <a:solidFill>
                  <a:schemeClr val="dk1"/>
                </a:solidFill>
              </a:rPr>
              <a:t>“</a:t>
            </a:r>
            <a:r>
              <a:rPr lang="en" sz="2200" i="1" u="sng">
                <a:solidFill>
                  <a:schemeClr val="dk1"/>
                </a:solidFill>
              </a:rPr>
              <a:t>Let us not become boastful</a:t>
            </a:r>
            <a:r>
              <a:rPr lang="en" sz="2200" i="1">
                <a:solidFill>
                  <a:schemeClr val="dk1"/>
                </a:solidFill>
              </a:rPr>
              <a:t>, challenging one another, envying one another.”</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3 Jn.9</a:t>
            </a:r>
            <a:r>
              <a:rPr lang="en" sz="2200">
                <a:solidFill>
                  <a:srgbClr val="FFFF00"/>
                </a:solidFill>
              </a:rPr>
              <a:t> </a:t>
            </a:r>
            <a:r>
              <a:rPr lang="en" sz="2200" i="1">
                <a:solidFill>
                  <a:schemeClr val="dk1"/>
                </a:solidFill>
              </a:rPr>
              <a:t>“I wrote something to the church; but Diotrephes, </a:t>
            </a:r>
            <a:r>
              <a:rPr lang="en" sz="2200" i="1" u="sng">
                <a:solidFill>
                  <a:schemeClr val="dk1"/>
                </a:solidFill>
              </a:rPr>
              <a:t>who loves to be first among them</a:t>
            </a:r>
            <a:r>
              <a:rPr lang="en" sz="2200" i="1">
                <a:solidFill>
                  <a:schemeClr val="dk1"/>
                </a:solidFill>
              </a:rPr>
              <a:t>, does not accept what we say.”</a:t>
            </a:r>
            <a:endParaRPr sz="2200" i="1">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a:solidFill>
                  <a:srgbClr val="FFFF00"/>
                </a:solidFill>
              </a:rPr>
              <a:t>Eph.2:8-9</a:t>
            </a:r>
            <a:r>
              <a:rPr lang="en" sz="2200">
                <a:solidFill>
                  <a:srgbClr val="FFFF00"/>
                </a:solidFill>
              </a:rPr>
              <a:t> </a:t>
            </a:r>
            <a:r>
              <a:rPr lang="en" sz="2200" i="1">
                <a:solidFill>
                  <a:schemeClr val="dk1"/>
                </a:solidFill>
              </a:rPr>
              <a:t>“For by grace you have been saved through faith; and that not of yourselves, it is the gift of God; 9 </a:t>
            </a:r>
            <a:r>
              <a:rPr lang="en" sz="2200" i="1" u="sng">
                <a:solidFill>
                  <a:schemeClr val="dk1"/>
                </a:solidFill>
              </a:rPr>
              <a:t>not as a result of works, so that no one may boast</a:t>
            </a:r>
            <a:r>
              <a:rPr lang="en" sz="2200" i="1">
                <a:solidFill>
                  <a:schemeClr val="dk1"/>
                </a:solidFill>
              </a:rPr>
              <a:t>.”</a:t>
            </a:r>
            <a:endParaRPr sz="2200" i="1">
              <a:solidFill>
                <a:schemeClr val="dk1"/>
              </a:solidFill>
            </a:endParaRPr>
          </a:p>
          <a:p>
            <a:pPr marL="457200" lvl="0" indent="-368300" algn="l" rtl="0">
              <a:lnSpc>
                <a:spcPct val="90000"/>
              </a:lnSpc>
              <a:spcBef>
                <a:spcPts val="0"/>
              </a:spcBef>
              <a:spcAft>
                <a:spcPts val="0"/>
              </a:spcAft>
              <a:buClr>
                <a:srgbClr val="00FFFF"/>
              </a:buClr>
              <a:buSzPts val="2200"/>
              <a:buChar char="●"/>
            </a:pPr>
            <a:r>
              <a:rPr lang="en" sz="2200">
                <a:solidFill>
                  <a:srgbClr val="00FFFF"/>
                </a:solidFill>
              </a:rPr>
              <a:t>These letters were written to CHRISTIANS, not those in the world!</a:t>
            </a:r>
            <a:endParaRPr sz="22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ctrTitle"/>
          </p:nvPr>
        </p:nvSpPr>
        <p:spPr>
          <a:xfrm>
            <a:off x="-144875" y="0"/>
            <a:ext cx="9423000" cy="5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811" b="1">
                <a:solidFill>
                  <a:srgbClr val="00FFFF"/>
                </a:solidFill>
              </a:rPr>
              <a:t>THE MODERN PARABLE?</a:t>
            </a:r>
            <a:endParaRPr sz="5811" b="1">
              <a:solidFill>
                <a:srgbClr val="00FFFF"/>
              </a:solidFill>
            </a:endParaRPr>
          </a:p>
        </p:txBody>
      </p:sp>
      <p:sp>
        <p:nvSpPr>
          <p:cNvPr id="155" name="Google Shape;155;p29"/>
          <p:cNvSpPr txBox="1">
            <a:spLocks noGrp="1"/>
          </p:cNvSpPr>
          <p:nvPr>
            <p:ph type="subTitle" idx="1"/>
          </p:nvPr>
        </p:nvSpPr>
        <p:spPr>
          <a:xfrm>
            <a:off x="74100" y="438600"/>
            <a:ext cx="9144000" cy="47055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a:solidFill>
                  <a:srgbClr val="FFFF00"/>
                </a:solidFill>
              </a:rPr>
              <a:t>Two men went to the local church on Sunday to worship, one a Christian and the other a homosexual.  The Christian prayed to himself </a:t>
            </a:r>
            <a:r>
              <a:rPr lang="en" sz="2400">
                <a:solidFill>
                  <a:schemeClr val="dk1"/>
                </a:solidFill>
              </a:rPr>
              <a:t>“Lord, I thank you that I am not like other people in this world - alcoholics, drug addicts, criminals, blasphemers, gang members, fornicators, and especially that homosexual other there.  I am here every Sunday and every Wednesday.  I give so much money to this church.  I read my bible every day.  I teach classes, preach lessons and lead singing.  I pray constantly.  I keep myself pure.”</a:t>
            </a:r>
            <a:r>
              <a:rPr lang="en" sz="2400">
                <a:solidFill>
                  <a:srgbClr val="FFFF00"/>
                </a:solidFill>
              </a:rPr>
              <a:t>  But the homosexual went up to the front of the assembly and spoke quietly with the preacher, telling him through his tears </a:t>
            </a:r>
            <a:r>
              <a:rPr lang="en" sz="2400">
                <a:solidFill>
                  <a:schemeClr val="dk1"/>
                </a:solidFill>
              </a:rPr>
              <a:t>“I see now in the scriptures where I have been wrong.  I need the mercy of Jesus Christ, the Son of God.  I turn from my sinful ways, and I want to be baptized now to be forgiven of my many sins.”</a:t>
            </a:r>
            <a:endParaRPr sz="2400">
              <a:solidFill>
                <a:schemeClr val="dk1"/>
              </a:solidFill>
            </a:endParaRPr>
          </a:p>
          <a:p>
            <a:pPr marL="0" lvl="0" indent="0" algn="l" rtl="0">
              <a:lnSpc>
                <a:spcPct val="90000"/>
              </a:lnSpc>
              <a:spcBef>
                <a:spcPts val="0"/>
              </a:spcBef>
              <a:spcAft>
                <a:spcPts val="0"/>
              </a:spcAft>
              <a:buNone/>
            </a:pPr>
            <a:r>
              <a:rPr lang="en" sz="2400">
                <a:solidFill>
                  <a:srgbClr val="00FFFF"/>
                </a:solidFill>
              </a:rPr>
              <a:t>Which of these two men went home “justified” on that Sunday?</a:t>
            </a:r>
            <a:endParaRPr sz="24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811" b="1">
                <a:solidFill>
                  <a:srgbClr val="00FFFF"/>
                </a:solidFill>
              </a:rPr>
              <a:t>THE CURE FOR PRIDE …</a:t>
            </a:r>
            <a:endParaRPr sz="5811" b="1">
              <a:solidFill>
                <a:srgbClr val="00FFFF"/>
              </a:solidFill>
            </a:endParaRPr>
          </a:p>
        </p:txBody>
      </p:sp>
      <p:sp>
        <p:nvSpPr>
          <p:cNvPr id="161" name="Google Shape;161;p30"/>
          <p:cNvSpPr txBox="1">
            <a:spLocks noGrp="1"/>
          </p:cNvSpPr>
          <p:nvPr>
            <p:ph type="subTitle" idx="1"/>
          </p:nvPr>
        </p:nvSpPr>
        <p:spPr>
          <a:xfrm>
            <a:off x="-196285" y="580800"/>
            <a:ext cx="9474410" cy="456270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rgbClr val="FFFF00"/>
              </a:buClr>
              <a:buSzPts val="2400"/>
              <a:buChar char="●"/>
            </a:pPr>
            <a:r>
              <a:rPr lang="en" sz="2400" dirty="0">
                <a:solidFill>
                  <a:srgbClr val="FFFF00"/>
                </a:solidFill>
              </a:rPr>
              <a:t>is one BIG dose of humility.  We are utterly helpless without God!</a:t>
            </a:r>
            <a:endParaRPr sz="2400" dirty="0">
              <a:solidFill>
                <a:srgbClr val="FFFF00"/>
              </a:solidFill>
            </a:endParaRPr>
          </a:p>
          <a:p>
            <a:pPr marL="457200" lvl="0" indent="-381000" algn="l" rtl="0">
              <a:lnSpc>
                <a:spcPct val="90000"/>
              </a:lnSpc>
              <a:spcBef>
                <a:spcPts val="0"/>
              </a:spcBef>
              <a:spcAft>
                <a:spcPts val="0"/>
              </a:spcAft>
              <a:buClr>
                <a:srgbClr val="FFFF00"/>
              </a:buClr>
              <a:buSzPts val="2400"/>
              <a:buChar char="●"/>
            </a:pPr>
            <a:r>
              <a:rPr lang="en" sz="2400" u="sng" dirty="0">
                <a:solidFill>
                  <a:srgbClr val="FFFF00"/>
                </a:solidFill>
              </a:rPr>
              <a:t>Ezra 9:6</a:t>
            </a:r>
            <a:r>
              <a:rPr lang="en" sz="2400" dirty="0">
                <a:solidFill>
                  <a:srgbClr val="00FFFF"/>
                </a:solidFill>
              </a:rPr>
              <a:t> </a:t>
            </a:r>
            <a:r>
              <a:rPr lang="en" sz="2400" i="1" dirty="0">
                <a:solidFill>
                  <a:schemeClr val="dk1"/>
                </a:solidFill>
              </a:rPr>
              <a:t>“and I said, “O my God, I am ashamed and embarrassed to lift up my face to You, my God, for our iniquities have risen above our heads and our guilt has grown even to the heavens.”</a:t>
            </a:r>
            <a:endParaRPr sz="2400" i="1" dirty="0">
              <a:solidFill>
                <a:schemeClr val="dk1"/>
              </a:solidFill>
            </a:endParaRPr>
          </a:p>
          <a:p>
            <a:pPr marL="457200" lvl="0" indent="-381000" algn="l" rtl="0">
              <a:lnSpc>
                <a:spcPct val="90000"/>
              </a:lnSpc>
              <a:spcBef>
                <a:spcPts val="0"/>
              </a:spcBef>
              <a:spcAft>
                <a:spcPts val="0"/>
              </a:spcAft>
              <a:buClr>
                <a:srgbClr val="FFFF00"/>
              </a:buClr>
              <a:buSzPts val="2400"/>
              <a:buChar char="●"/>
            </a:pPr>
            <a:r>
              <a:rPr lang="en" sz="2400" u="sng" dirty="0">
                <a:solidFill>
                  <a:srgbClr val="FFFF00"/>
                </a:solidFill>
              </a:rPr>
              <a:t>1 Pet.5:5-6</a:t>
            </a:r>
            <a:r>
              <a:rPr lang="en" sz="2400" dirty="0">
                <a:solidFill>
                  <a:srgbClr val="00FFFF"/>
                </a:solidFill>
              </a:rPr>
              <a:t> </a:t>
            </a:r>
            <a:r>
              <a:rPr lang="en" sz="2400" i="1" dirty="0">
                <a:solidFill>
                  <a:schemeClr val="dk1"/>
                </a:solidFill>
              </a:rPr>
              <a:t>“You younger men, likewise, be subject to your elders; and all of you, clothe yourselves with humility toward one another, for God is opposed to the proud, but gives grace to the humble. 6 Therefore humble yourselves under the mighty hand of God, that He may exalt you at the proper time,”</a:t>
            </a:r>
            <a:endParaRPr sz="2400" i="1" dirty="0">
              <a:solidFill>
                <a:schemeClr val="dk1"/>
              </a:solidFill>
            </a:endParaRPr>
          </a:p>
          <a:p>
            <a:pPr marL="457200" lvl="0" indent="-381000" algn="l" rtl="0">
              <a:lnSpc>
                <a:spcPct val="90000"/>
              </a:lnSpc>
              <a:spcBef>
                <a:spcPts val="0"/>
              </a:spcBef>
              <a:spcAft>
                <a:spcPts val="0"/>
              </a:spcAft>
              <a:buClr>
                <a:srgbClr val="FFFF00"/>
              </a:buClr>
              <a:buSzPts val="2400"/>
              <a:buChar char="●"/>
            </a:pPr>
            <a:r>
              <a:rPr lang="en" sz="2400" u="sng" dirty="0">
                <a:solidFill>
                  <a:srgbClr val="FFFF00"/>
                </a:solidFill>
              </a:rPr>
              <a:t>Dan.4:37</a:t>
            </a:r>
            <a:r>
              <a:rPr lang="en" sz="2400" dirty="0">
                <a:solidFill>
                  <a:srgbClr val="00FFFF"/>
                </a:solidFill>
              </a:rPr>
              <a:t> </a:t>
            </a:r>
            <a:r>
              <a:rPr lang="en" sz="2400" i="1" dirty="0">
                <a:solidFill>
                  <a:schemeClr val="dk1"/>
                </a:solidFill>
              </a:rPr>
              <a:t>“Now I, Nebuchadnezzar, praise, exalt and honor the King of heaven, for all His works are true and His ways just, and He is able to humble those who walk in pride.”</a:t>
            </a:r>
            <a:endParaRPr sz="24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ctrTitle"/>
          </p:nvPr>
        </p:nvSpPr>
        <p:spPr>
          <a:xfrm>
            <a:off x="-144875" y="0"/>
            <a:ext cx="9423000" cy="5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511" b="1">
                <a:solidFill>
                  <a:srgbClr val="00FFFF"/>
                </a:solidFill>
              </a:rPr>
              <a:t>“Is it I?”</a:t>
            </a:r>
            <a:endParaRPr sz="5511" b="1">
              <a:solidFill>
                <a:srgbClr val="00FFFF"/>
              </a:solidFill>
            </a:endParaRPr>
          </a:p>
        </p:txBody>
      </p:sp>
      <p:sp>
        <p:nvSpPr>
          <p:cNvPr id="167" name="Google Shape;167;p31"/>
          <p:cNvSpPr txBox="1">
            <a:spLocks noGrp="1"/>
          </p:cNvSpPr>
          <p:nvPr>
            <p:ph type="subTitle" idx="1"/>
          </p:nvPr>
        </p:nvSpPr>
        <p:spPr>
          <a:xfrm>
            <a:off x="-144875" y="430625"/>
            <a:ext cx="9330000" cy="4712700"/>
          </a:xfrm>
          <a:prstGeom prst="rect">
            <a:avLst/>
          </a:prstGeom>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FFFF00"/>
              </a:buClr>
              <a:buSzPts val="2100"/>
              <a:buChar char="●"/>
            </a:pPr>
            <a:r>
              <a:rPr lang="en" sz="2100">
                <a:solidFill>
                  <a:srgbClr val="FFFF00"/>
                </a:solidFill>
              </a:rPr>
              <a:t>If Jesus was here right now and told this assembly that one of us would one day betray Him, what would you do?  Would you be thinking “Oh yeah, I know who He’s talking about!”, or maybe start pointing fingers?</a:t>
            </a:r>
            <a:endParaRPr sz="2100">
              <a:solidFill>
                <a:srgbClr val="FFFF00"/>
              </a:solidFill>
            </a:endParaRPr>
          </a:p>
          <a:p>
            <a:pPr marL="457200" lvl="0" indent="-361950" algn="l" rtl="0">
              <a:lnSpc>
                <a:spcPct val="90000"/>
              </a:lnSpc>
              <a:spcBef>
                <a:spcPts val="0"/>
              </a:spcBef>
              <a:spcAft>
                <a:spcPts val="0"/>
              </a:spcAft>
              <a:buClr>
                <a:srgbClr val="FFFF00"/>
              </a:buClr>
              <a:buSzPts val="2100"/>
              <a:buChar char="●"/>
            </a:pPr>
            <a:r>
              <a:rPr lang="en" sz="2100">
                <a:solidFill>
                  <a:srgbClr val="00FFFF"/>
                </a:solidFill>
              </a:rPr>
              <a:t>When Jesus told his apostles this:</a:t>
            </a:r>
            <a:r>
              <a:rPr lang="en" sz="2100">
                <a:solidFill>
                  <a:srgbClr val="FFFF00"/>
                </a:solidFill>
              </a:rPr>
              <a:t>  </a:t>
            </a:r>
            <a:r>
              <a:rPr lang="en" sz="2100" u="sng">
                <a:solidFill>
                  <a:srgbClr val="FFFF00"/>
                </a:solidFill>
              </a:rPr>
              <a:t>Matt.26:22</a:t>
            </a:r>
            <a:r>
              <a:rPr lang="en" sz="2100">
                <a:solidFill>
                  <a:srgbClr val="FFFF00"/>
                </a:solidFill>
              </a:rPr>
              <a:t> (NKJV) </a:t>
            </a:r>
            <a:r>
              <a:rPr lang="en" sz="2100" i="1">
                <a:solidFill>
                  <a:schemeClr val="dk1"/>
                </a:solidFill>
              </a:rPr>
              <a:t>“And they were exceedingly sorrowful, and each of them began to say to Him, “</a:t>
            </a:r>
            <a:r>
              <a:rPr lang="en" sz="2100" i="1" u="sng">
                <a:solidFill>
                  <a:schemeClr val="dk1"/>
                </a:solidFill>
              </a:rPr>
              <a:t>Lord, is it I</a:t>
            </a:r>
            <a:r>
              <a:rPr lang="en" sz="2100" i="1">
                <a:solidFill>
                  <a:schemeClr val="dk1"/>
                </a:solidFill>
              </a:rPr>
              <a:t>?” </a:t>
            </a:r>
            <a:r>
              <a:rPr lang="en" sz="2100">
                <a:solidFill>
                  <a:srgbClr val="00FFFF"/>
                </a:solidFill>
              </a:rPr>
              <a:t>They were humble enough to know that they too could stumble.</a:t>
            </a:r>
            <a:endParaRPr sz="2100">
              <a:solidFill>
                <a:srgbClr val="00FFFF"/>
              </a:solidFill>
            </a:endParaRPr>
          </a:p>
          <a:p>
            <a:pPr marL="457200" lvl="0" indent="-361950" algn="l" rtl="0">
              <a:lnSpc>
                <a:spcPct val="90000"/>
              </a:lnSpc>
              <a:spcBef>
                <a:spcPts val="0"/>
              </a:spcBef>
              <a:spcAft>
                <a:spcPts val="0"/>
              </a:spcAft>
              <a:buClr>
                <a:srgbClr val="FFFF00"/>
              </a:buClr>
              <a:buSzPts val="2100"/>
              <a:buChar char="●"/>
            </a:pPr>
            <a:r>
              <a:rPr lang="en" sz="2100">
                <a:solidFill>
                  <a:srgbClr val="FFFF00"/>
                </a:solidFill>
              </a:rPr>
              <a:t>And the one apostle (Peter) that said OTHERS might stumble, but he never would, just hours later </a:t>
            </a:r>
            <a:r>
              <a:rPr lang="en" sz="2100" u="sng">
                <a:solidFill>
                  <a:srgbClr val="FFFF00"/>
                </a:solidFill>
              </a:rPr>
              <a:t>three times</a:t>
            </a:r>
            <a:r>
              <a:rPr lang="en" sz="2100">
                <a:solidFill>
                  <a:srgbClr val="FFFF00"/>
                </a:solidFill>
              </a:rPr>
              <a:t> denied even knowing Him!  We must be ever vigilant.  Once you think that you are immune to Satan’s temptations, he will pounce!  Pride comes before a fall.</a:t>
            </a:r>
            <a:endParaRPr sz="2100">
              <a:solidFill>
                <a:srgbClr val="FFFF00"/>
              </a:solidFill>
            </a:endParaRPr>
          </a:p>
          <a:p>
            <a:pPr marL="457200" lvl="0" indent="-361950" algn="l" rtl="0">
              <a:lnSpc>
                <a:spcPct val="90000"/>
              </a:lnSpc>
              <a:spcBef>
                <a:spcPts val="0"/>
              </a:spcBef>
              <a:spcAft>
                <a:spcPts val="0"/>
              </a:spcAft>
              <a:buClr>
                <a:srgbClr val="FFFF00"/>
              </a:buClr>
              <a:buSzPts val="2100"/>
              <a:buChar char="●"/>
            </a:pPr>
            <a:r>
              <a:rPr lang="en" sz="2100" u="sng">
                <a:solidFill>
                  <a:srgbClr val="FFFF00"/>
                </a:solidFill>
              </a:rPr>
              <a:t>Is.66:2</a:t>
            </a:r>
            <a:r>
              <a:rPr lang="en" sz="2100">
                <a:solidFill>
                  <a:srgbClr val="FFFF00"/>
                </a:solidFill>
              </a:rPr>
              <a:t> </a:t>
            </a:r>
            <a:r>
              <a:rPr lang="en" sz="2100" i="1">
                <a:solidFill>
                  <a:schemeClr val="dk1"/>
                </a:solidFill>
              </a:rPr>
              <a:t>“...But to this one I will look, To </a:t>
            </a:r>
            <a:r>
              <a:rPr lang="en" sz="2100" i="1" u="sng">
                <a:solidFill>
                  <a:schemeClr val="dk1"/>
                </a:solidFill>
              </a:rPr>
              <a:t>him who is humble and contrite of spirit</a:t>
            </a:r>
            <a:r>
              <a:rPr lang="en" sz="2100" i="1">
                <a:solidFill>
                  <a:schemeClr val="dk1"/>
                </a:solidFill>
              </a:rPr>
              <a:t>, </a:t>
            </a:r>
            <a:r>
              <a:rPr lang="en" sz="2100" i="1" u="sng">
                <a:solidFill>
                  <a:schemeClr val="dk1"/>
                </a:solidFill>
              </a:rPr>
              <a:t>and who trembles at My word</a:t>
            </a:r>
            <a:r>
              <a:rPr lang="en" sz="2100" i="1">
                <a:solidFill>
                  <a:schemeClr val="dk1"/>
                </a:solidFill>
              </a:rPr>
              <a:t>.”</a:t>
            </a:r>
            <a:endParaRPr sz="2100" i="1">
              <a:solidFill>
                <a:schemeClr val="dk1"/>
              </a:solidFill>
            </a:endParaRPr>
          </a:p>
          <a:p>
            <a:pPr marL="457200" lvl="0" indent="-361950" algn="l" rtl="0">
              <a:lnSpc>
                <a:spcPct val="90000"/>
              </a:lnSpc>
              <a:spcBef>
                <a:spcPts val="0"/>
              </a:spcBef>
              <a:spcAft>
                <a:spcPts val="0"/>
              </a:spcAft>
              <a:buClr>
                <a:srgbClr val="FFFF00"/>
              </a:buClr>
              <a:buSzPts val="2100"/>
              <a:buChar char="●"/>
            </a:pPr>
            <a:r>
              <a:rPr lang="en" sz="2100" u="sng">
                <a:solidFill>
                  <a:srgbClr val="FFFF00"/>
                </a:solidFill>
              </a:rPr>
              <a:t>Js.1:21</a:t>
            </a:r>
            <a:r>
              <a:rPr lang="en" sz="2100">
                <a:solidFill>
                  <a:srgbClr val="FFFF00"/>
                </a:solidFill>
              </a:rPr>
              <a:t> </a:t>
            </a:r>
            <a:r>
              <a:rPr lang="en" sz="2100" i="1">
                <a:solidFill>
                  <a:schemeClr val="dk1"/>
                </a:solidFill>
              </a:rPr>
              <a:t>“Therefore, putting aside all filthiness and all that remains of wickedness, </a:t>
            </a:r>
            <a:r>
              <a:rPr lang="en" sz="2100" i="1" u="sng">
                <a:solidFill>
                  <a:schemeClr val="dk1"/>
                </a:solidFill>
              </a:rPr>
              <a:t>in humility receive the word implanted, which is able to save your souls</a:t>
            </a:r>
            <a:r>
              <a:rPr lang="en" sz="2100" i="1">
                <a:solidFill>
                  <a:schemeClr val="dk1"/>
                </a:solidFill>
              </a:rPr>
              <a:t>.”</a:t>
            </a:r>
            <a:endParaRPr sz="2100" i="1">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a:solidFill>
                  <a:srgbClr val="00FFFF"/>
                </a:solidFill>
              </a:rPr>
              <a:t>Are YOU ready to humbly obey what your Creator and Savior instructs?</a:t>
            </a:r>
            <a:endParaRPr sz="2100">
              <a:solidFill>
                <a:srgbClr val="00FFFF"/>
              </a:solidFill>
            </a:endParaRPr>
          </a:p>
          <a:p>
            <a:pPr marL="0" lvl="0" indent="0" algn="l" rtl="0">
              <a:lnSpc>
                <a:spcPct val="90000"/>
              </a:lnSpc>
              <a:spcBef>
                <a:spcPts val="0"/>
              </a:spcBef>
              <a:spcAft>
                <a:spcPts val="0"/>
              </a:spcAft>
              <a:buNone/>
            </a:pPr>
            <a:endParaRPr sz="23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911" b="1">
                <a:solidFill>
                  <a:srgbClr val="00FFFF"/>
                </a:solidFill>
              </a:rPr>
              <a:t>Living in a world where…</a:t>
            </a:r>
            <a:endParaRPr sz="5911" b="1">
              <a:solidFill>
                <a:srgbClr val="00FFFF"/>
              </a:solidFill>
            </a:endParaRPr>
          </a:p>
        </p:txBody>
      </p:sp>
      <p:sp>
        <p:nvSpPr>
          <p:cNvPr id="61" name="Google Shape;61;p14"/>
          <p:cNvSpPr txBox="1">
            <a:spLocks noGrp="1"/>
          </p:cNvSpPr>
          <p:nvPr>
            <p:ph type="subTitle" idx="1"/>
          </p:nvPr>
        </p:nvSpPr>
        <p:spPr>
          <a:xfrm>
            <a:off x="-51825" y="487775"/>
            <a:ext cx="9283500" cy="4655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50">
                <a:solidFill>
                  <a:srgbClr val="FF00FF"/>
                </a:solidFill>
              </a:rPr>
              <a:t>                             </a:t>
            </a:r>
            <a:r>
              <a:rPr lang="en" sz="2450">
                <a:solidFill>
                  <a:srgbClr val="FF00FF"/>
                </a:solidFill>
              </a:rPr>
              <a:t> </a:t>
            </a:r>
            <a:r>
              <a:rPr lang="en" sz="2450" b="1">
                <a:solidFill>
                  <a:srgbClr val="FFFF00"/>
                </a:solidFill>
              </a:rPr>
              <a:t>THIS</a:t>
            </a:r>
            <a:r>
              <a:rPr lang="en" sz="2450" b="1">
                <a:solidFill>
                  <a:srgbClr val="FF00FF"/>
                </a:solidFill>
              </a:rPr>
              <a:t> </a:t>
            </a:r>
            <a:r>
              <a:rPr lang="en" sz="2450">
                <a:solidFill>
                  <a:srgbClr val="FF00FF"/>
                </a:solidFill>
              </a:rPr>
              <a:t>           </a:t>
            </a:r>
            <a:r>
              <a:rPr lang="en" sz="2450">
                <a:solidFill>
                  <a:srgbClr val="FFFF00"/>
                </a:solidFill>
              </a:rPr>
              <a:t>becomes</a:t>
            </a:r>
            <a:r>
              <a:rPr lang="en" sz="2450">
                <a:solidFill>
                  <a:srgbClr val="FF00FF"/>
                </a:solidFill>
              </a:rPr>
              <a:t>               </a:t>
            </a:r>
            <a:r>
              <a:rPr lang="en" sz="2450" b="1">
                <a:solidFill>
                  <a:srgbClr val="FFFF00"/>
                </a:solidFill>
              </a:rPr>
              <a:t>THIS</a:t>
            </a:r>
            <a:endParaRPr sz="2450" b="1">
              <a:solidFill>
                <a:srgbClr val="FFFF00"/>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endParaRPr sz="2050">
              <a:solidFill>
                <a:srgbClr val="FF00FF"/>
              </a:solidFill>
            </a:endParaRPr>
          </a:p>
          <a:p>
            <a:pPr marL="0" lvl="0" indent="0" algn="l" rtl="0">
              <a:lnSpc>
                <a:spcPct val="90000"/>
              </a:lnSpc>
              <a:spcBef>
                <a:spcPts val="0"/>
              </a:spcBef>
              <a:spcAft>
                <a:spcPts val="0"/>
              </a:spcAft>
              <a:buNone/>
            </a:pPr>
            <a:r>
              <a:rPr lang="en" sz="2050" u="sng">
                <a:solidFill>
                  <a:srgbClr val="FFFF00"/>
                </a:solidFill>
              </a:rPr>
              <a:t>Ezek.7:20</a:t>
            </a:r>
            <a:r>
              <a:rPr lang="en" sz="2050">
                <a:solidFill>
                  <a:srgbClr val="FF00FF"/>
                </a:solidFill>
              </a:rPr>
              <a:t> </a:t>
            </a:r>
            <a:r>
              <a:rPr lang="en" sz="2050" i="1">
                <a:solidFill>
                  <a:schemeClr val="dk1"/>
                </a:solidFill>
              </a:rPr>
              <a:t>“They transformed </a:t>
            </a:r>
            <a:r>
              <a:rPr lang="en" sz="2050" i="1" u="sng">
                <a:solidFill>
                  <a:schemeClr val="dk1"/>
                </a:solidFill>
              </a:rPr>
              <a:t>the beauty of HIS ornaments</a:t>
            </a:r>
            <a:r>
              <a:rPr lang="en" sz="2050" i="1">
                <a:solidFill>
                  <a:schemeClr val="dk1"/>
                </a:solidFill>
              </a:rPr>
              <a:t> into PRIDE, and they made the images of their abominations and their detestable things with it;”</a:t>
            </a:r>
            <a:endParaRPr sz="2050" i="1">
              <a:solidFill>
                <a:schemeClr val="dk1"/>
              </a:solidFill>
            </a:endParaRPr>
          </a:p>
        </p:txBody>
      </p:sp>
      <p:pic>
        <p:nvPicPr>
          <p:cNvPr id="62" name="Google Shape;62;p14"/>
          <p:cNvPicPr preferRelativeResize="0"/>
          <p:nvPr/>
        </p:nvPicPr>
        <p:blipFill>
          <a:blip r:embed="rId3">
            <a:alphaModFix/>
          </a:blip>
          <a:stretch>
            <a:fillRect/>
          </a:stretch>
        </p:blipFill>
        <p:spPr>
          <a:xfrm>
            <a:off x="0" y="893125"/>
            <a:ext cx="4520100" cy="3216350"/>
          </a:xfrm>
          <a:prstGeom prst="rect">
            <a:avLst/>
          </a:prstGeom>
          <a:noFill/>
          <a:ln>
            <a:noFill/>
          </a:ln>
        </p:spPr>
      </p:pic>
      <p:pic>
        <p:nvPicPr>
          <p:cNvPr id="63" name="Google Shape;63;p14"/>
          <p:cNvPicPr preferRelativeResize="0"/>
          <p:nvPr/>
        </p:nvPicPr>
        <p:blipFill>
          <a:blip r:embed="rId4">
            <a:alphaModFix/>
          </a:blip>
          <a:stretch>
            <a:fillRect/>
          </a:stretch>
        </p:blipFill>
        <p:spPr>
          <a:xfrm>
            <a:off x="4520100" y="893125"/>
            <a:ext cx="4623775" cy="3216350"/>
          </a:xfrm>
          <a:prstGeom prst="rect">
            <a:avLst/>
          </a:prstGeom>
          <a:noFill/>
          <a:ln>
            <a:noFill/>
          </a:ln>
        </p:spPr>
      </p:pic>
      <p:sp>
        <p:nvSpPr>
          <p:cNvPr id="64" name="Google Shape;64;p14"/>
          <p:cNvSpPr txBox="1"/>
          <p:nvPr/>
        </p:nvSpPr>
        <p:spPr>
          <a:xfrm>
            <a:off x="200700" y="3331975"/>
            <a:ext cx="4319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rPr>
              <a:t>“I set My bow in the cloud”</a:t>
            </a:r>
            <a:endParaRPr sz="25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WHY THE “OLDEST” SIN?</a:t>
            </a:r>
            <a:endParaRPr sz="5711" b="1">
              <a:solidFill>
                <a:srgbClr val="00FFFF"/>
              </a:solidFill>
            </a:endParaRPr>
          </a:p>
        </p:txBody>
      </p:sp>
      <p:sp>
        <p:nvSpPr>
          <p:cNvPr id="70" name="Google Shape;70;p15"/>
          <p:cNvSpPr txBox="1">
            <a:spLocks noGrp="1"/>
          </p:cNvSpPr>
          <p:nvPr>
            <p:ph type="subTitle" idx="1"/>
          </p:nvPr>
        </p:nvSpPr>
        <p:spPr>
          <a:xfrm>
            <a:off x="-191375" y="487775"/>
            <a:ext cx="9423000" cy="46557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a:solidFill>
                  <a:srgbClr val="FFFF00"/>
                </a:solidFill>
              </a:rPr>
              <a:t>It is the reason the devil and his angels rebelled and were cast out of heaven. </a:t>
            </a:r>
            <a:r>
              <a:rPr lang="en" sz="2000" u="sng">
                <a:solidFill>
                  <a:srgbClr val="FFFF00"/>
                </a:solidFill>
              </a:rPr>
              <a:t>1 Tim.3:6</a:t>
            </a:r>
            <a:r>
              <a:rPr lang="en" sz="2000">
                <a:solidFill>
                  <a:srgbClr val="FFFF00"/>
                </a:solidFill>
              </a:rPr>
              <a:t> </a:t>
            </a:r>
            <a:r>
              <a:rPr lang="en" sz="2000" i="1">
                <a:solidFill>
                  <a:schemeClr val="dk1"/>
                </a:solidFill>
              </a:rPr>
              <a:t>“and not a new convert, so that he will </a:t>
            </a:r>
            <a:r>
              <a:rPr lang="en" sz="2000" i="1" u="sng">
                <a:solidFill>
                  <a:schemeClr val="dk1"/>
                </a:solidFill>
              </a:rPr>
              <a:t>not become conceited and fall into the condemnation incurred by the devil</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It is also the sin that the devil used to tempt Adam and Eve.</a:t>
            </a:r>
            <a:r>
              <a:rPr lang="en" sz="2000">
                <a:solidFill>
                  <a:schemeClr val="dk1"/>
                </a:solidFill>
              </a:rPr>
              <a:t> </a:t>
            </a:r>
            <a:r>
              <a:rPr lang="en" sz="2000" u="sng">
                <a:solidFill>
                  <a:srgbClr val="FFFF00"/>
                </a:solidFill>
              </a:rPr>
              <a:t>Gen.3:5-6</a:t>
            </a:r>
            <a:r>
              <a:rPr lang="en" sz="2000">
                <a:solidFill>
                  <a:schemeClr val="dk1"/>
                </a:solidFill>
              </a:rPr>
              <a:t> </a:t>
            </a:r>
            <a:r>
              <a:rPr lang="en" sz="2000" i="1">
                <a:solidFill>
                  <a:schemeClr val="dk1"/>
                </a:solidFill>
              </a:rPr>
              <a:t>“</a:t>
            </a:r>
            <a:r>
              <a:rPr lang="en" sz="2000" i="1" u="sng">
                <a:solidFill>
                  <a:schemeClr val="dk1"/>
                </a:solidFill>
              </a:rPr>
              <a:t>For God knows that in the day you eat from it your eyes will be opened, and you will be like God, knowing good and evil</a:t>
            </a:r>
            <a:r>
              <a:rPr lang="en" sz="2000" i="1">
                <a:solidFill>
                  <a:schemeClr val="dk1"/>
                </a:solidFill>
              </a:rPr>
              <a:t>.” 6 When the woman saw that the tree was good for food, and that it was a delight to the eyes, </a:t>
            </a:r>
            <a:r>
              <a:rPr lang="en" sz="2000" i="1" u="sng">
                <a:solidFill>
                  <a:schemeClr val="dk1"/>
                </a:solidFill>
              </a:rPr>
              <a:t>and that the tree was desirable to make one wise</a:t>
            </a:r>
            <a:r>
              <a:rPr lang="en" sz="2000" i="1">
                <a:solidFill>
                  <a:schemeClr val="dk1"/>
                </a:solidFill>
              </a:rPr>
              <a:t>, she took from its fruit and ate; and she gave also to her husband with her, and he ate.”</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I believe we will also see that pride is the root cause of so many sins in this world.  At its core it is setting aside the will and/or needs of others to do what we want to do instead.</a:t>
            </a:r>
            <a:r>
              <a:rPr lang="en" sz="2000">
                <a:solidFill>
                  <a:schemeClr val="dk1"/>
                </a:solidFill>
              </a:rPr>
              <a:t>  </a:t>
            </a:r>
            <a:r>
              <a:rPr lang="en" sz="2000" u="sng">
                <a:solidFill>
                  <a:srgbClr val="FFFF00"/>
                </a:solidFill>
              </a:rPr>
              <a:t>1 Jn.2:15-17</a:t>
            </a:r>
            <a:r>
              <a:rPr lang="en" sz="2000" i="1">
                <a:solidFill>
                  <a:schemeClr val="dk1"/>
                </a:solidFill>
              </a:rPr>
              <a:t> “Do not love the world nor the things in the world. If anyone loves the world, the love of the Father is not in him. 16 For all that is in the world, the lust of the flesh and the lust of the eyes </a:t>
            </a:r>
            <a:r>
              <a:rPr lang="en" sz="2000" i="1" u="sng">
                <a:solidFill>
                  <a:schemeClr val="dk1"/>
                </a:solidFill>
              </a:rPr>
              <a:t>and the boastful pride of life</a:t>
            </a:r>
            <a:r>
              <a:rPr lang="en" sz="2000" i="1">
                <a:solidFill>
                  <a:schemeClr val="dk1"/>
                </a:solidFill>
              </a:rPr>
              <a:t>, is not from the Father, but is from the world.”</a:t>
            </a:r>
            <a:endParaRPr sz="2000" i="1">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When man’s list of “Seven Deadly Sins” was made, Pride was considered # 1.</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00FFFF"/>
                </a:solidFill>
              </a:rPr>
              <a:t>THE SOURCE OF PRIDE</a:t>
            </a:r>
            <a:endParaRPr sz="6011" b="1">
              <a:solidFill>
                <a:srgbClr val="00FFFF"/>
              </a:solidFill>
            </a:endParaRPr>
          </a:p>
        </p:txBody>
      </p:sp>
      <p:sp>
        <p:nvSpPr>
          <p:cNvPr id="76" name="Google Shape;76;p16"/>
          <p:cNvSpPr txBox="1">
            <a:spLocks noGrp="1"/>
          </p:cNvSpPr>
          <p:nvPr>
            <p:ph type="subTitle" idx="1"/>
          </p:nvPr>
        </p:nvSpPr>
        <p:spPr>
          <a:xfrm>
            <a:off x="-144875" y="487775"/>
            <a:ext cx="9376500" cy="4655700"/>
          </a:xfrm>
          <a:prstGeom prst="rect">
            <a:avLst/>
          </a:prstGeom>
        </p:spPr>
        <p:txBody>
          <a:bodyPr spcFirstLastPara="1" wrap="square" lIns="91425" tIns="91425" rIns="91425" bIns="91425" anchor="t" anchorCtr="0">
            <a:noAutofit/>
          </a:bodyPr>
          <a:lstStyle/>
          <a:p>
            <a:pPr marL="457200" lvl="0" indent="-387350" algn="l" rtl="0">
              <a:lnSpc>
                <a:spcPct val="90000"/>
              </a:lnSpc>
              <a:spcBef>
                <a:spcPts val="0"/>
              </a:spcBef>
              <a:spcAft>
                <a:spcPts val="0"/>
              </a:spcAft>
              <a:buClr>
                <a:srgbClr val="FFFF00"/>
              </a:buClr>
              <a:buSzPts val="2500"/>
              <a:buChar char="●"/>
            </a:pPr>
            <a:r>
              <a:rPr lang="en" sz="2500" dirty="0">
                <a:solidFill>
                  <a:srgbClr val="FFFF00"/>
                </a:solidFill>
              </a:rPr>
              <a:t>Man’s own heart, his own desires, his own fleshly interests.</a:t>
            </a:r>
            <a:endParaRPr sz="2500" dirty="0">
              <a:solidFill>
                <a:srgbClr val="FFFF00"/>
              </a:solidFill>
            </a:endParaRPr>
          </a:p>
          <a:p>
            <a:pPr marL="457200" lvl="0" indent="-387350" algn="l" rtl="0">
              <a:lnSpc>
                <a:spcPct val="90000"/>
              </a:lnSpc>
              <a:spcBef>
                <a:spcPts val="0"/>
              </a:spcBef>
              <a:spcAft>
                <a:spcPts val="0"/>
              </a:spcAft>
              <a:buClr>
                <a:srgbClr val="FFFF00"/>
              </a:buClr>
              <a:buSzPts val="2500"/>
              <a:buChar char="●"/>
            </a:pPr>
            <a:r>
              <a:rPr lang="en" sz="2500" u="sng" dirty="0">
                <a:solidFill>
                  <a:srgbClr val="FFFF00"/>
                </a:solidFill>
              </a:rPr>
              <a:t>Mark 7:21-23</a:t>
            </a:r>
            <a:r>
              <a:rPr lang="en" sz="2500" dirty="0">
                <a:solidFill>
                  <a:srgbClr val="00FFFF"/>
                </a:solidFill>
              </a:rPr>
              <a:t> </a:t>
            </a:r>
            <a:r>
              <a:rPr lang="en" sz="2500" i="1" dirty="0">
                <a:solidFill>
                  <a:schemeClr val="dk1"/>
                </a:solidFill>
              </a:rPr>
              <a:t>“For </a:t>
            </a:r>
            <a:r>
              <a:rPr lang="en" sz="2500" i="1" u="sng" dirty="0">
                <a:solidFill>
                  <a:schemeClr val="dk1"/>
                </a:solidFill>
              </a:rPr>
              <a:t>from within, out of the heart of men</a:t>
            </a:r>
            <a:r>
              <a:rPr lang="en" sz="2500" i="1" dirty="0">
                <a:solidFill>
                  <a:schemeClr val="dk1"/>
                </a:solidFill>
              </a:rPr>
              <a:t>, proceed the evil thoughts, fornications, thefts, murders, adulteries, 22 deeds of coveting and wickedness, as well as deceit, </a:t>
            </a:r>
            <a:r>
              <a:rPr lang="en" sz="2500" i="1" u="sng" dirty="0">
                <a:solidFill>
                  <a:schemeClr val="dk1"/>
                </a:solidFill>
              </a:rPr>
              <a:t>sensuality, envy, slander, pride and foolishness</a:t>
            </a:r>
            <a:r>
              <a:rPr lang="en" sz="2500" i="1" dirty="0">
                <a:solidFill>
                  <a:schemeClr val="dk1"/>
                </a:solidFill>
              </a:rPr>
              <a:t>. 23 All these evil things proceed from within and defile the man.”</a:t>
            </a:r>
            <a:endParaRPr sz="2500" i="1" dirty="0">
              <a:solidFill>
                <a:schemeClr val="dk1"/>
              </a:solidFill>
            </a:endParaRPr>
          </a:p>
          <a:p>
            <a:pPr marL="457200" lvl="0" indent="-387350" algn="l" rtl="0">
              <a:lnSpc>
                <a:spcPct val="90000"/>
              </a:lnSpc>
              <a:spcBef>
                <a:spcPts val="0"/>
              </a:spcBef>
              <a:spcAft>
                <a:spcPts val="0"/>
              </a:spcAft>
              <a:buClr>
                <a:srgbClr val="FFFF00"/>
              </a:buClr>
              <a:buSzPts val="2500"/>
              <a:buChar char="●"/>
            </a:pPr>
            <a:r>
              <a:rPr lang="en" sz="2500" u="sng">
                <a:solidFill>
                  <a:srgbClr val="FFFF00"/>
                </a:solidFill>
              </a:rPr>
              <a:t>2 Tim.3:2-5</a:t>
            </a:r>
            <a:r>
              <a:rPr lang="en" sz="2500">
                <a:solidFill>
                  <a:srgbClr val="00FFFF"/>
                </a:solidFill>
              </a:rPr>
              <a:t> </a:t>
            </a:r>
            <a:r>
              <a:rPr lang="en" sz="2500" i="1">
                <a:solidFill>
                  <a:schemeClr val="dk1"/>
                </a:solidFill>
              </a:rPr>
              <a:t>“For men will be </a:t>
            </a:r>
            <a:r>
              <a:rPr lang="en" sz="2500" i="1" u="sng">
                <a:solidFill>
                  <a:schemeClr val="dk1"/>
                </a:solidFill>
              </a:rPr>
              <a:t>lovers of self</a:t>
            </a:r>
            <a:r>
              <a:rPr lang="en" sz="2500" i="1">
                <a:solidFill>
                  <a:schemeClr val="dk1"/>
                </a:solidFill>
              </a:rPr>
              <a:t>, lovers of money, </a:t>
            </a:r>
            <a:r>
              <a:rPr lang="en" sz="2500" i="1" u="sng">
                <a:solidFill>
                  <a:schemeClr val="dk1"/>
                </a:solidFill>
              </a:rPr>
              <a:t>boastful</a:t>
            </a:r>
            <a:r>
              <a:rPr lang="en" sz="2500" i="1">
                <a:solidFill>
                  <a:schemeClr val="dk1"/>
                </a:solidFill>
              </a:rPr>
              <a:t>, </a:t>
            </a:r>
            <a:r>
              <a:rPr lang="en" sz="2500" i="1" u="sng">
                <a:solidFill>
                  <a:schemeClr val="dk1"/>
                </a:solidFill>
              </a:rPr>
              <a:t>arrogant</a:t>
            </a:r>
            <a:r>
              <a:rPr lang="en" sz="2500" i="1">
                <a:solidFill>
                  <a:schemeClr val="dk1"/>
                </a:solidFill>
              </a:rPr>
              <a:t>, </a:t>
            </a:r>
            <a:r>
              <a:rPr lang="en" sz="2500" i="1" u="sng">
                <a:solidFill>
                  <a:schemeClr val="dk1"/>
                </a:solidFill>
              </a:rPr>
              <a:t>revilers</a:t>
            </a:r>
            <a:r>
              <a:rPr lang="en" sz="2500" i="1">
                <a:solidFill>
                  <a:schemeClr val="dk1"/>
                </a:solidFill>
              </a:rPr>
              <a:t>, disobedient to parents, ungrateful, unholy, 3 unloving, irreconcilable, malicious gossips, without self-control, brutal, </a:t>
            </a:r>
            <a:r>
              <a:rPr lang="en" sz="2500" i="1" u="sng">
                <a:solidFill>
                  <a:schemeClr val="dk1"/>
                </a:solidFill>
              </a:rPr>
              <a:t>haters of good</a:t>
            </a:r>
            <a:r>
              <a:rPr lang="en" sz="2500" i="1">
                <a:solidFill>
                  <a:schemeClr val="dk1"/>
                </a:solidFill>
              </a:rPr>
              <a:t>, 4 treacherous, reckless, </a:t>
            </a:r>
            <a:r>
              <a:rPr lang="en" sz="2500" i="1" u="sng">
                <a:solidFill>
                  <a:schemeClr val="dk1"/>
                </a:solidFill>
              </a:rPr>
              <a:t>conceited</a:t>
            </a:r>
            <a:r>
              <a:rPr lang="en" sz="2500" i="1">
                <a:solidFill>
                  <a:schemeClr val="dk1"/>
                </a:solidFill>
              </a:rPr>
              <a:t>, </a:t>
            </a:r>
            <a:r>
              <a:rPr lang="en" sz="2500" i="1" u="sng">
                <a:solidFill>
                  <a:schemeClr val="dk1"/>
                </a:solidFill>
              </a:rPr>
              <a:t>lovers of pleasure rather than lovers of God</a:t>
            </a:r>
            <a:r>
              <a:rPr lang="en" sz="2500" i="1">
                <a:solidFill>
                  <a:schemeClr val="dk1"/>
                </a:solidFill>
              </a:rPr>
              <a:t>, 5 holding to a form of godliness, although they have denied its power; </a:t>
            </a:r>
            <a:r>
              <a:rPr lang="en" sz="2500" i="1" u="sng">
                <a:solidFill>
                  <a:schemeClr val="dk1"/>
                </a:solidFill>
              </a:rPr>
              <a:t>Avoid such men as these</a:t>
            </a:r>
            <a:r>
              <a:rPr lang="en" sz="2500" i="1">
                <a:solidFill>
                  <a:schemeClr val="dk1"/>
                </a:solidFill>
              </a:rPr>
              <a:t>.”</a:t>
            </a:r>
            <a:endParaRPr sz="25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191375" y="0"/>
            <a:ext cx="9469500" cy="5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311" b="1">
                <a:solidFill>
                  <a:srgbClr val="00FFFF"/>
                </a:solidFill>
              </a:rPr>
              <a:t>HOW GOD FEELS ABOUT IT</a:t>
            </a:r>
            <a:endParaRPr sz="5311" b="1">
              <a:solidFill>
                <a:srgbClr val="00FFFF"/>
              </a:solidFill>
            </a:endParaRPr>
          </a:p>
        </p:txBody>
      </p:sp>
      <p:sp>
        <p:nvSpPr>
          <p:cNvPr id="82" name="Google Shape;82;p17"/>
          <p:cNvSpPr txBox="1">
            <a:spLocks noGrp="1"/>
          </p:cNvSpPr>
          <p:nvPr>
            <p:ph type="subTitle" idx="1"/>
          </p:nvPr>
        </p:nvSpPr>
        <p:spPr>
          <a:xfrm>
            <a:off x="-138225" y="412000"/>
            <a:ext cx="9416400" cy="4731600"/>
          </a:xfrm>
          <a:prstGeom prst="rect">
            <a:avLst/>
          </a:prstGeom>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FFFF00"/>
              </a:buClr>
              <a:buSzPts val="2600"/>
              <a:buChar char="●"/>
            </a:pPr>
            <a:r>
              <a:rPr lang="en" sz="2600" u="sng">
                <a:solidFill>
                  <a:srgbClr val="FFFF00"/>
                </a:solidFill>
              </a:rPr>
              <a:t>Prov.6:16-17</a:t>
            </a:r>
            <a:r>
              <a:rPr lang="en" sz="2600">
                <a:solidFill>
                  <a:srgbClr val="FFFF00"/>
                </a:solidFill>
              </a:rPr>
              <a:t> </a:t>
            </a:r>
            <a:r>
              <a:rPr lang="en" sz="2600" i="1">
                <a:solidFill>
                  <a:schemeClr val="dk1"/>
                </a:solidFill>
              </a:rPr>
              <a:t>“There are six things which </a:t>
            </a:r>
            <a:r>
              <a:rPr lang="en" sz="2600" i="1" u="sng">
                <a:solidFill>
                  <a:schemeClr val="dk1"/>
                </a:solidFill>
              </a:rPr>
              <a:t>the Lord hates</a:t>
            </a:r>
            <a:r>
              <a:rPr lang="en" sz="2600" i="1">
                <a:solidFill>
                  <a:schemeClr val="dk1"/>
                </a:solidFill>
              </a:rPr>
              <a:t>,Yes, seven which are </a:t>
            </a:r>
            <a:r>
              <a:rPr lang="en" sz="2600" i="1" u="sng">
                <a:solidFill>
                  <a:schemeClr val="dk1"/>
                </a:solidFill>
              </a:rPr>
              <a:t>an abomination to Him</a:t>
            </a:r>
            <a:r>
              <a:rPr lang="en" sz="2600" i="1">
                <a:solidFill>
                  <a:schemeClr val="dk1"/>
                </a:solidFill>
              </a:rPr>
              <a:t>:17 </a:t>
            </a:r>
            <a:r>
              <a:rPr lang="en" sz="2600" i="1" u="sng">
                <a:solidFill>
                  <a:schemeClr val="dk1"/>
                </a:solidFill>
              </a:rPr>
              <a:t>Haughty eyes</a:t>
            </a:r>
            <a:r>
              <a:rPr lang="en" sz="2600" i="1">
                <a:solidFill>
                  <a:schemeClr val="dk1"/>
                </a:solidFill>
              </a:rPr>
              <a:t>,...”</a:t>
            </a:r>
            <a:endParaRPr sz="2600" i="1">
              <a:solidFill>
                <a:schemeClr val="dk1"/>
              </a:solidFill>
            </a:endParaRPr>
          </a:p>
          <a:p>
            <a:pPr marL="457200" lvl="0" indent="-393700" algn="l" rtl="0">
              <a:lnSpc>
                <a:spcPct val="90000"/>
              </a:lnSpc>
              <a:spcBef>
                <a:spcPts val="0"/>
              </a:spcBef>
              <a:spcAft>
                <a:spcPts val="0"/>
              </a:spcAft>
              <a:buClr>
                <a:srgbClr val="FFFF00"/>
              </a:buClr>
              <a:buSzPts val="2600"/>
              <a:buChar char="●"/>
            </a:pPr>
            <a:r>
              <a:rPr lang="en" sz="2600" u="sng">
                <a:solidFill>
                  <a:srgbClr val="FFFF00"/>
                </a:solidFill>
              </a:rPr>
              <a:t>Prov.8:13</a:t>
            </a:r>
            <a:r>
              <a:rPr lang="en" sz="2600">
                <a:solidFill>
                  <a:srgbClr val="FFFF00"/>
                </a:solidFill>
              </a:rPr>
              <a:t> </a:t>
            </a:r>
            <a:r>
              <a:rPr lang="en" sz="2600" i="1">
                <a:solidFill>
                  <a:schemeClr val="dk1"/>
                </a:solidFill>
              </a:rPr>
              <a:t>“The fear of the Lord is to hate evil; </a:t>
            </a:r>
            <a:r>
              <a:rPr lang="en" sz="2600" i="1" u="sng">
                <a:solidFill>
                  <a:schemeClr val="dk1"/>
                </a:solidFill>
              </a:rPr>
              <a:t>Pride and arrogance and the evil way and the perverted mouth, I hate</a:t>
            </a:r>
            <a:r>
              <a:rPr lang="en" sz="2600" i="1">
                <a:solidFill>
                  <a:schemeClr val="dk1"/>
                </a:solidFill>
              </a:rPr>
              <a:t>.”</a:t>
            </a:r>
            <a:endParaRPr sz="2600" i="1">
              <a:solidFill>
                <a:schemeClr val="dk1"/>
              </a:solidFill>
            </a:endParaRPr>
          </a:p>
          <a:p>
            <a:pPr marL="457200" lvl="0" indent="-393700" algn="l" rtl="0">
              <a:lnSpc>
                <a:spcPct val="90000"/>
              </a:lnSpc>
              <a:spcBef>
                <a:spcPts val="0"/>
              </a:spcBef>
              <a:spcAft>
                <a:spcPts val="0"/>
              </a:spcAft>
              <a:buClr>
                <a:srgbClr val="FFFF00"/>
              </a:buClr>
              <a:buSzPts val="2600"/>
              <a:buChar char="●"/>
            </a:pPr>
            <a:r>
              <a:rPr lang="en" sz="2600" u="sng">
                <a:solidFill>
                  <a:srgbClr val="FFFF00"/>
                </a:solidFill>
              </a:rPr>
              <a:t>Prov.16:5</a:t>
            </a:r>
            <a:r>
              <a:rPr lang="en" sz="2600">
                <a:solidFill>
                  <a:srgbClr val="FFFF00"/>
                </a:solidFill>
              </a:rPr>
              <a:t> </a:t>
            </a:r>
            <a:r>
              <a:rPr lang="en" sz="2600" i="1">
                <a:solidFill>
                  <a:schemeClr val="dk1"/>
                </a:solidFill>
              </a:rPr>
              <a:t>“</a:t>
            </a:r>
            <a:r>
              <a:rPr lang="en" sz="2600" i="1" u="sng">
                <a:solidFill>
                  <a:schemeClr val="dk1"/>
                </a:solidFill>
              </a:rPr>
              <a:t>Everyone who is proud in heart is an abomination to the Lord</a:t>
            </a:r>
            <a:r>
              <a:rPr lang="en" sz="2600" i="1">
                <a:solidFill>
                  <a:schemeClr val="dk1"/>
                </a:solidFill>
              </a:rPr>
              <a:t>; Assuredly, he will not be unpunished.”</a:t>
            </a:r>
            <a:endParaRPr sz="2600" i="1">
              <a:solidFill>
                <a:schemeClr val="dk1"/>
              </a:solidFill>
            </a:endParaRPr>
          </a:p>
          <a:p>
            <a:pPr marL="457200" lvl="0" indent="-393700" algn="l" rtl="0">
              <a:lnSpc>
                <a:spcPct val="90000"/>
              </a:lnSpc>
              <a:spcBef>
                <a:spcPts val="0"/>
              </a:spcBef>
              <a:spcAft>
                <a:spcPts val="0"/>
              </a:spcAft>
              <a:buClr>
                <a:srgbClr val="FFFF00"/>
              </a:buClr>
              <a:buSzPts val="2600"/>
              <a:buChar char="●"/>
            </a:pPr>
            <a:r>
              <a:rPr lang="en" sz="2600" u="sng">
                <a:solidFill>
                  <a:srgbClr val="FFFF00"/>
                </a:solidFill>
              </a:rPr>
              <a:t>Prov.16:18</a:t>
            </a:r>
            <a:r>
              <a:rPr lang="en" sz="2600">
                <a:solidFill>
                  <a:srgbClr val="FFFF00"/>
                </a:solidFill>
              </a:rPr>
              <a:t> </a:t>
            </a:r>
            <a:r>
              <a:rPr lang="en" sz="2600" i="1">
                <a:solidFill>
                  <a:schemeClr val="dk1"/>
                </a:solidFill>
              </a:rPr>
              <a:t>“</a:t>
            </a:r>
            <a:r>
              <a:rPr lang="en" sz="2600" i="1" u="sng">
                <a:solidFill>
                  <a:schemeClr val="dk1"/>
                </a:solidFill>
              </a:rPr>
              <a:t>Pride goes before destruction</a:t>
            </a:r>
            <a:r>
              <a:rPr lang="en" sz="2600" i="1">
                <a:solidFill>
                  <a:schemeClr val="dk1"/>
                </a:solidFill>
              </a:rPr>
              <a:t>, and a haughty spirit before stumbling.”</a:t>
            </a:r>
            <a:endParaRPr sz="2600" i="1">
              <a:solidFill>
                <a:schemeClr val="dk1"/>
              </a:solidFill>
            </a:endParaRPr>
          </a:p>
          <a:p>
            <a:pPr marL="457200" lvl="0" indent="-393700" algn="l" rtl="0">
              <a:lnSpc>
                <a:spcPct val="90000"/>
              </a:lnSpc>
              <a:spcBef>
                <a:spcPts val="0"/>
              </a:spcBef>
              <a:spcAft>
                <a:spcPts val="0"/>
              </a:spcAft>
              <a:buClr>
                <a:srgbClr val="FFFF00"/>
              </a:buClr>
              <a:buSzPts val="2600"/>
              <a:buChar char="●"/>
            </a:pPr>
            <a:r>
              <a:rPr lang="en" sz="2600" u="sng">
                <a:solidFill>
                  <a:srgbClr val="FFFF00"/>
                </a:solidFill>
              </a:rPr>
              <a:t>Prov.21:4</a:t>
            </a:r>
            <a:r>
              <a:rPr lang="en" sz="2600">
                <a:solidFill>
                  <a:srgbClr val="FFFF00"/>
                </a:solidFill>
              </a:rPr>
              <a:t> </a:t>
            </a:r>
            <a:r>
              <a:rPr lang="en" sz="2600" i="1">
                <a:solidFill>
                  <a:schemeClr val="dk1"/>
                </a:solidFill>
              </a:rPr>
              <a:t>“Haughty eyes and a proud heart, </a:t>
            </a:r>
            <a:r>
              <a:rPr lang="en" sz="2600" i="1" u="sng">
                <a:solidFill>
                  <a:schemeClr val="dk1"/>
                </a:solidFill>
              </a:rPr>
              <a:t>the lamp of the wicked</a:t>
            </a:r>
            <a:r>
              <a:rPr lang="en" sz="2600" i="1">
                <a:solidFill>
                  <a:schemeClr val="dk1"/>
                </a:solidFill>
              </a:rPr>
              <a:t>, is sin.” </a:t>
            </a:r>
            <a:r>
              <a:rPr lang="en" sz="2600">
                <a:solidFill>
                  <a:srgbClr val="00FFFF"/>
                </a:solidFill>
              </a:rPr>
              <a:t>It is the lamp that they use to light their way!</a:t>
            </a:r>
            <a:endParaRPr sz="26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111650" y="0"/>
            <a:ext cx="93897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311" b="1">
                <a:solidFill>
                  <a:srgbClr val="00FFFF"/>
                </a:solidFill>
              </a:rPr>
              <a:t>THEN COMES PRIDE IN SIN!</a:t>
            </a:r>
            <a:endParaRPr sz="5311" b="1">
              <a:solidFill>
                <a:srgbClr val="00FFFF"/>
              </a:solidFill>
            </a:endParaRPr>
          </a:p>
        </p:txBody>
      </p:sp>
      <p:sp>
        <p:nvSpPr>
          <p:cNvPr id="88" name="Google Shape;88;p18"/>
          <p:cNvSpPr txBox="1">
            <a:spLocks noGrp="1"/>
          </p:cNvSpPr>
          <p:nvPr>
            <p:ph type="subTitle" idx="1"/>
          </p:nvPr>
        </p:nvSpPr>
        <p:spPr>
          <a:xfrm>
            <a:off x="-111650" y="459850"/>
            <a:ext cx="9343200" cy="46839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a:solidFill>
                  <a:srgbClr val="FFFF00"/>
                </a:solidFill>
              </a:rPr>
              <a:t>Pride in and of itself is already sinful.  But when that is left “unchecked” it will inevitably lead to someone being boastful and prideful about their blatant, sinful behavior.  They do not merely say “Don’t forget about me”, or “Please recognize that I am a person too.”  Instead they declare that they are PROUD of the choices they have made.</a:t>
            </a:r>
            <a:endParaRPr sz="2000">
              <a:solidFill>
                <a:srgbClr val="FFFF00"/>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Jer.6:15</a:t>
            </a:r>
            <a:r>
              <a:rPr lang="en" sz="2000">
                <a:solidFill>
                  <a:srgbClr val="FFFF00"/>
                </a:solidFill>
              </a:rPr>
              <a:t> </a:t>
            </a:r>
            <a:r>
              <a:rPr lang="en" sz="2000" i="1">
                <a:solidFill>
                  <a:schemeClr val="dk1"/>
                </a:solidFill>
              </a:rPr>
              <a:t>“Were they ashamed because of the abomination they have done? </a:t>
            </a:r>
            <a:r>
              <a:rPr lang="en" sz="2000" i="1" u="sng">
                <a:solidFill>
                  <a:schemeClr val="dk1"/>
                </a:solidFill>
              </a:rPr>
              <a:t>They were not even ashamed at all; They did not even know how to blush</a:t>
            </a:r>
            <a:r>
              <a:rPr lang="en" sz="2000" i="1">
                <a:solidFill>
                  <a:schemeClr val="dk1"/>
                </a:solidFill>
              </a:rPr>
              <a:t>. Therefore they shall fall among those who fall; At the time that I punish them, They shall be cast down,” says the Lord.”</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Ps.52:1-4</a:t>
            </a:r>
            <a:r>
              <a:rPr lang="en" sz="2000">
                <a:solidFill>
                  <a:srgbClr val="FFFF00"/>
                </a:solidFill>
              </a:rPr>
              <a:t> </a:t>
            </a:r>
            <a:r>
              <a:rPr lang="en" sz="2000" i="1">
                <a:solidFill>
                  <a:schemeClr val="dk1"/>
                </a:solidFill>
              </a:rPr>
              <a:t>“</a:t>
            </a:r>
            <a:r>
              <a:rPr lang="en" sz="2000" i="1" u="sng">
                <a:solidFill>
                  <a:schemeClr val="dk1"/>
                </a:solidFill>
              </a:rPr>
              <a:t>Why do you boast in evil, O mighty man</a:t>
            </a:r>
            <a:r>
              <a:rPr lang="en" sz="2000" i="1">
                <a:solidFill>
                  <a:schemeClr val="dk1"/>
                </a:solidFill>
              </a:rPr>
              <a:t>?  The lovingkindness of God endures all day long.2 Your tongue devises destruction, like a sharp razor, O worker of deceit.3 </a:t>
            </a:r>
            <a:r>
              <a:rPr lang="en" sz="2000" i="1" u="sng">
                <a:solidFill>
                  <a:schemeClr val="dk1"/>
                </a:solidFill>
              </a:rPr>
              <a:t>You love evil more than good, falsehood more than speaking what is right</a:t>
            </a:r>
            <a:r>
              <a:rPr lang="en" sz="2000" i="1">
                <a:solidFill>
                  <a:schemeClr val="dk1"/>
                </a:solidFill>
              </a:rPr>
              <a:t>. Selah.4 </a:t>
            </a:r>
            <a:r>
              <a:rPr lang="en" sz="2000" i="1" u="sng">
                <a:solidFill>
                  <a:schemeClr val="dk1"/>
                </a:solidFill>
              </a:rPr>
              <a:t>You love all words that devour</a:t>
            </a:r>
            <a:r>
              <a:rPr lang="en" sz="2000" i="1">
                <a:solidFill>
                  <a:schemeClr val="dk1"/>
                </a:solidFill>
              </a:rPr>
              <a:t>, O deceitful tongue.”</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1 Cor.5:2</a:t>
            </a:r>
            <a:r>
              <a:rPr lang="en" sz="2000">
                <a:solidFill>
                  <a:schemeClr val="dk1"/>
                </a:solidFill>
              </a:rPr>
              <a:t> </a:t>
            </a:r>
            <a:r>
              <a:rPr lang="en" sz="2000" i="1">
                <a:solidFill>
                  <a:schemeClr val="dk1"/>
                </a:solidFill>
              </a:rPr>
              <a:t>“</a:t>
            </a:r>
            <a:r>
              <a:rPr lang="en" sz="2000" i="1" u="sng">
                <a:solidFill>
                  <a:schemeClr val="dk1"/>
                </a:solidFill>
              </a:rPr>
              <a:t>You have become arrogant and have not mourned instead</a:t>
            </a:r>
            <a:r>
              <a:rPr lang="en" sz="2000" i="1">
                <a:solidFill>
                  <a:schemeClr val="dk1"/>
                </a:solidFill>
              </a:rPr>
              <a:t>, so that the one who had done this deed would be removed from your midst.”</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111650" y="0"/>
            <a:ext cx="93897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811" b="1">
                <a:solidFill>
                  <a:srgbClr val="00FFFF"/>
                </a:solidFill>
              </a:rPr>
              <a:t>THEN COMES “</a:t>
            </a:r>
            <a:r>
              <a:rPr lang="en" sz="4811" b="1" u="sng">
                <a:solidFill>
                  <a:srgbClr val="00FFFF"/>
                </a:solidFill>
              </a:rPr>
              <a:t>WE</a:t>
            </a:r>
            <a:r>
              <a:rPr lang="en" sz="4811" b="1">
                <a:solidFill>
                  <a:srgbClr val="00FFFF"/>
                </a:solidFill>
              </a:rPr>
              <a:t> ARE GOD!”</a:t>
            </a:r>
            <a:endParaRPr sz="4811" b="1">
              <a:solidFill>
                <a:srgbClr val="00FFFF"/>
              </a:solidFill>
            </a:endParaRPr>
          </a:p>
        </p:txBody>
      </p:sp>
      <p:sp>
        <p:nvSpPr>
          <p:cNvPr id="94" name="Google Shape;94;p19"/>
          <p:cNvSpPr txBox="1">
            <a:spLocks noGrp="1"/>
          </p:cNvSpPr>
          <p:nvPr>
            <p:ph type="subTitle" idx="1"/>
          </p:nvPr>
        </p:nvSpPr>
        <p:spPr>
          <a:xfrm>
            <a:off x="-111650" y="531405"/>
            <a:ext cx="9343200" cy="4612070"/>
          </a:xfrm>
          <a:prstGeom prst="rect">
            <a:avLst/>
          </a:prstGeom>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Clr>
                <a:srgbClr val="FFFF00"/>
              </a:buClr>
              <a:buSzPts val="2200"/>
              <a:buChar char="●"/>
            </a:pPr>
            <a:r>
              <a:rPr lang="en" sz="2200" u="sng" dirty="0">
                <a:solidFill>
                  <a:srgbClr val="FFFF00"/>
                </a:solidFill>
              </a:rPr>
              <a:t>Rom.1:25, 28-32</a:t>
            </a:r>
            <a:r>
              <a:rPr lang="en" sz="2200" dirty="0">
                <a:solidFill>
                  <a:srgbClr val="FFFF00"/>
                </a:solidFill>
              </a:rPr>
              <a:t> </a:t>
            </a:r>
            <a:r>
              <a:rPr lang="en" sz="2200" i="1" dirty="0">
                <a:solidFill>
                  <a:schemeClr val="dk1"/>
                </a:solidFill>
              </a:rPr>
              <a:t>“who exchanged the truth of God for the lie, and </a:t>
            </a:r>
            <a:r>
              <a:rPr lang="en" sz="2200" i="1" u="sng" dirty="0">
                <a:solidFill>
                  <a:schemeClr val="dk1"/>
                </a:solidFill>
              </a:rPr>
              <a:t>worshiped and served the creature rather than the Creator</a:t>
            </a:r>
            <a:r>
              <a:rPr lang="en" sz="2200" i="1" dirty="0">
                <a:solidFill>
                  <a:schemeClr val="dk1"/>
                </a:solidFill>
              </a:rPr>
              <a:t>, who is blessed forever. Amen….And just as </a:t>
            </a:r>
            <a:r>
              <a:rPr lang="en" sz="2200" i="1" u="sng" dirty="0">
                <a:solidFill>
                  <a:schemeClr val="dk1"/>
                </a:solidFill>
              </a:rPr>
              <a:t>they did not see fit to acknowledge God any longer</a:t>
            </a:r>
            <a:r>
              <a:rPr lang="en" sz="2200" i="1" dirty="0">
                <a:solidFill>
                  <a:schemeClr val="dk1"/>
                </a:solidFill>
              </a:rPr>
              <a:t>, God gave them over to a depraved mind, to do those things which are not proper, 29 </a:t>
            </a:r>
            <a:r>
              <a:rPr lang="en" sz="2200" i="1" u="sng" dirty="0">
                <a:solidFill>
                  <a:schemeClr val="dk1"/>
                </a:solidFill>
              </a:rPr>
              <a:t>being filled with all unrighteousness</a:t>
            </a:r>
            <a:r>
              <a:rPr lang="en" sz="2200" i="1" dirty="0">
                <a:solidFill>
                  <a:schemeClr val="dk1"/>
                </a:solidFill>
              </a:rPr>
              <a:t>, wickedness, greed, evil; full of envy, murder, strife, deceit, malice; they are gossips, 30 slanderers, </a:t>
            </a:r>
            <a:r>
              <a:rPr lang="en" sz="2200" i="1" u="sng" dirty="0">
                <a:solidFill>
                  <a:schemeClr val="dk1"/>
                </a:solidFill>
              </a:rPr>
              <a:t>haters of God, insolent, arrogant, boastful, inventors of evil</a:t>
            </a:r>
            <a:r>
              <a:rPr lang="en" sz="2200" i="1" dirty="0">
                <a:solidFill>
                  <a:schemeClr val="dk1"/>
                </a:solidFill>
              </a:rPr>
              <a:t>, disobedient to parents, 31 </a:t>
            </a:r>
            <a:r>
              <a:rPr lang="en" sz="2200" i="1" u="sng" dirty="0">
                <a:solidFill>
                  <a:schemeClr val="dk1"/>
                </a:solidFill>
              </a:rPr>
              <a:t>without understanding</a:t>
            </a:r>
            <a:r>
              <a:rPr lang="en" sz="2200" i="1" dirty="0">
                <a:solidFill>
                  <a:schemeClr val="dk1"/>
                </a:solidFill>
              </a:rPr>
              <a:t>, untrustworthy, unloving, unmerciful; 32 and </a:t>
            </a:r>
            <a:r>
              <a:rPr lang="en" sz="2200" i="1" u="sng" dirty="0">
                <a:solidFill>
                  <a:schemeClr val="dk1"/>
                </a:solidFill>
              </a:rPr>
              <a:t>although they know the ordinance of God, that those who practice such things are worthy of death, they not only do the same, but also give hearty approval to those who practice them</a:t>
            </a:r>
            <a:r>
              <a:rPr lang="en" sz="2200" i="1" dirty="0">
                <a:solidFill>
                  <a:schemeClr val="dk1"/>
                </a:solidFill>
              </a:rPr>
              <a:t>.”</a:t>
            </a:r>
            <a:endParaRPr sz="22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u="sng" dirty="0">
                <a:solidFill>
                  <a:srgbClr val="FFFF00"/>
                </a:solidFill>
              </a:rPr>
              <a:t>2 Thess.2:4</a:t>
            </a:r>
            <a:r>
              <a:rPr lang="en" sz="2200" dirty="0">
                <a:solidFill>
                  <a:srgbClr val="FFFF00"/>
                </a:solidFill>
              </a:rPr>
              <a:t> </a:t>
            </a:r>
            <a:r>
              <a:rPr lang="en" sz="2200" i="1" dirty="0">
                <a:solidFill>
                  <a:schemeClr val="dk1"/>
                </a:solidFill>
              </a:rPr>
              <a:t>“who opposes and exalts himself above every so-called god or object of worship, so that </a:t>
            </a:r>
            <a:r>
              <a:rPr lang="en" sz="2200" i="1" u="sng" dirty="0">
                <a:solidFill>
                  <a:schemeClr val="dk1"/>
                </a:solidFill>
              </a:rPr>
              <a:t>he takes his seat in the temple of God, displaying himself as being God</a:t>
            </a:r>
            <a:r>
              <a:rPr lang="en" sz="2200" i="1" dirty="0">
                <a:solidFill>
                  <a:schemeClr val="dk1"/>
                </a:solidFill>
              </a:rPr>
              <a:t>.”</a:t>
            </a:r>
            <a:endParaRPr sz="22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411" b="1">
                <a:solidFill>
                  <a:srgbClr val="00FFFF"/>
                </a:solidFill>
              </a:rPr>
              <a:t>HOW SHOULD I RESPOND?</a:t>
            </a:r>
            <a:endParaRPr sz="5411" b="1">
              <a:solidFill>
                <a:srgbClr val="00FFFF"/>
              </a:solidFill>
            </a:endParaRPr>
          </a:p>
        </p:txBody>
      </p:sp>
      <p:sp>
        <p:nvSpPr>
          <p:cNvPr id="100" name="Google Shape;100;p20"/>
          <p:cNvSpPr txBox="1">
            <a:spLocks noGrp="1"/>
          </p:cNvSpPr>
          <p:nvPr>
            <p:ph type="subTitle" idx="1"/>
          </p:nvPr>
        </p:nvSpPr>
        <p:spPr>
          <a:xfrm>
            <a:off x="-65075" y="625650"/>
            <a:ext cx="9343200" cy="456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500">
                <a:solidFill>
                  <a:srgbClr val="FFFF00"/>
                </a:solidFill>
              </a:rPr>
              <a:t>To this,</a:t>
            </a:r>
            <a:endParaRPr sz="2500">
              <a:solidFill>
                <a:srgbClr val="FFFF00"/>
              </a:solidFill>
            </a:endParaRPr>
          </a:p>
          <a:p>
            <a:pPr marL="0" lvl="0" indent="0" algn="l" rtl="0">
              <a:lnSpc>
                <a:spcPct val="90000"/>
              </a:lnSpc>
              <a:spcBef>
                <a:spcPts val="0"/>
              </a:spcBef>
              <a:spcAft>
                <a:spcPts val="0"/>
              </a:spcAft>
              <a:buNone/>
            </a:pPr>
            <a:r>
              <a:rPr lang="en" sz="2500">
                <a:solidFill>
                  <a:srgbClr val="FFFF00"/>
                </a:solidFill>
              </a:rPr>
              <a:t>for example.</a:t>
            </a:r>
            <a:endParaRPr sz="2500">
              <a:solidFill>
                <a:srgbClr val="FFFF00"/>
              </a:solidFill>
            </a:endParaRPr>
          </a:p>
        </p:txBody>
      </p:sp>
      <p:pic>
        <p:nvPicPr>
          <p:cNvPr id="101" name="Google Shape;101;p20"/>
          <p:cNvPicPr preferRelativeResize="0"/>
          <p:nvPr/>
        </p:nvPicPr>
        <p:blipFill>
          <a:blip r:embed="rId3">
            <a:alphaModFix/>
          </a:blip>
          <a:stretch>
            <a:fillRect/>
          </a:stretch>
        </p:blipFill>
        <p:spPr>
          <a:xfrm>
            <a:off x="1822150" y="625650"/>
            <a:ext cx="7262050" cy="447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411" b="1">
                <a:solidFill>
                  <a:srgbClr val="00FFFF"/>
                </a:solidFill>
              </a:rPr>
              <a:t>WITH ANGER AND PRIDE?</a:t>
            </a:r>
            <a:endParaRPr sz="5411" b="1">
              <a:solidFill>
                <a:srgbClr val="00FFFF"/>
              </a:solidFill>
            </a:endParaRPr>
          </a:p>
        </p:txBody>
      </p:sp>
      <p:sp>
        <p:nvSpPr>
          <p:cNvPr id="107" name="Google Shape;107;p21"/>
          <p:cNvSpPr txBox="1">
            <a:spLocks noGrp="1"/>
          </p:cNvSpPr>
          <p:nvPr>
            <p:ph type="subTitle" idx="1"/>
          </p:nvPr>
        </p:nvSpPr>
        <p:spPr>
          <a:xfrm>
            <a:off x="-144950" y="580800"/>
            <a:ext cx="9363300" cy="456285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rgbClr val="FFFF00"/>
              </a:buClr>
              <a:buSzPts val="2400"/>
              <a:buChar char="●"/>
            </a:pPr>
            <a:r>
              <a:rPr lang="en" sz="2300" dirty="0">
                <a:solidFill>
                  <a:srgbClr val="FFFF00"/>
                </a:solidFill>
              </a:rPr>
              <a:t>THIS IS, I BELIEVE, THE </a:t>
            </a:r>
            <a:r>
              <a:rPr lang="en" sz="2300" b="1" u="sng" dirty="0">
                <a:solidFill>
                  <a:srgbClr val="00FFFF"/>
                </a:solidFill>
              </a:rPr>
              <a:t>GREATEST</a:t>
            </a:r>
            <a:r>
              <a:rPr lang="en" sz="2300" b="1" dirty="0">
                <a:solidFill>
                  <a:srgbClr val="FFFF00"/>
                </a:solidFill>
              </a:rPr>
              <a:t> </a:t>
            </a:r>
            <a:r>
              <a:rPr lang="en" sz="2300" dirty="0">
                <a:solidFill>
                  <a:srgbClr val="FFFF00"/>
                </a:solidFill>
              </a:rPr>
              <a:t>DANGER FOR CHRISTIANS TODAY, WHEN FACED WITH THESE DISPLAYS.</a:t>
            </a:r>
            <a:endParaRPr sz="2300" dirty="0">
              <a:solidFill>
                <a:srgbClr val="FFFF00"/>
              </a:solidFill>
            </a:endParaRPr>
          </a:p>
          <a:p>
            <a:pPr marL="457200" lvl="0" indent="-381000" algn="l" rtl="0">
              <a:lnSpc>
                <a:spcPct val="90000"/>
              </a:lnSpc>
              <a:spcBef>
                <a:spcPts val="0"/>
              </a:spcBef>
              <a:spcAft>
                <a:spcPts val="0"/>
              </a:spcAft>
              <a:buClr>
                <a:schemeClr val="dk1"/>
              </a:buClr>
              <a:buSzPts val="2400"/>
              <a:buChar char="●"/>
            </a:pPr>
            <a:r>
              <a:rPr lang="en" sz="2300" dirty="0">
                <a:solidFill>
                  <a:schemeClr val="dk1"/>
                </a:solidFill>
              </a:rPr>
              <a:t>We feel ANGER (rightly so) because of the sin being committed against a God that we love, committed against innocent persons we love (like children), committed against our brethren and our congregations, and even against their own souls.</a:t>
            </a:r>
            <a:endParaRPr sz="2300" dirty="0">
              <a:solidFill>
                <a:schemeClr val="dk1"/>
              </a:solidFill>
            </a:endParaRPr>
          </a:p>
          <a:p>
            <a:pPr marL="457200" lvl="0" indent="-381000" algn="l" rtl="0">
              <a:lnSpc>
                <a:spcPct val="90000"/>
              </a:lnSpc>
              <a:spcBef>
                <a:spcPts val="0"/>
              </a:spcBef>
              <a:spcAft>
                <a:spcPts val="0"/>
              </a:spcAft>
              <a:buClr>
                <a:srgbClr val="00FFFF"/>
              </a:buClr>
              <a:buSzPts val="2400"/>
              <a:buChar char="●"/>
            </a:pPr>
            <a:r>
              <a:rPr lang="en" sz="2300" dirty="0">
                <a:solidFill>
                  <a:srgbClr val="00FFFF"/>
                </a:solidFill>
              </a:rPr>
              <a:t>The devil WILL use that anger (and he has been pretty successful in doing so) to get Christians to respond “in kind” to the threats, insults, and attacks of our enemies.</a:t>
            </a:r>
            <a:endParaRPr sz="2300" dirty="0">
              <a:solidFill>
                <a:srgbClr val="00FFFF"/>
              </a:solidFill>
            </a:endParaRPr>
          </a:p>
          <a:p>
            <a:pPr marL="457200" lvl="0" indent="-381000" algn="l" rtl="0">
              <a:lnSpc>
                <a:spcPct val="90000"/>
              </a:lnSpc>
              <a:spcBef>
                <a:spcPts val="0"/>
              </a:spcBef>
              <a:spcAft>
                <a:spcPts val="0"/>
              </a:spcAft>
              <a:buClr>
                <a:srgbClr val="FFFF00"/>
              </a:buClr>
              <a:buSzPts val="2400"/>
              <a:buChar char="●"/>
            </a:pPr>
            <a:r>
              <a:rPr lang="en" sz="2300" u="sng" dirty="0">
                <a:solidFill>
                  <a:srgbClr val="FFFF00"/>
                </a:solidFill>
              </a:rPr>
              <a:t>Phil.3:18-19</a:t>
            </a:r>
            <a:r>
              <a:rPr lang="en" sz="2300" dirty="0">
                <a:solidFill>
                  <a:srgbClr val="FFFF00"/>
                </a:solidFill>
              </a:rPr>
              <a:t> </a:t>
            </a:r>
            <a:r>
              <a:rPr lang="en" sz="2300" i="1" dirty="0">
                <a:solidFill>
                  <a:schemeClr val="dk1"/>
                </a:solidFill>
              </a:rPr>
              <a:t>“For many walk, of whom I often told you, and now tell you </a:t>
            </a:r>
            <a:r>
              <a:rPr lang="en" sz="2300" i="1" u="sng" dirty="0">
                <a:solidFill>
                  <a:schemeClr val="dk1"/>
                </a:solidFill>
              </a:rPr>
              <a:t>even weeping</a:t>
            </a:r>
            <a:r>
              <a:rPr lang="en" sz="2300" i="1" dirty="0">
                <a:solidFill>
                  <a:schemeClr val="dk1"/>
                </a:solidFill>
              </a:rPr>
              <a:t>, </a:t>
            </a:r>
            <a:r>
              <a:rPr lang="en" sz="2300" i="1" u="sng" dirty="0">
                <a:solidFill>
                  <a:schemeClr val="dk1"/>
                </a:solidFill>
              </a:rPr>
              <a:t>that they are enemies of the cross of Christ</a:t>
            </a:r>
            <a:r>
              <a:rPr lang="en" sz="2300" i="1" dirty="0">
                <a:solidFill>
                  <a:schemeClr val="dk1"/>
                </a:solidFill>
              </a:rPr>
              <a:t>, 19 whose end is destruction, </a:t>
            </a:r>
            <a:r>
              <a:rPr lang="en" sz="2300" i="1" u="sng" dirty="0">
                <a:solidFill>
                  <a:schemeClr val="dk1"/>
                </a:solidFill>
              </a:rPr>
              <a:t>whose god is their appetite, and whose glory is in their shame</a:t>
            </a:r>
            <a:r>
              <a:rPr lang="en" sz="2300" i="1" dirty="0">
                <a:solidFill>
                  <a:schemeClr val="dk1"/>
                </a:solidFill>
              </a:rPr>
              <a:t>, who set their minds on earthly things.” </a:t>
            </a:r>
            <a:r>
              <a:rPr lang="en" sz="2300" i="1" dirty="0">
                <a:solidFill>
                  <a:srgbClr val="00FFFF"/>
                </a:solidFill>
              </a:rPr>
              <a:t> </a:t>
            </a:r>
            <a:r>
              <a:rPr lang="en" sz="2300" dirty="0">
                <a:solidFill>
                  <a:srgbClr val="00FFFF"/>
                </a:solidFill>
              </a:rPr>
              <a:t>WHY did Paul weep as he considered this?</a:t>
            </a:r>
            <a:endParaRPr sz="23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3501</Words>
  <Application>Microsoft Office PowerPoint</Application>
  <PresentationFormat>On-screen Show (16:9)</PresentationFormat>
  <Paragraphs>103</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Simple Dark</vt:lpstr>
      <vt:lpstr>THE OLDEST SIN: PRIDE</vt:lpstr>
      <vt:lpstr>Living in a world where…</vt:lpstr>
      <vt:lpstr>WHY THE “OLDEST” SIN?</vt:lpstr>
      <vt:lpstr>THE SOURCE OF PRIDE</vt:lpstr>
      <vt:lpstr>HOW GOD FEELS ABOUT IT</vt:lpstr>
      <vt:lpstr>THEN COMES PRIDE IN SIN!</vt:lpstr>
      <vt:lpstr>THEN COMES “WE ARE GOD!”</vt:lpstr>
      <vt:lpstr>HOW SHOULD I RESPOND?</vt:lpstr>
      <vt:lpstr>WITH ANGER AND PRIDE?</vt:lpstr>
      <vt:lpstr>“A BETTER WAY” 1 Cor.12:31</vt:lpstr>
      <vt:lpstr>WE MUST BE DIFFERENT</vt:lpstr>
      <vt:lpstr>LOVE IS NOT SILENCE!</vt:lpstr>
      <vt:lpstr>CAN’T I SELF-IDENTIFY TOO?</vt:lpstr>
      <vt:lpstr>ENOUGH ABOUT “THEM”</vt:lpstr>
      <vt:lpstr>CHRISTIANS AND PRIDE</vt:lpstr>
      <vt:lpstr> LEST WE FORGET …</vt:lpstr>
      <vt:lpstr>THE MODERN PARABLE?</vt:lpstr>
      <vt:lpstr>THE CURE FOR PRIDE …</vt:lpstr>
      <vt:lpstr>“Is it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OLDEST SIN: PRIDE</dc:title>
  <dc:creator>Eric Bridge</dc:creator>
  <cp:lastModifiedBy>Eric Bridge</cp:lastModifiedBy>
  <cp:revision>1</cp:revision>
  <dcterms:modified xsi:type="dcterms:W3CDTF">2023-06-18T21:06:39Z</dcterms:modified>
</cp:coreProperties>
</file>