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 Bridge" userId="1b5aec563ebd452a" providerId="LiveId" clId="{1D9E64AB-3546-4CE2-93D2-55CCF5CB3D32}"/>
    <pc:docChg chg="custSel modSld">
      <pc:chgData name="Eric Bridge" userId="1b5aec563ebd452a" providerId="LiveId" clId="{1D9E64AB-3546-4CE2-93D2-55CCF5CB3D32}" dt="2023-06-25T03:40:39.108" v="14" actId="20577"/>
      <pc:docMkLst>
        <pc:docMk/>
      </pc:docMkLst>
      <pc:sldChg chg="modSp mod">
        <pc:chgData name="Eric Bridge" userId="1b5aec563ebd452a" providerId="LiveId" clId="{1D9E64AB-3546-4CE2-93D2-55CCF5CB3D32}" dt="2023-06-25T03:38:55.261" v="1" actId="27636"/>
        <pc:sldMkLst>
          <pc:docMk/>
          <pc:sldMk cId="0" sldId="256"/>
        </pc:sldMkLst>
        <pc:spChg chg="mod">
          <ac:chgData name="Eric Bridge" userId="1b5aec563ebd452a" providerId="LiveId" clId="{1D9E64AB-3546-4CE2-93D2-55CCF5CB3D32}" dt="2023-06-25T03:38:55.261" v="1" actId="27636"/>
          <ac:spMkLst>
            <pc:docMk/>
            <pc:sldMk cId="0" sldId="256"/>
            <ac:spMk id="55" creationId="{00000000-0000-0000-0000-000000000000}"/>
          </ac:spMkLst>
        </pc:spChg>
      </pc:sldChg>
      <pc:sldChg chg="modSp modNotes">
        <pc:chgData name="Eric Bridge" userId="1b5aec563ebd452a" providerId="LiveId" clId="{1D9E64AB-3546-4CE2-93D2-55CCF5CB3D32}" dt="2023-06-25T03:38:55.989" v="4" actId="20577"/>
        <pc:sldMkLst>
          <pc:docMk/>
          <pc:sldMk cId="0" sldId="267"/>
        </pc:sldMkLst>
        <pc:spChg chg="mod">
          <ac:chgData name="Eric Bridge" userId="1b5aec563ebd452a" providerId="LiveId" clId="{1D9E64AB-3546-4CE2-93D2-55CCF5CB3D32}" dt="2023-06-25T03:38:55.989" v="4" actId="20577"/>
          <ac:spMkLst>
            <pc:docMk/>
            <pc:sldMk cId="0" sldId="267"/>
            <ac:spMk id="121" creationId="{00000000-0000-0000-0000-000000000000}"/>
          </ac:spMkLst>
        </pc:spChg>
      </pc:sldChg>
      <pc:sldChg chg="modSp modNotes">
        <pc:chgData name="Eric Bridge" userId="1b5aec563ebd452a" providerId="LiveId" clId="{1D9E64AB-3546-4CE2-93D2-55CCF5CB3D32}" dt="2023-06-25T03:40:39.108" v="14" actId="20577"/>
        <pc:sldMkLst>
          <pc:docMk/>
          <pc:sldMk cId="0" sldId="271"/>
        </pc:sldMkLst>
        <pc:spChg chg="mod">
          <ac:chgData name="Eric Bridge" userId="1b5aec563ebd452a" providerId="LiveId" clId="{1D9E64AB-3546-4CE2-93D2-55CCF5CB3D32}" dt="2023-06-25T03:40:39.108" v="14" actId="20577"/>
          <ac:spMkLst>
            <pc:docMk/>
            <pc:sldMk cId="0" sldId="271"/>
            <ac:spMk id="14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547f4b1eb7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547f4b1eb7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547f4b1eb7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547f4b1eb7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547f4b1eb7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547f4b1eb7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547f4b1eb7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547f4b1eb7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547f4b1eb7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547f4b1eb7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547f4b1eb7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2547f4b1eb7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2547f4b1eb7_0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2547f4b1eb7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547f4b1eb7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547f4b1eb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547f4b1eb7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547f4b1eb7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547f4b1eb7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547f4b1eb7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547f4b1eb7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547f4b1eb7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547f4b1eb7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547f4b1eb7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547f4b1eb7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547f4b1eb7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547f4b1eb7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547f4b1eb7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547f4b1eb7_0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547f4b1eb7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0" y="0"/>
            <a:ext cx="9144000" cy="620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a:solidFill>
                  <a:srgbClr val="00FFFF"/>
                </a:solidFill>
              </a:rPr>
              <a:t>“Philoxenia”?</a:t>
            </a:r>
            <a:endParaRPr sz="6000" b="1">
              <a:solidFill>
                <a:srgbClr val="00FFFF"/>
              </a:solidFill>
            </a:endParaRPr>
          </a:p>
        </p:txBody>
      </p:sp>
      <p:sp>
        <p:nvSpPr>
          <p:cNvPr id="55" name="Google Shape;55;p13"/>
          <p:cNvSpPr txBox="1">
            <a:spLocks noGrp="1"/>
          </p:cNvSpPr>
          <p:nvPr>
            <p:ph type="subTitle" idx="1"/>
          </p:nvPr>
        </p:nvSpPr>
        <p:spPr>
          <a:xfrm>
            <a:off x="-71775" y="620700"/>
            <a:ext cx="9297000" cy="4522800"/>
          </a:xfrm>
          <a:prstGeom prst="rect">
            <a:avLst/>
          </a:prstGeom>
        </p:spPr>
        <p:txBody>
          <a:bodyPr spcFirstLastPara="1" wrap="square" lIns="91425" tIns="91425" rIns="91425" bIns="91425" anchor="t" anchorCtr="0">
            <a:normAutofit fontScale="85000" lnSpcReduction="10000"/>
          </a:bodyPr>
          <a:lstStyle/>
          <a:p>
            <a:pPr marL="0" lvl="0" indent="0" algn="l" rtl="0">
              <a:spcBef>
                <a:spcPts val="0"/>
              </a:spcBef>
              <a:spcAft>
                <a:spcPts val="0"/>
              </a:spcAft>
              <a:buNone/>
            </a:pPr>
            <a:r>
              <a:rPr lang="en" sz="3200" b="1" u="sng">
                <a:solidFill>
                  <a:srgbClr val="FFFF00"/>
                </a:solidFill>
              </a:rPr>
              <a:t>Gen.19:1-3</a:t>
            </a:r>
            <a:r>
              <a:rPr lang="en" sz="3200" b="1">
                <a:solidFill>
                  <a:schemeClr val="dk1"/>
                </a:solidFill>
              </a:rPr>
              <a:t> </a:t>
            </a:r>
            <a:r>
              <a:rPr lang="en" sz="3200" b="1" i="1">
                <a:solidFill>
                  <a:schemeClr val="dk1"/>
                </a:solidFill>
              </a:rPr>
              <a:t>“Now the two angels came to Sodom in the evening, and Lot was sitting in the gate of Sodom. When Lot saw them, he rose to meet them, and he bowed himself with his face toward the ground. 2 And he said, “Here now, my lords, please turn in to your servant’s house and spend the night, and wash your feet; then you may rise early and go on your way.”And they said, “No, but we will spend the night in the open square.”3 But he insisted strongly; so they turned in to him and entered his house. Then he made them a feast, and baked unleavened bread, and they ate.” </a:t>
            </a:r>
            <a:r>
              <a:rPr lang="en" sz="3200" b="1">
                <a:solidFill>
                  <a:srgbClr val="00FFFF"/>
                </a:solidFill>
              </a:rPr>
              <a:t>NKJV</a:t>
            </a:r>
            <a:endParaRPr b="1">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11725" y="0"/>
            <a:ext cx="9376800" cy="507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The “unsung heroes” in Acts</a:t>
            </a:r>
            <a:endParaRPr sz="5000" b="1">
              <a:solidFill>
                <a:srgbClr val="00FFFF"/>
              </a:solidFill>
            </a:endParaRPr>
          </a:p>
        </p:txBody>
      </p:sp>
      <p:sp>
        <p:nvSpPr>
          <p:cNvPr id="109" name="Google Shape;109;p22"/>
          <p:cNvSpPr txBox="1">
            <a:spLocks noGrp="1"/>
          </p:cNvSpPr>
          <p:nvPr>
            <p:ph type="subTitle" idx="1"/>
          </p:nvPr>
        </p:nvSpPr>
        <p:spPr>
          <a:xfrm>
            <a:off x="-151825" y="623325"/>
            <a:ext cx="9376800" cy="45210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a:solidFill>
                  <a:srgbClr val="FFFF00"/>
                </a:solidFill>
              </a:rPr>
              <a:t>Simon, to the apostle Peter.  </a:t>
            </a:r>
            <a:r>
              <a:rPr lang="en" sz="2000" u="sng">
                <a:solidFill>
                  <a:srgbClr val="FFFF00"/>
                </a:solidFill>
              </a:rPr>
              <a:t>Acts 9:43</a:t>
            </a:r>
            <a:r>
              <a:rPr lang="en" sz="2000">
                <a:solidFill>
                  <a:schemeClr val="dk1"/>
                </a:solidFill>
              </a:rPr>
              <a:t> </a:t>
            </a:r>
            <a:r>
              <a:rPr lang="en" sz="2000" i="1">
                <a:solidFill>
                  <a:schemeClr val="dk1"/>
                </a:solidFill>
              </a:rPr>
              <a:t>“So it was that he stayed many days in Joppa with Simon, a tanner.”</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a:solidFill>
                  <a:srgbClr val="FFFF00"/>
                </a:solidFill>
              </a:rPr>
              <a:t>Simon again, this time also to Cornelius’ servants!  </a:t>
            </a:r>
            <a:r>
              <a:rPr lang="en" sz="2000" u="sng">
                <a:solidFill>
                  <a:srgbClr val="FFFF00"/>
                </a:solidFill>
              </a:rPr>
              <a:t>Acts 10:23</a:t>
            </a:r>
            <a:r>
              <a:rPr lang="en" sz="2000">
                <a:solidFill>
                  <a:schemeClr val="dk1"/>
                </a:solidFill>
              </a:rPr>
              <a:t> </a:t>
            </a:r>
            <a:r>
              <a:rPr lang="en" sz="2000" i="1">
                <a:solidFill>
                  <a:schemeClr val="dk1"/>
                </a:solidFill>
              </a:rPr>
              <a:t>“Then he invited them in and lodged them.  On the next day Peter went away with them, and some brethren from Joppa accompanied him.”</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a:solidFill>
                  <a:srgbClr val="FFFF00"/>
                </a:solidFill>
              </a:rPr>
              <a:t>Cornelius, to Peter and his companions.  </a:t>
            </a:r>
            <a:r>
              <a:rPr lang="en" sz="2000" u="sng">
                <a:solidFill>
                  <a:srgbClr val="FFFF00"/>
                </a:solidFill>
              </a:rPr>
              <a:t>Acts 10:48</a:t>
            </a:r>
            <a:r>
              <a:rPr lang="en" sz="2000">
                <a:solidFill>
                  <a:schemeClr val="dk1"/>
                </a:solidFill>
              </a:rPr>
              <a:t> </a:t>
            </a:r>
            <a:r>
              <a:rPr lang="en" sz="2000" i="1">
                <a:solidFill>
                  <a:schemeClr val="dk1"/>
                </a:solidFill>
              </a:rPr>
              <a:t>“And he commanded them to be baptized in the name of the Lord. Then they asked him to stay a few days.”</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a:solidFill>
                  <a:srgbClr val="FFFF00"/>
                </a:solidFill>
              </a:rPr>
              <a:t>Lydia, to Paul and his companions.  </a:t>
            </a:r>
            <a:r>
              <a:rPr lang="en" sz="2000" u="sng">
                <a:solidFill>
                  <a:srgbClr val="FFFF00"/>
                </a:solidFill>
              </a:rPr>
              <a:t>Acts 16:15</a:t>
            </a:r>
            <a:r>
              <a:rPr lang="en" sz="2000">
                <a:solidFill>
                  <a:schemeClr val="dk1"/>
                </a:solidFill>
              </a:rPr>
              <a:t> </a:t>
            </a:r>
            <a:r>
              <a:rPr lang="en" sz="2000" i="1">
                <a:solidFill>
                  <a:schemeClr val="dk1"/>
                </a:solidFill>
              </a:rPr>
              <a:t>“And when she and her household were baptized, she begged us, saying, “If you have judged me to be faithful to the Lord, come to my house and stay.” So she persuaded us.”</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a:solidFill>
                  <a:srgbClr val="FFFF00"/>
                </a:solidFill>
              </a:rPr>
              <a:t>Jason, to Paul and his companions.  </a:t>
            </a:r>
            <a:r>
              <a:rPr lang="en" sz="2000" u="sng">
                <a:solidFill>
                  <a:srgbClr val="FFFF00"/>
                </a:solidFill>
              </a:rPr>
              <a:t>Acts 17:5</a:t>
            </a:r>
            <a:r>
              <a:rPr lang="en" sz="2000">
                <a:solidFill>
                  <a:schemeClr val="dk1"/>
                </a:solidFill>
              </a:rPr>
              <a:t> </a:t>
            </a:r>
            <a:r>
              <a:rPr lang="en" sz="2000" i="1">
                <a:solidFill>
                  <a:schemeClr val="dk1"/>
                </a:solidFill>
              </a:rPr>
              <a:t>“But the Jews who were not persuaded, becoming envious, took some of the evil men from the marketplace, and gathering a mob, set all the city in an uproar and attacked the house of Jason, and sought to bring them out to the people.”</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a:solidFill>
                  <a:srgbClr val="FFFF00"/>
                </a:solidFill>
              </a:rPr>
              <a:t>Aquila and Priscilla, to Paul.  </a:t>
            </a:r>
            <a:r>
              <a:rPr lang="en" sz="2000" u="sng">
                <a:solidFill>
                  <a:srgbClr val="FFFF00"/>
                </a:solidFill>
              </a:rPr>
              <a:t>Acts 18:3</a:t>
            </a:r>
            <a:r>
              <a:rPr lang="en" sz="2000">
                <a:solidFill>
                  <a:schemeClr val="dk1"/>
                </a:solidFill>
              </a:rPr>
              <a:t> </a:t>
            </a:r>
            <a:r>
              <a:rPr lang="en" sz="2000" i="1">
                <a:solidFill>
                  <a:schemeClr val="dk1"/>
                </a:solidFill>
              </a:rPr>
              <a:t>“So, because he was of the same trade, he stayed with them and worked; for by occupation they were tentmakers.”</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11725" y="0"/>
            <a:ext cx="9376800" cy="498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MORE heroes in Acts</a:t>
            </a:r>
            <a:endParaRPr sz="5000" b="1">
              <a:solidFill>
                <a:srgbClr val="00FFFF"/>
              </a:solidFill>
            </a:endParaRPr>
          </a:p>
        </p:txBody>
      </p:sp>
      <p:sp>
        <p:nvSpPr>
          <p:cNvPr id="115" name="Google Shape;115;p23"/>
          <p:cNvSpPr txBox="1">
            <a:spLocks noGrp="1"/>
          </p:cNvSpPr>
          <p:nvPr>
            <p:ph type="subTitle" idx="1"/>
          </p:nvPr>
        </p:nvSpPr>
        <p:spPr>
          <a:xfrm>
            <a:off x="-151825" y="404025"/>
            <a:ext cx="9376800" cy="47403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a:solidFill>
                  <a:srgbClr val="FFFF00"/>
                </a:solidFill>
              </a:rPr>
              <a:t>Justus, to Paul.  </a:t>
            </a:r>
            <a:r>
              <a:rPr lang="en" sz="2000" u="sng">
                <a:solidFill>
                  <a:srgbClr val="FFFF00"/>
                </a:solidFill>
              </a:rPr>
              <a:t>Acts 18:7</a:t>
            </a:r>
            <a:r>
              <a:rPr lang="en" sz="2000">
                <a:solidFill>
                  <a:schemeClr val="dk1"/>
                </a:solidFill>
              </a:rPr>
              <a:t> </a:t>
            </a:r>
            <a:r>
              <a:rPr lang="en" sz="2000" i="1">
                <a:solidFill>
                  <a:schemeClr val="dk1"/>
                </a:solidFill>
              </a:rPr>
              <a:t>“And he departed from there and entered the house of a certain man named Justus, one who worshiped God, whose house was next door to the synagogue.”</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a:solidFill>
                  <a:srgbClr val="FFFF00"/>
                </a:solidFill>
              </a:rPr>
              <a:t>Brethren in Tyre, and Philip, to Paul’s traveling party.  </a:t>
            </a:r>
            <a:r>
              <a:rPr lang="en" sz="2000" u="sng">
                <a:solidFill>
                  <a:srgbClr val="FFFF00"/>
                </a:solidFill>
              </a:rPr>
              <a:t>Acts 21:7-8</a:t>
            </a:r>
            <a:r>
              <a:rPr lang="en" sz="2000">
                <a:solidFill>
                  <a:schemeClr val="dk1"/>
                </a:solidFill>
              </a:rPr>
              <a:t> </a:t>
            </a:r>
            <a:r>
              <a:rPr lang="en" sz="2000" i="1">
                <a:solidFill>
                  <a:schemeClr val="dk1"/>
                </a:solidFill>
              </a:rPr>
              <a:t>“And when we had finished our voyage from Tyre, we came to Ptolemais, greeted the brethren, and stayed with them one day. 8 On the next day we who were Paul’s companions departed and came to Caesarea, and entered the house of Philip the evangelist, who was one of the seven, and stayed with him.”</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a:solidFill>
                  <a:srgbClr val="FFFF00"/>
                </a:solidFill>
              </a:rPr>
              <a:t>Mnason, to Paul’s traveling party.  </a:t>
            </a:r>
            <a:r>
              <a:rPr lang="en" sz="2000" u="sng">
                <a:solidFill>
                  <a:srgbClr val="FFFF00"/>
                </a:solidFill>
              </a:rPr>
              <a:t>Acts 21:16</a:t>
            </a:r>
            <a:r>
              <a:rPr lang="en" sz="2000">
                <a:solidFill>
                  <a:srgbClr val="FFFF00"/>
                </a:solidFill>
              </a:rPr>
              <a:t> </a:t>
            </a:r>
            <a:r>
              <a:rPr lang="en" sz="2000" i="1">
                <a:solidFill>
                  <a:schemeClr val="dk1"/>
                </a:solidFill>
              </a:rPr>
              <a:t>“Also some of the disciples from Caesarea went with us and brought with them a certain Mnason of Cyprus, an early disciple, with whom we were to lodge.”</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a:solidFill>
                  <a:srgbClr val="FFFF00"/>
                </a:solidFill>
              </a:rPr>
              <a:t>Publius, to Paul and his companions.  </a:t>
            </a:r>
            <a:r>
              <a:rPr lang="en" sz="2000" u="sng">
                <a:solidFill>
                  <a:srgbClr val="FFFF00"/>
                </a:solidFill>
              </a:rPr>
              <a:t>Acts 28:7</a:t>
            </a:r>
            <a:r>
              <a:rPr lang="en" sz="2000">
                <a:solidFill>
                  <a:schemeClr val="dk1"/>
                </a:solidFill>
              </a:rPr>
              <a:t> </a:t>
            </a:r>
            <a:r>
              <a:rPr lang="en" sz="2000" i="1">
                <a:solidFill>
                  <a:schemeClr val="dk1"/>
                </a:solidFill>
              </a:rPr>
              <a:t>“In that region there was an estate of the leading citizen of the island, whose name was Publius, who received us and entertained us courteously for three days.”</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a:solidFill>
                  <a:srgbClr val="FFFF00"/>
                </a:solidFill>
              </a:rPr>
              <a:t>Brethren, on Paul’s way toward Rome.  </a:t>
            </a:r>
            <a:r>
              <a:rPr lang="en" sz="2000" u="sng">
                <a:solidFill>
                  <a:srgbClr val="FFFF00"/>
                </a:solidFill>
              </a:rPr>
              <a:t>Acts 28:14</a:t>
            </a:r>
            <a:r>
              <a:rPr lang="en" sz="2000">
                <a:solidFill>
                  <a:schemeClr val="dk1"/>
                </a:solidFill>
              </a:rPr>
              <a:t> </a:t>
            </a:r>
            <a:r>
              <a:rPr lang="en" sz="2000" i="1">
                <a:solidFill>
                  <a:schemeClr val="dk1"/>
                </a:solidFill>
              </a:rPr>
              <a:t>“where we found brethren, and were invited to stay with them seven days. And so we went toward Rome.”</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a:solidFill>
                  <a:srgbClr val="00FFFF"/>
                </a:solidFill>
              </a:rPr>
              <a:t>At least five people in scripture hosted the assemblies of the church in their home!  Why do you think the Holy Spirit tells us all of this?</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111725" y="0"/>
            <a:ext cx="9376800" cy="498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What can we learn from this?</a:t>
            </a:r>
            <a:endParaRPr sz="5000" b="1">
              <a:solidFill>
                <a:srgbClr val="00FFFF"/>
              </a:solidFill>
            </a:endParaRPr>
          </a:p>
        </p:txBody>
      </p:sp>
      <p:sp>
        <p:nvSpPr>
          <p:cNvPr id="121" name="Google Shape;121;p24"/>
          <p:cNvSpPr txBox="1">
            <a:spLocks noGrp="1"/>
          </p:cNvSpPr>
          <p:nvPr>
            <p:ph type="subTitle" idx="1"/>
          </p:nvPr>
        </p:nvSpPr>
        <p:spPr>
          <a:xfrm>
            <a:off x="-151825" y="410675"/>
            <a:ext cx="9376800" cy="47337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dirty="0">
                <a:solidFill>
                  <a:srgbClr val="FFFF00"/>
                </a:solidFill>
              </a:rPr>
              <a:t>How did our lowly brethren 2000 years ago, whether with thatched huts, tiny clay homes with dirt floors, or brick structures, with no electricity, no central plumbing, no air conditioning, no refrigerators or microwaves or washing machines or washers and dryers, still somehow manage to show so much hospitality and share what little they already had?</a:t>
            </a:r>
            <a:endParaRPr sz="2000" dirty="0">
              <a:solidFill>
                <a:srgbClr val="FFFF00"/>
              </a:solidFill>
            </a:endParaRPr>
          </a:p>
          <a:p>
            <a:pPr marL="457200" lvl="0" indent="-355600" algn="l" rtl="0">
              <a:lnSpc>
                <a:spcPct val="80000"/>
              </a:lnSpc>
              <a:spcBef>
                <a:spcPts val="0"/>
              </a:spcBef>
              <a:spcAft>
                <a:spcPts val="0"/>
              </a:spcAft>
              <a:buClr>
                <a:schemeClr val="dk1"/>
              </a:buClr>
              <a:buSzPts val="2000"/>
              <a:buChar char="●"/>
            </a:pPr>
            <a:r>
              <a:rPr lang="en" sz="2000" dirty="0">
                <a:solidFill>
                  <a:schemeClr val="dk1"/>
                </a:solidFill>
              </a:rPr>
              <a:t>They </a:t>
            </a:r>
            <a:r>
              <a:rPr lang="en" sz="2000" u="sng" dirty="0">
                <a:solidFill>
                  <a:schemeClr val="dk1"/>
                </a:solidFill>
              </a:rPr>
              <a:t>wanted to</a:t>
            </a:r>
            <a:r>
              <a:rPr lang="en" sz="2000" dirty="0">
                <a:solidFill>
                  <a:schemeClr val="dk1"/>
                </a:solidFill>
              </a:rPr>
              <a:t>, and they just made the effort to do so.</a:t>
            </a:r>
            <a:endParaRPr sz="2000" dirty="0">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dirty="0">
                <a:solidFill>
                  <a:srgbClr val="00FFFF"/>
                </a:solidFill>
              </a:rPr>
              <a:t>Forgive me if that sounds too simple, but I really think it is that simple.  If someone wants something badly enough, whether a good thing or a bad, they will find a way to get it.  </a:t>
            </a:r>
            <a:endParaRPr sz="2000" dirty="0">
              <a:solidFill>
                <a:srgbClr val="00FFFF"/>
              </a:solidFill>
            </a:endParaRPr>
          </a:p>
          <a:p>
            <a:pPr marL="457200" lvl="0" indent="-355600" algn="l" rtl="0">
              <a:lnSpc>
                <a:spcPct val="80000"/>
              </a:lnSpc>
              <a:spcBef>
                <a:spcPts val="0"/>
              </a:spcBef>
              <a:spcAft>
                <a:spcPts val="0"/>
              </a:spcAft>
              <a:buClr>
                <a:schemeClr val="dk1"/>
              </a:buClr>
              <a:buSzPts val="2000"/>
              <a:buChar char="●"/>
            </a:pPr>
            <a:r>
              <a:rPr lang="en" sz="2000" dirty="0">
                <a:solidFill>
                  <a:schemeClr val="dk1"/>
                </a:solidFill>
              </a:rPr>
              <a:t>Our brethren of old WANTED to be “host” to “strangers” - persons about whom the only thing they knew was that they were in their spiritual family, their brothers and sisters in Christ.  And they wanted to get to know them better, to pray for them, to encourage their continued faithfulness to the Lord.</a:t>
            </a:r>
            <a:endParaRPr sz="2000" dirty="0">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dirty="0">
                <a:solidFill>
                  <a:srgbClr val="FFFF00"/>
                </a:solidFill>
              </a:rPr>
              <a:t>I remember growing up as a child “in the church”, and for many years it seemed we were always either over at someone’s house after Sunday services for lunch, or having someone, including VISITORS, over to our house.  It was VERY common for even visitors to be invited to someone’s home on Sunday, someone who was cooking a meal just for the visitors.  With all our our “conveniences” today, why doesn’t this happen anymore?</a:t>
            </a:r>
            <a:endParaRPr sz="20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111725" y="0"/>
            <a:ext cx="9376800" cy="498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Getting “connected”</a:t>
            </a:r>
            <a:endParaRPr sz="5000" b="1">
              <a:solidFill>
                <a:srgbClr val="00FFFF"/>
              </a:solidFill>
            </a:endParaRPr>
          </a:p>
        </p:txBody>
      </p:sp>
      <p:sp>
        <p:nvSpPr>
          <p:cNvPr id="127" name="Google Shape;127;p25"/>
          <p:cNvSpPr txBox="1">
            <a:spLocks noGrp="1"/>
          </p:cNvSpPr>
          <p:nvPr>
            <p:ph type="subTitle" idx="1"/>
          </p:nvPr>
        </p:nvSpPr>
        <p:spPr>
          <a:xfrm>
            <a:off x="-151825" y="498300"/>
            <a:ext cx="9376800" cy="46461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a:solidFill>
                  <a:srgbClr val="FFFF00"/>
                </a:solidFill>
              </a:rPr>
              <a:t>I recently provided an updated “Directory” to the members here.  Do you know all of the names listed there?  If not, are you actively making an effort to learn their names?</a:t>
            </a:r>
            <a:endParaRPr sz="2000">
              <a:solidFill>
                <a:srgbClr val="FFFF00"/>
              </a:solidFill>
            </a:endParaRPr>
          </a:p>
          <a:p>
            <a:pPr marL="457200" lvl="0" indent="-355600" algn="l" rtl="0">
              <a:lnSpc>
                <a:spcPct val="80000"/>
              </a:lnSpc>
              <a:spcBef>
                <a:spcPts val="0"/>
              </a:spcBef>
              <a:spcAft>
                <a:spcPts val="0"/>
              </a:spcAft>
              <a:buClr>
                <a:schemeClr val="dk1"/>
              </a:buClr>
              <a:buSzPts val="2000"/>
              <a:buChar char="●"/>
            </a:pPr>
            <a:r>
              <a:rPr lang="en" sz="2000">
                <a:solidFill>
                  <a:schemeClr val="dk1"/>
                </a:solidFill>
              </a:rPr>
              <a:t>How “available” do you make yourself to your brethren?  Do you not answer the phone because you don’t want to be bothered?  Have you set up voicemail, or an answering machine, on your phone so that others can leave you a message?  Ask for our help if you need it.  If you don’t want your brethren to contact you, are you comfortable talking with someone about why that is?</a:t>
            </a:r>
            <a:endParaRPr sz="2000">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Have you added all your brethren as “contacts” in your phone, so you always have their number available to call?  It’s easy to do, and we can help you.</a:t>
            </a:r>
            <a:endParaRPr sz="2000">
              <a:solidFill>
                <a:srgbClr val="00FFFF"/>
              </a:solidFill>
            </a:endParaRPr>
          </a:p>
          <a:p>
            <a:pPr marL="457200" lvl="0" indent="-355600" algn="l" rtl="0">
              <a:lnSpc>
                <a:spcPct val="80000"/>
              </a:lnSpc>
              <a:spcBef>
                <a:spcPts val="0"/>
              </a:spcBef>
              <a:spcAft>
                <a:spcPts val="0"/>
              </a:spcAft>
              <a:buClr>
                <a:srgbClr val="FFFF00"/>
              </a:buClr>
              <a:buSzPts val="2000"/>
              <a:buChar char="●"/>
            </a:pPr>
            <a:r>
              <a:rPr lang="en" sz="2000">
                <a:solidFill>
                  <a:srgbClr val="FFFF00"/>
                </a:solidFill>
              </a:rPr>
              <a:t>Have you considered taking advantage of other means of staying in touch?  In addition to in-person visits, we have a postal service available to send letters and cards, free email (electronic mail) servers if you have the internet at home or on your phone, free “social media” websites like Facebook, texting on your phone, and even live video calls/chats if you have internet available.  Again, just ask someone for help with any of this if you need it.</a:t>
            </a:r>
            <a:endParaRPr sz="2000">
              <a:solidFill>
                <a:srgbClr val="FFFF00"/>
              </a:solidFill>
            </a:endParaRPr>
          </a:p>
          <a:p>
            <a:pPr marL="457200" lvl="0" indent="-355600" algn="l" rtl="0">
              <a:lnSpc>
                <a:spcPct val="80000"/>
              </a:lnSpc>
              <a:spcBef>
                <a:spcPts val="0"/>
              </a:spcBef>
              <a:spcAft>
                <a:spcPts val="0"/>
              </a:spcAft>
              <a:buClr>
                <a:schemeClr val="dk1"/>
              </a:buClr>
              <a:buSzPts val="2000"/>
              <a:buChar char="●"/>
            </a:pPr>
            <a:r>
              <a:rPr lang="en" sz="2000">
                <a:solidFill>
                  <a:schemeClr val="dk1"/>
                </a:solidFill>
              </a:rPr>
              <a:t>Make a “Prayer list”, and update it as announcements about needs are made.</a:t>
            </a:r>
            <a:endParaRPr sz="20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111725" y="0"/>
            <a:ext cx="9376800" cy="498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Time for self-evaluation</a:t>
            </a:r>
            <a:endParaRPr sz="5000" b="1">
              <a:solidFill>
                <a:srgbClr val="00FFFF"/>
              </a:solidFill>
            </a:endParaRPr>
          </a:p>
        </p:txBody>
      </p:sp>
      <p:sp>
        <p:nvSpPr>
          <p:cNvPr id="133" name="Google Shape;133;p26"/>
          <p:cNvSpPr txBox="1">
            <a:spLocks noGrp="1"/>
          </p:cNvSpPr>
          <p:nvPr>
            <p:ph type="subTitle" idx="1"/>
          </p:nvPr>
        </p:nvSpPr>
        <p:spPr>
          <a:xfrm>
            <a:off x="-151825" y="591425"/>
            <a:ext cx="9376800" cy="45531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a:solidFill>
                  <a:srgbClr val="FFFF00"/>
                </a:solidFill>
              </a:rPr>
              <a:t>How would you grade yourself on hospitality in the past year?   </a:t>
            </a:r>
            <a:endParaRPr sz="2000">
              <a:solidFill>
                <a:srgbClr val="FFFF00"/>
              </a:solidFill>
            </a:endParaRPr>
          </a:p>
          <a:p>
            <a:pPr marL="457200" lvl="0" indent="-355600" algn="l" rtl="0">
              <a:lnSpc>
                <a:spcPct val="80000"/>
              </a:lnSpc>
              <a:spcBef>
                <a:spcPts val="0"/>
              </a:spcBef>
              <a:spcAft>
                <a:spcPts val="0"/>
              </a:spcAft>
              <a:buClr>
                <a:schemeClr val="dk1"/>
              </a:buClr>
              <a:buSzPts val="2000"/>
              <a:buChar char="●"/>
            </a:pPr>
            <a:r>
              <a:rPr lang="en" sz="2000">
                <a:solidFill>
                  <a:schemeClr val="dk1"/>
                </a:solidFill>
              </a:rPr>
              <a:t>How many times were you the “host” to guests in your home?  How many of them were there for the FIRST TIME, rather than the same family and friends over and over?  How many were new Christians, who desperately need to have more connections than “just the preacher”?</a:t>
            </a:r>
            <a:endParaRPr sz="2000">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How much did you learn about your brethren and your neighbors in this past year?  When you went to “potlucks”, did you sit beside and talk to the same brethren every time?  Are you still making new “friends”, or have you given up on that?  How many calls or messages to the sick did you send?  How many cards did you mail?  How many times a day did you mention your brethren, BY NAME, in your personal prayers?  How much did you confide in any of your brethren about your own struggles?</a:t>
            </a:r>
            <a:endParaRPr sz="2000">
              <a:solidFill>
                <a:srgbClr val="00FFFF"/>
              </a:solidFill>
            </a:endParaRPr>
          </a:p>
          <a:p>
            <a:pPr marL="457200" lvl="0" indent="-355600" algn="l" rtl="0">
              <a:lnSpc>
                <a:spcPct val="80000"/>
              </a:lnSpc>
              <a:spcBef>
                <a:spcPts val="0"/>
              </a:spcBef>
              <a:spcAft>
                <a:spcPts val="0"/>
              </a:spcAft>
              <a:buClr>
                <a:srgbClr val="FFFF00"/>
              </a:buClr>
              <a:buSzPts val="2000"/>
              <a:buChar char="●"/>
            </a:pPr>
            <a:r>
              <a:rPr lang="en" sz="2000">
                <a:solidFill>
                  <a:srgbClr val="FFFF00"/>
                </a:solidFill>
              </a:rPr>
              <a:t>How many times did you invite brethren to join you at a restaurant somewhere, or a local event, or a singing, or a bible study, or a gospel meeting, or to go on a walk, or fun and games, or just to watch your favorite program or sporting event on TV with you?  Conversely, how many times were you invited to events such as these, and you made an excuse because you simply would just prefer to be by yourself?  Do you consider them family?</a:t>
            </a: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ctrTitle"/>
          </p:nvPr>
        </p:nvSpPr>
        <p:spPr>
          <a:xfrm>
            <a:off x="-111725" y="0"/>
            <a:ext cx="9376800" cy="498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Why we DON’T do it</a:t>
            </a:r>
            <a:endParaRPr sz="5000" b="1">
              <a:solidFill>
                <a:srgbClr val="00FFFF"/>
              </a:solidFill>
            </a:endParaRPr>
          </a:p>
        </p:txBody>
      </p:sp>
      <p:sp>
        <p:nvSpPr>
          <p:cNvPr id="139" name="Google Shape;139;p27"/>
          <p:cNvSpPr txBox="1">
            <a:spLocks noGrp="1"/>
          </p:cNvSpPr>
          <p:nvPr>
            <p:ph type="subTitle" idx="1"/>
          </p:nvPr>
        </p:nvSpPr>
        <p:spPr>
          <a:xfrm>
            <a:off x="-151825" y="536950"/>
            <a:ext cx="9376800" cy="4607400"/>
          </a:xfrm>
          <a:prstGeom prst="rect">
            <a:avLst/>
          </a:prstGeom>
        </p:spPr>
        <p:txBody>
          <a:bodyPr spcFirstLastPara="1" wrap="square" lIns="91425" tIns="91425" rIns="91425" bIns="91425" anchor="t" anchorCtr="0">
            <a:noAutofit/>
          </a:bodyPr>
          <a:lstStyle/>
          <a:p>
            <a:pPr marL="457200" lvl="0" indent="-358775" algn="l" rtl="0">
              <a:lnSpc>
                <a:spcPct val="80000"/>
              </a:lnSpc>
              <a:spcBef>
                <a:spcPts val="0"/>
              </a:spcBef>
              <a:spcAft>
                <a:spcPts val="0"/>
              </a:spcAft>
              <a:buClr>
                <a:srgbClr val="FFFF00"/>
              </a:buClr>
              <a:buSzPts val="2050"/>
              <a:buChar char="●"/>
            </a:pPr>
            <a:r>
              <a:rPr lang="en" sz="2050">
                <a:solidFill>
                  <a:srgbClr val="FFFF00"/>
                </a:solidFill>
              </a:rPr>
              <a:t>“I can’t afford it.”  </a:t>
            </a:r>
            <a:r>
              <a:rPr lang="en" sz="2050">
                <a:solidFill>
                  <a:schemeClr val="dk1"/>
                </a:solidFill>
              </a:rPr>
              <a:t>IF this is really true, is there some FREE activity you can invite someone to, either in your home or elsewhere?</a:t>
            </a:r>
            <a:endParaRPr sz="2050">
              <a:solidFill>
                <a:schemeClr val="dk1"/>
              </a:solidFill>
            </a:endParaRPr>
          </a:p>
          <a:p>
            <a:pPr marL="457200" lvl="0" indent="-358775" algn="l" rtl="0">
              <a:lnSpc>
                <a:spcPct val="80000"/>
              </a:lnSpc>
              <a:spcBef>
                <a:spcPts val="0"/>
              </a:spcBef>
              <a:spcAft>
                <a:spcPts val="0"/>
              </a:spcAft>
              <a:buClr>
                <a:srgbClr val="FFFF00"/>
              </a:buClr>
              <a:buSzPts val="2050"/>
              <a:buChar char="●"/>
            </a:pPr>
            <a:r>
              <a:rPr lang="en" sz="2050">
                <a:solidFill>
                  <a:srgbClr val="FFFF00"/>
                </a:solidFill>
              </a:rPr>
              <a:t>“I don’t have a big enough place.”  </a:t>
            </a:r>
            <a:r>
              <a:rPr lang="en" sz="2050">
                <a:solidFill>
                  <a:schemeClr val="dk1"/>
                </a:solidFill>
              </a:rPr>
              <a:t>Not even for ONE more person?  How large do we think our brethren’s homes were 2000 years ago?</a:t>
            </a:r>
            <a:endParaRPr sz="2050">
              <a:solidFill>
                <a:schemeClr val="dk1"/>
              </a:solidFill>
            </a:endParaRPr>
          </a:p>
          <a:p>
            <a:pPr marL="457200" lvl="0" indent="-358775" algn="l" rtl="0">
              <a:lnSpc>
                <a:spcPct val="80000"/>
              </a:lnSpc>
              <a:spcBef>
                <a:spcPts val="0"/>
              </a:spcBef>
              <a:spcAft>
                <a:spcPts val="0"/>
              </a:spcAft>
              <a:buClr>
                <a:srgbClr val="FFFF00"/>
              </a:buClr>
              <a:buSzPts val="2050"/>
              <a:buChar char="●"/>
            </a:pPr>
            <a:r>
              <a:rPr lang="en" sz="2050">
                <a:solidFill>
                  <a:srgbClr val="FFFF00"/>
                </a:solidFill>
              </a:rPr>
              <a:t>“My place is too dirty.”  </a:t>
            </a:r>
            <a:r>
              <a:rPr lang="en" sz="2050">
                <a:solidFill>
                  <a:schemeClr val="dk1"/>
                </a:solidFill>
              </a:rPr>
              <a:t>If your brethren care about such things we have bigger problems than hospitality.  And there are other location options!</a:t>
            </a:r>
            <a:endParaRPr sz="2050">
              <a:solidFill>
                <a:schemeClr val="dk1"/>
              </a:solidFill>
            </a:endParaRPr>
          </a:p>
          <a:p>
            <a:pPr marL="457200" lvl="0" indent="-358775" algn="l" rtl="0">
              <a:lnSpc>
                <a:spcPct val="80000"/>
              </a:lnSpc>
              <a:spcBef>
                <a:spcPts val="0"/>
              </a:spcBef>
              <a:spcAft>
                <a:spcPts val="0"/>
              </a:spcAft>
              <a:buClr>
                <a:srgbClr val="FFFF00"/>
              </a:buClr>
              <a:buSzPts val="2050"/>
              <a:buChar char="●"/>
            </a:pPr>
            <a:r>
              <a:rPr lang="en" sz="2050">
                <a:solidFill>
                  <a:srgbClr val="FFFF00"/>
                </a:solidFill>
              </a:rPr>
              <a:t>“I’m not a good cook.”  </a:t>
            </a:r>
            <a:r>
              <a:rPr lang="en" sz="2050">
                <a:solidFill>
                  <a:schemeClr val="dk1"/>
                </a:solidFill>
              </a:rPr>
              <a:t>That’s why God invented pizza places.  Seriously though, restaurant or deli-bought food tastes just as good.</a:t>
            </a:r>
            <a:endParaRPr sz="2050">
              <a:solidFill>
                <a:schemeClr val="dk1"/>
              </a:solidFill>
            </a:endParaRPr>
          </a:p>
          <a:p>
            <a:pPr marL="457200" lvl="0" indent="-358775" algn="l" rtl="0">
              <a:lnSpc>
                <a:spcPct val="80000"/>
              </a:lnSpc>
              <a:spcBef>
                <a:spcPts val="0"/>
              </a:spcBef>
              <a:spcAft>
                <a:spcPts val="0"/>
              </a:spcAft>
              <a:buClr>
                <a:srgbClr val="FFFF00"/>
              </a:buClr>
              <a:buSzPts val="2050"/>
              <a:buChar char="●"/>
            </a:pPr>
            <a:r>
              <a:rPr lang="en" sz="2050">
                <a:solidFill>
                  <a:srgbClr val="FFFF00"/>
                </a:solidFill>
              </a:rPr>
              <a:t>“I’m a very shy person.  I wouldn’t know what to say.”  </a:t>
            </a:r>
            <a:r>
              <a:rPr lang="en" sz="2050">
                <a:solidFill>
                  <a:schemeClr val="dk1"/>
                </a:solidFill>
              </a:rPr>
              <a:t>Guess what?  They probably don’t know what to say either.  Let’s feel “awkward” together!  (Ask them questions about their past, their “adventures”, their pets, how they met, where they work, where they’ve lived, how they found Christ, etc.)</a:t>
            </a:r>
            <a:endParaRPr sz="2050">
              <a:solidFill>
                <a:schemeClr val="dk1"/>
              </a:solidFill>
            </a:endParaRPr>
          </a:p>
          <a:p>
            <a:pPr marL="457200" lvl="0" indent="-358775" algn="l" rtl="0">
              <a:lnSpc>
                <a:spcPct val="80000"/>
              </a:lnSpc>
              <a:spcBef>
                <a:spcPts val="0"/>
              </a:spcBef>
              <a:spcAft>
                <a:spcPts val="0"/>
              </a:spcAft>
              <a:buClr>
                <a:srgbClr val="FFFF00"/>
              </a:buClr>
              <a:buSzPts val="2050"/>
              <a:buChar char="●"/>
            </a:pPr>
            <a:r>
              <a:rPr lang="en" sz="2050">
                <a:solidFill>
                  <a:srgbClr val="FFFF00"/>
                </a:solidFill>
              </a:rPr>
              <a:t>“I don’t have time.”  </a:t>
            </a:r>
            <a:r>
              <a:rPr lang="en" sz="2050">
                <a:solidFill>
                  <a:schemeClr val="dk1"/>
                </a:solidFill>
              </a:rPr>
              <a:t>You NEVER have any personal time to do something like this?  You are a very unique (and unfortunate) American if this is true.</a:t>
            </a:r>
            <a:endParaRPr sz="2050">
              <a:solidFill>
                <a:schemeClr val="dk1"/>
              </a:solidFill>
            </a:endParaRPr>
          </a:p>
          <a:p>
            <a:pPr marL="457200" lvl="0" indent="-358775" algn="l" rtl="0">
              <a:lnSpc>
                <a:spcPct val="80000"/>
              </a:lnSpc>
              <a:spcBef>
                <a:spcPts val="0"/>
              </a:spcBef>
              <a:spcAft>
                <a:spcPts val="0"/>
              </a:spcAft>
              <a:buClr>
                <a:srgbClr val="FFFF00"/>
              </a:buClr>
              <a:buSzPts val="2050"/>
              <a:buChar char="●"/>
            </a:pPr>
            <a:r>
              <a:rPr lang="en" sz="2050">
                <a:solidFill>
                  <a:srgbClr val="FFFF00"/>
                </a:solidFill>
              </a:rPr>
              <a:t>“We have nothing in common.”</a:t>
            </a:r>
            <a:r>
              <a:rPr lang="en" sz="2050">
                <a:solidFill>
                  <a:schemeClr val="dk1"/>
                </a:solidFill>
              </a:rPr>
              <a:t>  Are Jesus Christ and His word “nothing”?</a:t>
            </a:r>
            <a:endParaRPr sz="2050">
              <a:solidFill>
                <a:schemeClr val="dk1"/>
              </a:solidFill>
            </a:endParaRPr>
          </a:p>
          <a:p>
            <a:pPr marL="457200" lvl="0" indent="-358775" algn="l" rtl="0">
              <a:lnSpc>
                <a:spcPct val="80000"/>
              </a:lnSpc>
              <a:spcBef>
                <a:spcPts val="0"/>
              </a:spcBef>
              <a:spcAft>
                <a:spcPts val="0"/>
              </a:spcAft>
              <a:buClr>
                <a:srgbClr val="FFFF00"/>
              </a:buClr>
              <a:buSzPts val="2050"/>
              <a:buChar char="●"/>
            </a:pPr>
            <a:r>
              <a:rPr lang="en" sz="2050">
                <a:solidFill>
                  <a:srgbClr val="FFFF00"/>
                </a:solidFill>
              </a:rPr>
              <a:t>“I have a problem with THEM.”</a:t>
            </a:r>
            <a:r>
              <a:rPr lang="en" sz="2050">
                <a:solidFill>
                  <a:schemeClr val="dk1"/>
                </a:solidFill>
              </a:rPr>
              <a:t>  Have you followed </a:t>
            </a:r>
            <a:r>
              <a:rPr lang="en" sz="2050" u="sng">
                <a:solidFill>
                  <a:srgbClr val="FFFF00"/>
                </a:solidFill>
              </a:rPr>
              <a:t>Matt.18</a:t>
            </a:r>
            <a:r>
              <a:rPr lang="en" sz="2050">
                <a:solidFill>
                  <a:schemeClr val="dk1"/>
                </a:solidFill>
              </a:rPr>
              <a:t>’s instructions?</a:t>
            </a:r>
            <a:endParaRPr sz="2050">
              <a:solidFill>
                <a:schemeClr val="dk1"/>
              </a:solidFill>
            </a:endParaRPr>
          </a:p>
          <a:p>
            <a:pPr marL="457200" lvl="0" indent="-358775" algn="l" rtl="0">
              <a:lnSpc>
                <a:spcPct val="80000"/>
              </a:lnSpc>
              <a:spcBef>
                <a:spcPts val="0"/>
              </a:spcBef>
              <a:spcAft>
                <a:spcPts val="0"/>
              </a:spcAft>
              <a:buClr>
                <a:srgbClr val="FFFF00"/>
              </a:buClr>
              <a:buSzPts val="2050"/>
              <a:buChar char="●"/>
            </a:pPr>
            <a:r>
              <a:rPr lang="en" sz="2050">
                <a:solidFill>
                  <a:srgbClr val="FFFF00"/>
                </a:solidFill>
              </a:rPr>
              <a:t>“I don’t even want to.”  </a:t>
            </a:r>
            <a:r>
              <a:rPr lang="en" sz="2050">
                <a:solidFill>
                  <a:schemeClr val="dk1"/>
                </a:solidFill>
              </a:rPr>
              <a:t>Then, frankly, you have a “love” problem, and your soul may be in jeopardy.  Pray about this, and let us help you.</a:t>
            </a:r>
            <a:r>
              <a:rPr lang="en" sz="2050">
                <a:solidFill>
                  <a:srgbClr val="FFFF00"/>
                </a:solidFill>
              </a:rPr>
              <a:t> </a:t>
            </a:r>
            <a:endParaRPr sz="205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3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8"/>
          <p:cNvSpPr txBox="1">
            <a:spLocks noGrp="1"/>
          </p:cNvSpPr>
          <p:nvPr>
            <p:ph type="ctrTitle"/>
          </p:nvPr>
        </p:nvSpPr>
        <p:spPr>
          <a:xfrm>
            <a:off x="-111725" y="0"/>
            <a:ext cx="9376800" cy="49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My prayer for this group</a:t>
            </a:r>
            <a:endParaRPr sz="5000" b="1">
              <a:solidFill>
                <a:srgbClr val="00FFFF"/>
              </a:solidFill>
            </a:endParaRPr>
          </a:p>
        </p:txBody>
      </p:sp>
      <p:sp>
        <p:nvSpPr>
          <p:cNvPr id="145" name="Google Shape;145;p28"/>
          <p:cNvSpPr txBox="1">
            <a:spLocks noGrp="1"/>
          </p:cNvSpPr>
          <p:nvPr>
            <p:ph type="subTitle" idx="1"/>
          </p:nvPr>
        </p:nvSpPr>
        <p:spPr>
          <a:xfrm>
            <a:off x="-151825" y="494400"/>
            <a:ext cx="9376800" cy="46500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dirty="0">
                <a:solidFill>
                  <a:srgbClr val="FFFF00"/>
                </a:solidFill>
              </a:rPr>
              <a:t>I want you to love being with this group so much that you agonize when you can’t be here!</a:t>
            </a:r>
            <a:endParaRPr sz="2000" dirty="0">
              <a:solidFill>
                <a:srgbClr val="FFFF00"/>
              </a:solidFill>
            </a:endParaRPr>
          </a:p>
          <a:p>
            <a:pPr marL="457200" lvl="0" indent="-355600" algn="l" rtl="0">
              <a:lnSpc>
                <a:spcPct val="80000"/>
              </a:lnSpc>
              <a:spcBef>
                <a:spcPts val="0"/>
              </a:spcBef>
              <a:spcAft>
                <a:spcPts val="0"/>
              </a:spcAft>
              <a:buClr>
                <a:schemeClr val="dk1"/>
              </a:buClr>
              <a:buSzPts val="2000"/>
              <a:buChar char="●"/>
            </a:pPr>
            <a:r>
              <a:rPr lang="en" sz="2000" dirty="0">
                <a:solidFill>
                  <a:schemeClr val="dk1"/>
                </a:solidFill>
              </a:rPr>
              <a:t>I want us to be so connected that, if you are absent from our meetings for unknown reasons, you can expect at least 10 cards, messages and phone calls to encourage you and make sure you are OK!</a:t>
            </a:r>
            <a:endParaRPr sz="2000" dirty="0">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dirty="0">
                <a:solidFill>
                  <a:srgbClr val="00FFFF"/>
                </a:solidFill>
              </a:rPr>
              <a:t>I want you to love your brethren here so much that the greatest joy you feel here on earth is when you are with us, not with those in this world!</a:t>
            </a:r>
            <a:endParaRPr sz="2000" dirty="0">
              <a:solidFill>
                <a:srgbClr val="00FFFF"/>
              </a:solidFill>
            </a:endParaRPr>
          </a:p>
          <a:p>
            <a:pPr marL="457200" lvl="0" indent="-355600" algn="l" rtl="0">
              <a:lnSpc>
                <a:spcPct val="80000"/>
              </a:lnSpc>
              <a:spcBef>
                <a:spcPts val="0"/>
              </a:spcBef>
              <a:spcAft>
                <a:spcPts val="0"/>
              </a:spcAft>
              <a:buClr>
                <a:srgbClr val="FFFF00"/>
              </a:buClr>
              <a:buSzPts val="2000"/>
              <a:buChar char="●"/>
            </a:pPr>
            <a:r>
              <a:rPr lang="en" sz="2000" dirty="0">
                <a:solidFill>
                  <a:srgbClr val="FFFF00"/>
                </a:solidFill>
              </a:rPr>
              <a:t>I want you to love us so much that on Sunday and Wednesday, you don’t say “I have to go to church now.”, but instead excitedly say “I GET to go to church today!”</a:t>
            </a:r>
            <a:endParaRPr sz="2000" dirty="0">
              <a:solidFill>
                <a:srgbClr val="FFFF00"/>
              </a:solidFill>
            </a:endParaRPr>
          </a:p>
          <a:p>
            <a:pPr marL="457200" lvl="0" indent="-355600" algn="l" rtl="0">
              <a:lnSpc>
                <a:spcPct val="80000"/>
              </a:lnSpc>
              <a:spcBef>
                <a:spcPts val="0"/>
              </a:spcBef>
              <a:spcAft>
                <a:spcPts val="0"/>
              </a:spcAft>
              <a:buClr>
                <a:schemeClr val="dk1"/>
              </a:buClr>
              <a:buSzPts val="2000"/>
              <a:buChar char="●"/>
            </a:pPr>
            <a:r>
              <a:rPr lang="en" sz="2000" dirty="0">
                <a:solidFill>
                  <a:schemeClr val="dk1"/>
                </a:solidFill>
              </a:rPr>
              <a:t>I want you to love us enough that when you are down and depressed or in need that we, your spiritual family, are the FIRST people you call!</a:t>
            </a:r>
            <a:endParaRPr sz="2000" dirty="0">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dirty="0">
                <a:solidFill>
                  <a:srgbClr val="00FFFF"/>
                </a:solidFill>
              </a:rPr>
              <a:t>I want us to be so connected that if one of us is in the hospital the staff have to limit how many brethren can be in the room at once!</a:t>
            </a:r>
            <a:endParaRPr sz="2000" dirty="0">
              <a:solidFill>
                <a:srgbClr val="00FFFF"/>
              </a:solidFill>
            </a:endParaRPr>
          </a:p>
          <a:p>
            <a:pPr marL="457200" lvl="0" indent="-355600" algn="l" rtl="0">
              <a:lnSpc>
                <a:spcPct val="80000"/>
              </a:lnSpc>
              <a:spcBef>
                <a:spcPts val="0"/>
              </a:spcBef>
              <a:spcAft>
                <a:spcPts val="0"/>
              </a:spcAft>
              <a:buClr>
                <a:srgbClr val="FFFF00"/>
              </a:buClr>
              <a:buSzPts val="2000"/>
              <a:buChar char="●"/>
            </a:pPr>
            <a:r>
              <a:rPr lang="en" sz="2000" dirty="0">
                <a:solidFill>
                  <a:srgbClr val="FFFF00"/>
                </a:solidFill>
              </a:rPr>
              <a:t>And I want us so close that if you are, tragically, withdrawn from this group for your sins, that the lack of fellowship with us will quickly bring you back!</a:t>
            </a:r>
            <a:endParaRPr sz="2000" dirty="0">
              <a:solidFill>
                <a:srgbClr val="FFFF00"/>
              </a:solidFill>
            </a:endParaRPr>
          </a:p>
          <a:p>
            <a:pPr marL="457200" lvl="0" indent="-355600" algn="l" rtl="0">
              <a:lnSpc>
                <a:spcPct val="80000"/>
              </a:lnSpc>
              <a:spcBef>
                <a:spcPts val="0"/>
              </a:spcBef>
              <a:spcAft>
                <a:spcPts val="0"/>
              </a:spcAft>
              <a:buClr>
                <a:srgbClr val="00FFFF"/>
              </a:buClr>
              <a:buSzPts val="2000"/>
              <a:buChar char="●"/>
            </a:pPr>
            <a:r>
              <a:rPr lang="en" sz="2000" dirty="0">
                <a:solidFill>
                  <a:srgbClr val="00FFFF"/>
                </a:solidFill>
              </a:rPr>
              <a:t>Have you considered Christ’s “philoxenia”, love of strangers, for US?  He has invited us to a great feast in HIS house?  </a:t>
            </a:r>
            <a:r>
              <a:rPr lang="en" sz="2000">
                <a:solidFill>
                  <a:srgbClr val="00FFFF"/>
                </a:solidFill>
              </a:rPr>
              <a:t>Will we be there, or make excuses?</a:t>
            </a:r>
            <a:endParaRPr sz="2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0" y="0"/>
            <a:ext cx="9144000" cy="620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a:solidFill>
                  <a:srgbClr val="00FFFF"/>
                </a:solidFill>
              </a:rPr>
              <a:t>It’s not a deadly disease</a:t>
            </a:r>
            <a:endParaRPr sz="6000" b="1">
              <a:solidFill>
                <a:srgbClr val="00FFFF"/>
              </a:solidFill>
            </a:endParaRPr>
          </a:p>
        </p:txBody>
      </p:sp>
      <p:sp>
        <p:nvSpPr>
          <p:cNvPr id="61" name="Google Shape;61;p14"/>
          <p:cNvSpPr txBox="1">
            <a:spLocks noGrp="1"/>
          </p:cNvSpPr>
          <p:nvPr>
            <p:ph type="subTitle" idx="1"/>
          </p:nvPr>
        </p:nvSpPr>
        <p:spPr>
          <a:xfrm>
            <a:off x="-118275" y="620700"/>
            <a:ext cx="9343500" cy="4522800"/>
          </a:xfrm>
          <a:prstGeom prst="rect">
            <a:avLst/>
          </a:prstGeom>
        </p:spPr>
        <p:txBody>
          <a:bodyPr spcFirstLastPara="1" wrap="square" lIns="91425" tIns="91425" rIns="91425" bIns="91425" anchor="t" anchorCtr="0">
            <a:normAutofit lnSpcReduction="10000"/>
          </a:bodyPr>
          <a:lstStyle/>
          <a:p>
            <a:pPr marL="457200" lvl="0" indent="-387350" algn="l" rtl="0">
              <a:spcBef>
                <a:spcPts val="0"/>
              </a:spcBef>
              <a:spcAft>
                <a:spcPts val="0"/>
              </a:spcAft>
              <a:buClr>
                <a:srgbClr val="FFFF00"/>
              </a:buClr>
              <a:buSzPts val="2500"/>
              <a:buChar char="●"/>
            </a:pPr>
            <a:r>
              <a:rPr lang="en" sz="2500">
                <a:solidFill>
                  <a:srgbClr val="FFFF00"/>
                </a:solidFill>
              </a:rPr>
              <a:t>It is a Greek word in our New Testament’s comprised of 2 words - “Philo”, meaning love or kindness toward, and “xenia”, meaning “strangers”.  “Love of strangers”.</a:t>
            </a:r>
            <a:endParaRPr sz="2500">
              <a:solidFill>
                <a:srgbClr val="FFFF00"/>
              </a:solidFill>
            </a:endParaRPr>
          </a:p>
          <a:p>
            <a:pPr marL="457200" lvl="0" indent="-387350" algn="l" rtl="0">
              <a:spcBef>
                <a:spcPts val="0"/>
              </a:spcBef>
              <a:spcAft>
                <a:spcPts val="0"/>
              </a:spcAft>
              <a:buClr>
                <a:schemeClr val="dk1"/>
              </a:buClr>
              <a:buSzPts val="2500"/>
              <a:buChar char="●"/>
            </a:pPr>
            <a:r>
              <a:rPr lang="en" sz="2500">
                <a:solidFill>
                  <a:schemeClr val="dk1"/>
                </a:solidFill>
              </a:rPr>
              <a:t>It is the word translated as “Hospitality” in our bibles.</a:t>
            </a:r>
            <a:endParaRPr sz="2500">
              <a:solidFill>
                <a:schemeClr val="dk1"/>
              </a:solidFill>
            </a:endParaRPr>
          </a:p>
          <a:p>
            <a:pPr marL="457200" lvl="0" indent="-387350" algn="l" rtl="0">
              <a:spcBef>
                <a:spcPts val="0"/>
              </a:spcBef>
              <a:spcAft>
                <a:spcPts val="0"/>
              </a:spcAft>
              <a:buClr>
                <a:srgbClr val="00FFFF"/>
              </a:buClr>
              <a:buSzPts val="2500"/>
              <a:buChar char="●"/>
            </a:pPr>
            <a:r>
              <a:rPr lang="en" sz="2500">
                <a:solidFill>
                  <a:srgbClr val="00FFFF"/>
                </a:solidFill>
              </a:rPr>
              <a:t>Modern definition is “the friendly and generous reception and entertainment of guests, visitors, or strangers.”  In bible times the host provided their guests with food, shelter and safety.</a:t>
            </a:r>
            <a:endParaRPr sz="2500">
              <a:solidFill>
                <a:srgbClr val="00FFFF"/>
              </a:solidFill>
            </a:endParaRPr>
          </a:p>
          <a:p>
            <a:pPr marL="457200" lvl="0" indent="-387350" algn="l" rtl="0">
              <a:spcBef>
                <a:spcPts val="0"/>
              </a:spcBef>
              <a:spcAft>
                <a:spcPts val="0"/>
              </a:spcAft>
              <a:buClr>
                <a:srgbClr val="FFFF00"/>
              </a:buClr>
              <a:buSzPts val="2500"/>
              <a:buChar char="●"/>
            </a:pPr>
            <a:r>
              <a:rPr lang="en" sz="2500">
                <a:solidFill>
                  <a:srgbClr val="FFFF00"/>
                </a:solidFill>
              </a:rPr>
              <a:t>The Latin word “hospes” or “hostis”, meaning “host, guest, stranger”, is where “hospitality” comes from in English.  It is where we get words like “hospice”, “hospital”, “host/hostess”, “hotel” and even the word “hostility” (where the stranger is also an enemy).  We have an entire “Hospitality” industry.</a:t>
            </a:r>
            <a:endParaRPr sz="25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78425" y="0"/>
            <a:ext cx="9303600" cy="49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A lesson about “connections”</a:t>
            </a:r>
            <a:endParaRPr sz="5000" b="1">
              <a:solidFill>
                <a:srgbClr val="00FFFF"/>
              </a:solidFill>
            </a:endParaRPr>
          </a:p>
        </p:txBody>
      </p:sp>
      <p:sp>
        <p:nvSpPr>
          <p:cNvPr id="67" name="Google Shape;67;p15"/>
          <p:cNvSpPr txBox="1">
            <a:spLocks noGrp="1"/>
          </p:cNvSpPr>
          <p:nvPr>
            <p:ph type="subTitle" idx="1"/>
          </p:nvPr>
        </p:nvSpPr>
        <p:spPr>
          <a:xfrm>
            <a:off x="-118275" y="414675"/>
            <a:ext cx="9343500" cy="4729200"/>
          </a:xfrm>
          <a:prstGeom prst="rect">
            <a:avLst/>
          </a:prstGeom>
        </p:spPr>
        <p:txBody>
          <a:bodyPr spcFirstLastPara="1" wrap="square" lIns="91425" tIns="91425" rIns="91425" bIns="91425" anchor="t" anchorCtr="0">
            <a:noAutofit/>
          </a:bodyPr>
          <a:lstStyle/>
          <a:p>
            <a:pPr marL="457200" lvl="0" indent="-400050" algn="l" rtl="0">
              <a:lnSpc>
                <a:spcPct val="80000"/>
              </a:lnSpc>
              <a:spcBef>
                <a:spcPts val="0"/>
              </a:spcBef>
              <a:spcAft>
                <a:spcPts val="0"/>
              </a:spcAft>
              <a:buClr>
                <a:srgbClr val="FFFF00"/>
              </a:buClr>
              <a:buSzPts val="2700"/>
              <a:buChar char="●"/>
            </a:pPr>
            <a:r>
              <a:rPr lang="en" sz="2700">
                <a:solidFill>
                  <a:srgbClr val="FFFF00"/>
                </a:solidFill>
              </a:rPr>
              <a:t>It is ironic that despite all the ways we have to connect with other people today (cellphones, automobiles, ships, trains, buses, airplanes, taxis, internet, email, postal service, etc), we in the United States are a very DIS-connected society regarding joint activity!</a:t>
            </a:r>
            <a:endParaRPr sz="2700">
              <a:solidFill>
                <a:srgbClr val="FFFF00"/>
              </a:solidFill>
            </a:endParaRPr>
          </a:p>
          <a:p>
            <a:pPr marL="457200" lvl="0" indent="-400050" algn="l" rtl="0">
              <a:lnSpc>
                <a:spcPct val="80000"/>
              </a:lnSpc>
              <a:spcBef>
                <a:spcPts val="0"/>
              </a:spcBef>
              <a:spcAft>
                <a:spcPts val="0"/>
              </a:spcAft>
              <a:buClr>
                <a:schemeClr val="dk1"/>
              </a:buClr>
              <a:buSzPts val="2700"/>
              <a:buChar char="●"/>
            </a:pPr>
            <a:r>
              <a:rPr lang="en" sz="2700">
                <a:solidFill>
                  <a:schemeClr val="dk1"/>
                </a:solidFill>
              </a:rPr>
              <a:t>We value our privacy and our “personal space” so much that we don’t want to let anyone interfere with our well-established routines.  And COVID made this much worse, by getting everyone even more comfortable with living in isolation from other people.  I hope we will see in this lesson that this is NOT a good thing.</a:t>
            </a:r>
            <a:endParaRPr sz="2700">
              <a:solidFill>
                <a:schemeClr val="dk1"/>
              </a:solidFill>
            </a:endParaRPr>
          </a:p>
          <a:p>
            <a:pPr marL="457200" lvl="0" indent="-400050" algn="l" rtl="0">
              <a:lnSpc>
                <a:spcPct val="80000"/>
              </a:lnSpc>
              <a:spcBef>
                <a:spcPts val="0"/>
              </a:spcBef>
              <a:spcAft>
                <a:spcPts val="0"/>
              </a:spcAft>
              <a:buClr>
                <a:srgbClr val="00FFFF"/>
              </a:buClr>
              <a:buSzPts val="2700"/>
              <a:buChar char="●"/>
            </a:pPr>
            <a:r>
              <a:rPr lang="en" sz="2700">
                <a:solidFill>
                  <a:srgbClr val="00FFFF"/>
                </a:solidFill>
              </a:rPr>
              <a:t>We need to seek out more opportunities to connect with and learn more about each other, and those outside this group as well.</a:t>
            </a:r>
            <a:endParaRPr sz="27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78425" y="0"/>
            <a:ext cx="9303600" cy="49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How well do YOU know “US”?</a:t>
            </a:r>
            <a:endParaRPr sz="5000" b="1">
              <a:solidFill>
                <a:srgbClr val="00FFFF"/>
              </a:solidFill>
            </a:endParaRPr>
          </a:p>
        </p:txBody>
      </p:sp>
      <p:sp>
        <p:nvSpPr>
          <p:cNvPr id="73" name="Google Shape;73;p16"/>
          <p:cNvSpPr txBox="1">
            <a:spLocks noGrp="1"/>
          </p:cNvSpPr>
          <p:nvPr>
            <p:ph type="subTitle" idx="1"/>
          </p:nvPr>
        </p:nvSpPr>
        <p:spPr>
          <a:xfrm>
            <a:off x="-118275" y="414675"/>
            <a:ext cx="9343500" cy="4729200"/>
          </a:xfrm>
          <a:prstGeom prst="rect">
            <a:avLst/>
          </a:prstGeom>
        </p:spPr>
        <p:txBody>
          <a:bodyPr spcFirstLastPara="1" wrap="square" lIns="91425" tIns="91425" rIns="91425" bIns="91425" anchor="t" anchorCtr="0">
            <a:noAutofit/>
          </a:bodyPr>
          <a:lstStyle/>
          <a:p>
            <a:pPr marL="457200" lvl="0" indent="-387350" algn="l" rtl="0">
              <a:lnSpc>
                <a:spcPct val="80000"/>
              </a:lnSpc>
              <a:spcBef>
                <a:spcPts val="0"/>
              </a:spcBef>
              <a:spcAft>
                <a:spcPts val="0"/>
              </a:spcAft>
              <a:buClr>
                <a:srgbClr val="FFFF00"/>
              </a:buClr>
              <a:buSzPts val="2500"/>
              <a:buChar char="●"/>
            </a:pPr>
            <a:r>
              <a:rPr lang="en" sz="2500">
                <a:solidFill>
                  <a:srgbClr val="FFFF00"/>
                </a:solidFill>
              </a:rPr>
              <a:t>Some of you have the advantage of being in this congregation for MANY years.  That’s great, but how much do you really know about the other members here?  Are they just a name, a Christian, and a friendly face that you see on Sundays and Wednesdays?  What about newer members?  How do we learn more about each other?</a:t>
            </a:r>
            <a:endParaRPr sz="2500">
              <a:solidFill>
                <a:srgbClr val="FFFF00"/>
              </a:solidFill>
            </a:endParaRPr>
          </a:p>
          <a:p>
            <a:pPr marL="457200" lvl="0" indent="-387350" algn="l" rtl="0">
              <a:lnSpc>
                <a:spcPct val="80000"/>
              </a:lnSpc>
              <a:spcBef>
                <a:spcPts val="0"/>
              </a:spcBef>
              <a:spcAft>
                <a:spcPts val="0"/>
              </a:spcAft>
              <a:buClr>
                <a:schemeClr val="dk1"/>
              </a:buClr>
              <a:buSzPts val="2500"/>
              <a:buChar char="●"/>
            </a:pPr>
            <a:r>
              <a:rPr lang="en" sz="2500">
                <a:solidFill>
                  <a:schemeClr val="dk1"/>
                </a:solidFill>
              </a:rPr>
              <a:t>NOT in our assemblies (or not very well).  In the limited “non-worship” time at our assemblies, there is not much opportunity to learn much about each other.  We need to see each other more often than this if learning more about each other is our goal, and it SHOULD be our goal.</a:t>
            </a:r>
            <a:endParaRPr sz="2500">
              <a:solidFill>
                <a:schemeClr val="dk1"/>
              </a:solidFill>
            </a:endParaRPr>
          </a:p>
          <a:p>
            <a:pPr marL="457200" lvl="0" indent="-387350" algn="l" rtl="0">
              <a:lnSpc>
                <a:spcPct val="80000"/>
              </a:lnSpc>
              <a:spcBef>
                <a:spcPts val="0"/>
              </a:spcBef>
              <a:spcAft>
                <a:spcPts val="0"/>
              </a:spcAft>
              <a:buClr>
                <a:srgbClr val="00FFFF"/>
              </a:buClr>
              <a:buSzPts val="2500"/>
              <a:buChar char="●"/>
            </a:pPr>
            <a:r>
              <a:rPr lang="en" sz="2500">
                <a:solidFill>
                  <a:srgbClr val="00FFFF"/>
                </a:solidFill>
              </a:rPr>
              <a:t>We see in that example of Lot a man who took in complete strangers off the street to provide for and protect them.  Do we see that if we do this for our brethren we are providing great </a:t>
            </a:r>
            <a:r>
              <a:rPr lang="en" sz="2500" u="sng">
                <a:solidFill>
                  <a:srgbClr val="00FFFF"/>
                </a:solidFill>
              </a:rPr>
              <a:t>spiritual nourishment, and protection for their souls</a:t>
            </a:r>
            <a:r>
              <a:rPr lang="en" sz="2500">
                <a:solidFill>
                  <a:srgbClr val="00FFFF"/>
                </a:solidFill>
              </a:rPr>
              <a:t>?</a:t>
            </a:r>
            <a:endParaRPr sz="25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78425" y="0"/>
            <a:ext cx="9303600" cy="49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Was Paul “connected”?</a:t>
            </a:r>
            <a:endParaRPr sz="5000" b="1">
              <a:solidFill>
                <a:srgbClr val="00FFFF"/>
              </a:solidFill>
            </a:endParaRPr>
          </a:p>
        </p:txBody>
      </p:sp>
      <p:sp>
        <p:nvSpPr>
          <p:cNvPr id="79" name="Google Shape;79;p17"/>
          <p:cNvSpPr txBox="1">
            <a:spLocks noGrp="1"/>
          </p:cNvSpPr>
          <p:nvPr>
            <p:ph type="subTitle" idx="1"/>
          </p:nvPr>
        </p:nvSpPr>
        <p:spPr>
          <a:xfrm>
            <a:off x="-118275" y="414675"/>
            <a:ext cx="9343500" cy="4729200"/>
          </a:xfrm>
          <a:prstGeom prst="rect">
            <a:avLst/>
          </a:prstGeom>
        </p:spPr>
        <p:txBody>
          <a:bodyPr spcFirstLastPara="1" wrap="square" lIns="91425" tIns="91425" rIns="91425" bIns="91425" anchor="t" anchorCtr="0">
            <a:noAutofit/>
          </a:bodyPr>
          <a:lstStyle/>
          <a:p>
            <a:pPr marL="457200" lvl="0" indent="-406400" algn="l" rtl="0">
              <a:lnSpc>
                <a:spcPct val="80000"/>
              </a:lnSpc>
              <a:spcBef>
                <a:spcPts val="0"/>
              </a:spcBef>
              <a:spcAft>
                <a:spcPts val="0"/>
              </a:spcAft>
              <a:buClr>
                <a:srgbClr val="FFFF00"/>
              </a:buClr>
              <a:buSzPts val="2800"/>
              <a:buChar char="●"/>
            </a:pPr>
            <a:r>
              <a:rPr lang="en">
                <a:solidFill>
                  <a:srgbClr val="FFFF00"/>
                </a:solidFill>
              </a:rPr>
              <a:t>Open your bible to </a:t>
            </a:r>
            <a:r>
              <a:rPr lang="en" u="sng">
                <a:solidFill>
                  <a:srgbClr val="FFFF00"/>
                </a:solidFill>
              </a:rPr>
              <a:t>Col.4:7-17</a:t>
            </a:r>
            <a:r>
              <a:rPr lang="en">
                <a:solidFill>
                  <a:srgbClr val="FFFF00"/>
                </a:solidFill>
              </a:rPr>
              <a:t> and “skim” it.</a:t>
            </a:r>
            <a:endParaRPr>
              <a:solidFill>
                <a:srgbClr val="FFFF00"/>
              </a:solidFill>
            </a:endParaRPr>
          </a:p>
          <a:p>
            <a:pPr marL="457200" lvl="0" indent="-406400" algn="l" rtl="0">
              <a:lnSpc>
                <a:spcPct val="80000"/>
              </a:lnSpc>
              <a:spcBef>
                <a:spcPts val="0"/>
              </a:spcBef>
              <a:spcAft>
                <a:spcPts val="0"/>
              </a:spcAft>
              <a:buClr>
                <a:srgbClr val="FFFF00"/>
              </a:buClr>
              <a:buSzPts val="2800"/>
              <a:buChar char="●"/>
            </a:pPr>
            <a:r>
              <a:rPr lang="en">
                <a:solidFill>
                  <a:srgbClr val="FFFF00"/>
                </a:solidFill>
              </a:rPr>
              <a:t>In these 11 verses Paul mentions 11 brethren by name!  But he doesn’t just “name drop”.  Look at what he knows about them - </a:t>
            </a:r>
            <a:r>
              <a:rPr lang="en" i="1">
                <a:solidFill>
                  <a:schemeClr val="dk1"/>
                </a:solidFill>
              </a:rPr>
              <a:t>“a beloved brother, faithful minister, and fellow servant in the Lord, a faithful and beloved brother, who is one of you, my fellow prisoner, my only fellow workers for the kingdom of God who are of the circumcision; they have proved to be a comfort to me, one of you, a bondservant of Christ, greets you, always laboring fervently for you in prayers, he has a great zeal for you, and those who are in Laodicea, and those in Hierapolis, the beloved physician, the church that is in his house”</a:t>
            </a:r>
            <a:r>
              <a:rPr lang="en">
                <a:solidFill>
                  <a:srgbClr val="FFFF00"/>
                </a:solidFill>
              </a:rPr>
              <a:t>  </a:t>
            </a:r>
            <a:r>
              <a:rPr lang="en">
                <a:solidFill>
                  <a:srgbClr val="00FFFF"/>
                </a:solidFill>
              </a:rPr>
              <a:t>How did Paul learn all this?</a:t>
            </a:r>
            <a:endParaRPr>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78425" y="0"/>
            <a:ext cx="9303600" cy="49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“Greet one another”</a:t>
            </a:r>
            <a:endParaRPr sz="5000" b="1">
              <a:solidFill>
                <a:srgbClr val="00FFFF"/>
              </a:solidFill>
            </a:endParaRPr>
          </a:p>
        </p:txBody>
      </p:sp>
      <p:sp>
        <p:nvSpPr>
          <p:cNvPr id="85" name="Google Shape;85;p18"/>
          <p:cNvSpPr txBox="1">
            <a:spLocks noGrp="1"/>
          </p:cNvSpPr>
          <p:nvPr>
            <p:ph type="subTitle" idx="1"/>
          </p:nvPr>
        </p:nvSpPr>
        <p:spPr>
          <a:xfrm>
            <a:off x="-151525" y="493200"/>
            <a:ext cx="9376800" cy="4650600"/>
          </a:xfrm>
          <a:prstGeom prst="rect">
            <a:avLst/>
          </a:prstGeom>
        </p:spPr>
        <p:txBody>
          <a:bodyPr spcFirstLastPara="1" wrap="square" lIns="91425" tIns="91425" rIns="91425" bIns="91425" anchor="t" anchorCtr="0">
            <a:noAutofit/>
          </a:bodyPr>
          <a:lstStyle/>
          <a:p>
            <a:pPr marL="457200" lvl="0" indent="-368300" algn="l" rtl="0">
              <a:lnSpc>
                <a:spcPct val="80000"/>
              </a:lnSpc>
              <a:spcBef>
                <a:spcPts val="0"/>
              </a:spcBef>
              <a:spcAft>
                <a:spcPts val="0"/>
              </a:spcAft>
              <a:buClr>
                <a:srgbClr val="FFFF00"/>
              </a:buClr>
              <a:buSzPts val="2200"/>
              <a:buChar char="●"/>
            </a:pPr>
            <a:r>
              <a:rPr lang="en" sz="2200">
                <a:solidFill>
                  <a:srgbClr val="FFFF00"/>
                </a:solidFill>
              </a:rPr>
              <a:t>Open your bible to </a:t>
            </a:r>
            <a:r>
              <a:rPr lang="en" sz="2200" u="sng">
                <a:solidFill>
                  <a:srgbClr val="FFFF00"/>
                </a:solidFill>
              </a:rPr>
              <a:t>Rom.16:1-16, 21-24</a:t>
            </a:r>
            <a:r>
              <a:rPr lang="en" sz="2200">
                <a:solidFill>
                  <a:srgbClr val="FFFF00"/>
                </a:solidFill>
              </a:rPr>
              <a:t> and “skim” it.</a:t>
            </a:r>
            <a:endParaRPr sz="2200">
              <a:solidFill>
                <a:srgbClr val="FFFF00"/>
              </a:solidFill>
            </a:endParaRPr>
          </a:p>
          <a:p>
            <a:pPr marL="457200" lvl="0" indent="-368300" algn="l" rtl="0">
              <a:lnSpc>
                <a:spcPct val="80000"/>
              </a:lnSpc>
              <a:spcBef>
                <a:spcPts val="0"/>
              </a:spcBef>
              <a:spcAft>
                <a:spcPts val="0"/>
              </a:spcAft>
              <a:buClr>
                <a:srgbClr val="FFFF00"/>
              </a:buClr>
              <a:buSzPts val="2200"/>
              <a:buChar char="●"/>
            </a:pPr>
            <a:r>
              <a:rPr lang="en" sz="2200">
                <a:solidFill>
                  <a:srgbClr val="FFFF00"/>
                </a:solidFill>
              </a:rPr>
              <a:t>In these twenty verses Paul mentions 35 names!  He calls them </a:t>
            </a:r>
            <a:r>
              <a:rPr lang="en" sz="2200" i="1">
                <a:solidFill>
                  <a:schemeClr val="dk1"/>
                </a:solidFill>
              </a:rPr>
              <a:t>“a helper of many and of myself also, my fellow workers</a:t>
            </a:r>
            <a:r>
              <a:rPr lang="en" sz="2200">
                <a:solidFill>
                  <a:srgbClr val="FFFF00"/>
                </a:solidFill>
              </a:rPr>
              <a:t> (3x), </a:t>
            </a:r>
            <a:r>
              <a:rPr lang="en" sz="2200" i="1">
                <a:solidFill>
                  <a:schemeClr val="dk1"/>
                </a:solidFill>
              </a:rPr>
              <a:t>who risked their own necks for my life, beloved</a:t>
            </a:r>
            <a:r>
              <a:rPr lang="en" sz="2200">
                <a:solidFill>
                  <a:srgbClr val="FFFF00"/>
                </a:solidFill>
              </a:rPr>
              <a:t> (4x)</a:t>
            </a:r>
            <a:r>
              <a:rPr lang="en" sz="2200" i="1">
                <a:solidFill>
                  <a:schemeClr val="dk1"/>
                </a:solidFill>
              </a:rPr>
              <a:t>, the firstfruits of Achaia, labored much for us, my countrymen</a:t>
            </a:r>
            <a:r>
              <a:rPr lang="en" sz="2200">
                <a:solidFill>
                  <a:srgbClr val="FFFF00"/>
                </a:solidFill>
              </a:rPr>
              <a:t> (3x) </a:t>
            </a:r>
            <a:r>
              <a:rPr lang="en" sz="2200" i="1">
                <a:solidFill>
                  <a:schemeClr val="dk1"/>
                </a:solidFill>
              </a:rPr>
              <a:t>and my fellow prisoners, were in Christ before me, approved in Christ, in the Lord, have labored in the Lord</a:t>
            </a:r>
            <a:r>
              <a:rPr lang="en" sz="2200">
                <a:solidFill>
                  <a:srgbClr val="FFFF00"/>
                </a:solidFill>
              </a:rPr>
              <a:t> (2x)</a:t>
            </a:r>
            <a:r>
              <a:rPr lang="en" sz="2200" i="1">
                <a:solidFill>
                  <a:schemeClr val="dk1"/>
                </a:solidFill>
              </a:rPr>
              <a:t>, chosen in the Lord, my host and the host of the whole church, the treasurer of the city, a brother, his mother and mine, and the brethren who are with them, and his sister, and all the saints who are with them”</a:t>
            </a:r>
            <a:r>
              <a:rPr lang="en" sz="2200">
                <a:solidFill>
                  <a:srgbClr val="FFFF00"/>
                </a:solidFill>
              </a:rPr>
              <a:t>  </a:t>
            </a:r>
            <a:r>
              <a:rPr lang="en" sz="2200">
                <a:solidFill>
                  <a:srgbClr val="00FFFF"/>
                </a:solidFill>
              </a:rPr>
              <a:t>Clearly Paul had learned much about them!</a:t>
            </a:r>
            <a:endParaRPr sz="2200">
              <a:solidFill>
                <a:srgbClr val="00FFFF"/>
              </a:solidFill>
            </a:endParaRPr>
          </a:p>
          <a:p>
            <a:pPr marL="457200" lvl="0" indent="-368300" algn="l" rtl="0">
              <a:lnSpc>
                <a:spcPct val="80000"/>
              </a:lnSpc>
              <a:spcBef>
                <a:spcPts val="0"/>
              </a:spcBef>
              <a:spcAft>
                <a:spcPts val="0"/>
              </a:spcAft>
              <a:buClr>
                <a:srgbClr val="FFFF00"/>
              </a:buClr>
              <a:buSzPts val="2200"/>
              <a:buChar char="●"/>
            </a:pPr>
            <a:r>
              <a:rPr lang="en" sz="2200">
                <a:solidFill>
                  <a:srgbClr val="FFFF00"/>
                </a:solidFill>
              </a:rPr>
              <a:t>Verse 16 </a:t>
            </a:r>
            <a:r>
              <a:rPr lang="en" sz="2200" i="1">
                <a:solidFill>
                  <a:schemeClr val="dk1"/>
                </a:solidFill>
              </a:rPr>
              <a:t>“Greet one another with a holy kiss. The churches of Christ greet you.”  </a:t>
            </a:r>
            <a:r>
              <a:rPr lang="en" sz="2200">
                <a:solidFill>
                  <a:srgbClr val="00FFFF"/>
                </a:solidFill>
              </a:rPr>
              <a:t>Are we well acquainted enough with each other to do this?</a:t>
            </a:r>
            <a:endParaRPr sz="2200">
              <a:solidFill>
                <a:srgbClr val="00FFFF"/>
              </a:solidFill>
            </a:endParaRPr>
          </a:p>
          <a:p>
            <a:pPr marL="457200" lvl="0" indent="-368300" algn="l" rtl="0">
              <a:lnSpc>
                <a:spcPct val="80000"/>
              </a:lnSpc>
              <a:spcBef>
                <a:spcPts val="0"/>
              </a:spcBef>
              <a:spcAft>
                <a:spcPts val="0"/>
              </a:spcAft>
              <a:buClr>
                <a:srgbClr val="FFFF00"/>
              </a:buClr>
              <a:buSzPts val="2200"/>
              <a:buChar char="●"/>
            </a:pPr>
            <a:r>
              <a:rPr lang="en" sz="2200">
                <a:solidFill>
                  <a:srgbClr val="FFFF00"/>
                </a:solidFill>
              </a:rPr>
              <a:t>From Paul’s other writings and experiences we also learn about other Christians like Gaius, Apollos, Silas, Demas, Chloe, Titus, Claudia, Phygellus, Euodia, Syntyche, Lydia, Philemon, Onesiphorus, Apphia, Archippus, Sopater, Secundus, Trophimus (18 more names!)</a:t>
            </a:r>
            <a:endParaRPr sz="22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78425" y="0"/>
            <a:ext cx="9303600" cy="461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Teachings about hospitality</a:t>
            </a:r>
            <a:endParaRPr sz="5000" b="1">
              <a:solidFill>
                <a:srgbClr val="00FFFF"/>
              </a:solidFill>
            </a:endParaRPr>
          </a:p>
        </p:txBody>
      </p:sp>
      <p:sp>
        <p:nvSpPr>
          <p:cNvPr id="91" name="Google Shape;91;p19"/>
          <p:cNvSpPr txBox="1">
            <a:spLocks noGrp="1"/>
          </p:cNvSpPr>
          <p:nvPr>
            <p:ph type="subTitle" idx="1"/>
          </p:nvPr>
        </p:nvSpPr>
        <p:spPr>
          <a:xfrm>
            <a:off x="-151525" y="514350"/>
            <a:ext cx="9376800" cy="4629600"/>
          </a:xfrm>
          <a:prstGeom prst="rect">
            <a:avLst/>
          </a:prstGeom>
        </p:spPr>
        <p:txBody>
          <a:bodyPr spcFirstLastPara="1" wrap="square" lIns="91425" tIns="91425" rIns="91425" bIns="91425" anchor="t" anchorCtr="0">
            <a:noAutofit/>
          </a:bodyPr>
          <a:lstStyle/>
          <a:p>
            <a:pPr marL="457200" lvl="0" indent="-358775" algn="l" rtl="0">
              <a:lnSpc>
                <a:spcPct val="80000"/>
              </a:lnSpc>
              <a:spcBef>
                <a:spcPts val="0"/>
              </a:spcBef>
              <a:spcAft>
                <a:spcPts val="0"/>
              </a:spcAft>
              <a:buClr>
                <a:srgbClr val="FFFF00"/>
              </a:buClr>
              <a:buSzPts val="2050"/>
              <a:buChar char="●"/>
            </a:pPr>
            <a:r>
              <a:rPr lang="en" sz="2050">
                <a:solidFill>
                  <a:srgbClr val="FFFF00"/>
                </a:solidFill>
              </a:rPr>
              <a:t>It is a qualification to be an elder.  </a:t>
            </a:r>
            <a:r>
              <a:rPr lang="en" sz="2050" u="sng">
                <a:solidFill>
                  <a:srgbClr val="FFFF00"/>
                </a:solidFill>
              </a:rPr>
              <a:t>1 Tim.3:2</a:t>
            </a:r>
            <a:r>
              <a:rPr lang="en" sz="2050">
                <a:solidFill>
                  <a:srgbClr val="FFFF00"/>
                </a:solidFill>
              </a:rPr>
              <a:t> </a:t>
            </a:r>
            <a:r>
              <a:rPr lang="en" sz="2050" i="1">
                <a:solidFill>
                  <a:schemeClr val="dk1"/>
                </a:solidFill>
              </a:rPr>
              <a:t>“A bishop then must be blameless, the husband of one wife, temperate, sober-minded, of good behavior, hospitable, able to teach”</a:t>
            </a:r>
            <a:r>
              <a:rPr lang="en" sz="2050">
                <a:solidFill>
                  <a:srgbClr val="FFFF00"/>
                </a:solidFill>
              </a:rPr>
              <a:t>  (</a:t>
            </a:r>
            <a:r>
              <a:rPr lang="en" sz="2050" u="sng">
                <a:solidFill>
                  <a:srgbClr val="FFFF00"/>
                </a:solidFill>
              </a:rPr>
              <a:t>Titus 1:7-8</a:t>
            </a:r>
            <a:r>
              <a:rPr lang="en" sz="2050">
                <a:solidFill>
                  <a:srgbClr val="FFFF00"/>
                </a:solidFill>
              </a:rPr>
              <a:t> also)  </a:t>
            </a:r>
            <a:r>
              <a:rPr lang="en" sz="2050">
                <a:solidFill>
                  <a:srgbClr val="00FFFF"/>
                </a:solidFill>
              </a:rPr>
              <a:t>Why would this be a good quality for an elder?</a:t>
            </a:r>
            <a:endParaRPr sz="2050">
              <a:solidFill>
                <a:srgbClr val="00FFFF"/>
              </a:solidFill>
            </a:endParaRPr>
          </a:p>
          <a:p>
            <a:pPr marL="457200" lvl="0" indent="-358775" algn="l" rtl="0">
              <a:lnSpc>
                <a:spcPct val="80000"/>
              </a:lnSpc>
              <a:spcBef>
                <a:spcPts val="0"/>
              </a:spcBef>
              <a:spcAft>
                <a:spcPts val="0"/>
              </a:spcAft>
              <a:buClr>
                <a:srgbClr val="FFFF00"/>
              </a:buClr>
              <a:buSzPts val="2050"/>
              <a:buChar char="●"/>
            </a:pPr>
            <a:r>
              <a:rPr lang="en" sz="2050">
                <a:solidFill>
                  <a:srgbClr val="FFFF00"/>
                </a:solidFill>
              </a:rPr>
              <a:t>It is a requirement if the church is going to financially support a widow.  </a:t>
            </a:r>
            <a:r>
              <a:rPr lang="en" sz="2050" u="sng">
                <a:solidFill>
                  <a:srgbClr val="FFFF00"/>
                </a:solidFill>
              </a:rPr>
              <a:t>1 Tim.5:9-10</a:t>
            </a:r>
            <a:r>
              <a:rPr lang="en" sz="2050">
                <a:solidFill>
                  <a:srgbClr val="FFFF00"/>
                </a:solidFill>
              </a:rPr>
              <a:t> </a:t>
            </a:r>
            <a:r>
              <a:rPr lang="en" sz="2050" i="1">
                <a:solidFill>
                  <a:schemeClr val="dk1"/>
                </a:solidFill>
              </a:rPr>
              <a:t>“Do not let a widow under sixty years old be taken into the number, and not unless she has been the wife of one man, 10 well reported for good works: if she has brought up children, if she has lodged strangers, if she has washed the saints’ feet, if she has relieved the afflicted, if she has diligently followed every good work.”</a:t>
            </a:r>
            <a:r>
              <a:rPr lang="en" sz="2050">
                <a:solidFill>
                  <a:srgbClr val="FFFF00"/>
                </a:solidFill>
              </a:rPr>
              <a:t>  </a:t>
            </a:r>
            <a:r>
              <a:rPr lang="en" sz="2050">
                <a:solidFill>
                  <a:srgbClr val="00FFFF"/>
                </a:solidFill>
              </a:rPr>
              <a:t>Can widows today still do this for others?</a:t>
            </a:r>
            <a:endParaRPr sz="2050">
              <a:solidFill>
                <a:srgbClr val="00FFFF"/>
              </a:solidFill>
            </a:endParaRPr>
          </a:p>
          <a:p>
            <a:pPr marL="457200" lvl="0" indent="-358775" algn="l" rtl="0">
              <a:lnSpc>
                <a:spcPct val="80000"/>
              </a:lnSpc>
              <a:spcBef>
                <a:spcPts val="0"/>
              </a:spcBef>
              <a:spcAft>
                <a:spcPts val="0"/>
              </a:spcAft>
              <a:buClr>
                <a:srgbClr val="FFFF00"/>
              </a:buClr>
              <a:buSzPts val="2050"/>
              <a:buChar char="●"/>
            </a:pPr>
            <a:r>
              <a:rPr lang="en" sz="2050">
                <a:solidFill>
                  <a:srgbClr val="FFFF00"/>
                </a:solidFill>
              </a:rPr>
              <a:t>It was to be shown to traveling evangelists.  </a:t>
            </a:r>
            <a:r>
              <a:rPr lang="en" sz="2050" u="sng">
                <a:solidFill>
                  <a:srgbClr val="FFFF00"/>
                </a:solidFill>
              </a:rPr>
              <a:t>3 Jn.5-8</a:t>
            </a:r>
            <a:r>
              <a:rPr lang="en" sz="2050">
                <a:solidFill>
                  <a:srgbClr val="FFFF00"/>
                </a:solidFill>
              </a:rPr>
              <a:t> </a:t>
            </a:r>
            <a:r>
              <a:rPr lang="en" sz="2050" i="1">
                <a:solidFill>
                  <a:schemeClr val="dk1"/>
                </a:solidFill>
              </a:rPr>
              <a:t>“Beloved, you do faithfully whatever you do for the brethren and for strangers, 6 who have borne witness of your love before the church. If you send them forward on their journey in a manner worthy of God, you will do well, 7 because they went forth for His name’s sake, taking nothing from the Gentiles. 8 We therefore ought to receive  such, that we may become fellow workers for the truth.”  </a:t>
            </a:r>
            <a:r>
              <a:rPr lang="en" sz="2050">
                <a:solidFill>
                  <a:srgbClr val="00FFFF"/>
                </a:solidFill>
              </a:rPr>
              <a:t>Are we doing this for visiting preachers today?  (i.e Meetings)</a:t>
            </a:r>
            <a:endParaRPr sz="205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11725" y="0"/>
            <a:ext cx="9376800" cy="487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But what about the rest of us?</a:t>
            </a:r>
            <a:endParaRPr sz="5000" b="1">
              <a:solidFill>
                <a:srgbClr val="00FFFF"/>
              </a:solidFill>
            </a:endParaRPr>
          </a:p>
        </p:txBody>
      </p:sp>
      <p:sp>
        <p:nvSpPr>
          <p:cNvPr id="97" name="Google Shape;97;p20"/>
          <p:cNvSpPr txBox="1">
            <a:spLocks noGrp="1"/>
          </p:cNvSpPr>
          <p:nvPr>
            <p:ph type="subTitle" idx="1"/>
          </p:nvPr>
        </p:nvSpPr>
        <p:spPr>
          <a:xfrm>
            <a:off x="-151525" y="430625"/>
            <a:ext cx="9376800" cy="4713600"/>
          </a:xfrm>
          <a:prstGeom prst="rect">
            <a:avLst/>
          </a:prstGeom>
        </p:spPr>
        <p:txBody>
          <a:bodyPr spcFirstLastPara="1" wrap="square" lIns="91425" tIns="91425" rIns="91425" bIns="91425" anchor="t" anchorCtr="0">
            <a:noAutofit/>
          </a:bodyPr>
          <a:lstStyle/>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Rom.12:10-13</a:t>
            </a:r>
            <a:r>
              <a:rPr lang="en" sz="2200">
                <a:solidFill>
                  <a:srgbClr val="00FFFF"/>
                </a:solidFill>
              </a:rPr>
              <a:t> </a:t>
            </a:r>
            <a:r>
              <a:rPr lang="en" sz="2200" i="1">
                <a:solidFill>
                  <a:schemeClr val="dk1"/>
                </a:solidFill>
              </a:rPr>
              <a:t>“</a:t>
            </a:r>
            <a:r>
              <a:rPr lang="en" sz="2200" i="1">
                <a:solidFill>
                  <a:srgbClr val="00FFFF"/>
                </a:solidFill>
              </a:rPr>
              <a:t>Be kindly affectionate to one another with brotherly love, in honor giving preference to one another</a:t>
            </a:r>
            <a:r>
              <a:rPr lang="en" sz="2200" i="1">
                <a:solidFill>
                  <a:schemeClr val="dk1"/>
                </a:solidFill>
              </a:rPr>
              <a:t>; 11 not lagging in diligence, fervent in spirit, serving the Lord; 12 rejoicing in hope, patient in tribulation, continuing steadfastly in prayer; 13 distributing to the needs of the saints, </a:t>
            </a:r>
            <a:r>
              <a:rPr lang="en" sz="2200" i="1">
                <a:solidFill>
                  <a:srgbClr val="00FFFF"/>
                </a:solidFill>
              </a:rPr>
              <a:t>given to hospitality</a:t>
            </a:r>
            <a:r>
              <a:rPr lang="en" sz="2200" i="1">
                <a:solidFill>
                  <a:schemeClr val="dk1"/>
                </a:solidFill>
              </a:rPr>
              <a:t>.”</a:t>
            </a:r>
            <a:endParaRPr sz="2200" i="1">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1 Pet.4:8-10</a:t>
            </a:r>
            <a:r>
              <a:rPr lang="en" sz="2200">
                <a:solidFill>
                  <a:srgbClr val="00FFFF"/>
                </a:solidFill>
              </a:rPr>
              <a:t> </a:t>
            </a:r>
            <a:r>
              <a:rPr lang="en" sz="2200" i="1">
                <a:solidFill>
                  <a:schemeClr val="dk1"/>
                </a:solidFill>
              </a:rPr>
              <a:t>“And above all things have fervent love for one another, for “love will cover a multitude of sins.” 9 </a:t>
            </a:r>
            <a:r>
              <a:rPr lang="en" sz="2200" i="1">
                <a:solidFill>
                  <a:srgbClr val="00FFFF"/>
                </a:solidFill>
              </a:rPr>
              <a:t>Be hospitable to one another </a:t>
            </a:r>
            <a:r>
              <a:rPr lang="en" sz="2200" i="1" u="sng">
                <a:solidFill>
                  <a:srgbClr val="00FFFF"/>
                </a:solidFill>
              </a:rPr>
              <a:t>without grumbling</a:t>
            </a:r>
            <a:r>
              <a:rPr lang="en" sz="2200" i="1">
                <a:solidFill>
                  <a:schemeClr val="dk1"/>
                </a:solidFill>
              </a:rPr>
              <a:t>. 10 As each one has received a gift, minister it to one another, as good stewards of the manifold grace of God.”</a:t>
            </a:r>
            <a:endParaRPr sz="2200" i="1">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Heb.13:1-3</a:t>
            </a:r>
            <a:r>
              <a:rPr lang="en" sz="2200">
                <a:solidFill>
                  <a:srgbClr val="00FFFF"/>
                </a:solidFill>
              </a:rPr>
              <a:t> </a:t>
            </a:r>
            <a:r>
              <a:rPr lang="en" sz="2200" i="1">
                <a:solidFill>
                  <a:schemeClr val="dk1"/>
                </a:solidFill>
              </a:rPr>
              <a:t>“Let brotherly love continue. 2 </a:t>
            </a:r>
            <a:r>
              <a:rPr lang="en" sz="2200" i="1">
                <a:solidFill>
                  <a:srgbClr val="00FFFF"/>
                </a:solidFill>
              </a:rPr>
              <a:t>Do not forget to entertain strangers, for by so doing some have unwittingly entertained angels.</a:t>
            </a:r>
            <a:r>
              <a:rPr lang="en" sz="2200" i="1">
                <a:solidFill>
                  <a:schemeClr val="dk1"/>
                </a:solidFill>
              </a:rPr>
              <a:t> 3 Remember the prisoners as if chained with them - those who are mistreated - since you yourselves are in the body also.”</a:t>
            </a:r>
            <a:endParaRPr sz="2200" i="1">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Heb.13:16</a:t>
            </a:r>
            <a:r>
              <a:rPr lang="en" sz="2200">
                <a:solidFill>
                  <a:srgbClr val="00FFFF"/>
                </a:solidFill>
              </a:rPr>
              <a:t> </a:t>
            </a:r>
            <a:r>
              <a:rPr lang="en" sz="2200" i="1">
                <a:solidFill>
                  <a:schemeClr val="dk1"/>
                </a:solidFill>
              </a:rPr>
              <a:t>“But </a:t>
            </a:r>
            <a:r>
              <a:rPr lang="en" sz="2200" i="1">
                <a:solidFill>
                  <a:srgbClr val="00FFFF"/>
                </a:solidFill>
              </a:rPr>
              <a:t>do not forget to do good and to share</a:t>
            </a:r>
            <a:r>
              <a:rPr lang="en" sz="2200" i="1">
                <a:solidFill>
                  <a:schemeClr val="dk1"/>
                </a:solidFill>
              </a:rPr>
              <a:t>, for with such sacrifices God is well pleased.”</a:t>
            </a:r>
            <a:endParaRPr sz="2200" i="1">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Gal.6:10</a:t>
            </a:r>
            <a:r>
              <a:rPr lang="en" sz="2200">
                <a:solidFill>
                  <a:srgbClr val="00FFFF"/>
                </a:solidFill>
              </a:rPr>
              <a:t> </a:t>
            </a:r>
            <a:r>
              <a:rPr lang="en" sz="2200" i="1">
                <a:solidFill>
                  <a:schemeClr val="dk1"/>
                </a:solidFill>
              </a:rPr>
              <a:t>“Therefore, as we have opportunity, </a:t>
            </a:r>
            <a:r>
              <a:rPr lang="en" sz="2200" i="1">
                <a:solidFill>
                  <a:srgbClr val="00FFFF"/>
                </a:solidFill>
              </a:rPr>
              <a:t>let us do good to all, especially to those who are of the household of faith</a:t>
            </a:r>
            <a:r>
              <a:rPr lang="en" sz="2200" i="1">
                <a:solidFill>
                  <a:schemeClr val="dk1"/>
                </a:solidFill>
              </a:rPr>
              <a:t>.”</a:t>
            </a:r>
            <a:endParaRPr sz="22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11725" y="0"/>
            <a:ext cx="9376800" cy="461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Following their examples</a:t>
            </a:r>
            <a:endParaRPr sz="5000" b="1">
              <a:solidFill>
                <a:srgbClr val="00FFFF"/>
              </a:solidFill>
            </a:endParaRPr>
          </a:p>
        </p:txBody>
      </p:sp>
      <p:sp>
        <p:nvSpPr>
          <p:cNvPr id="103" name="Google Shape;103;p21"/>
          <p:cNvSpPr txBox="1">
            <a:spLocks noGrp="1"/>
          </p:cNvSpPr>
          <p:nvPr>
            <p:ph type="subTitle" idx="1"/>
          </p:nvPr>
        </p:nvSpPr>
        <p:spPr>
          <a:xfrm>
            <a:off x="-151825" y="433275"/>
            <a:ext cx="9376800" cy="47109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a:solidFill>
                  <a:srgbClr val="FFFF00"/>
                </a:solidFill>
              </a:rPr>
              <a:t>The twelve when they were sent out.  </a:t>
            </a:r>
            <a:r>
              <a:rPr lang="en" sz="2000" u="sng">
                <a:solidFill>
                  <a:srgbClr val="FFFF00"/>
                </a:solidFill>
              </a:rPr>
              <a:t>Matt.10:9-13</a:t>
            </a:r>
            <a:r>
              <a:rPr lang="en" sz="2000">
                <a:solidFill>
                  <a:schemeClr val="dk1"/>
                </a:solidFill>
              </a:rPr>
              <a:t> </a:t>
            </a:r>
            <a:r>
              <a:rPr lang="en" sz="2000" i="1">
                <a:solidFill>
                  <a:schemeClr val="dk1"/>
                </a:solidFill>
              </a:rPr>
              <a:t>“Provide neither gold nor silver nor copper in your money belts, 10 nor bag for your journey, nor two tunics, nor sandals, nor staffs; for a worker is worthy of his food.11 “Now whatever city or town you enter, inquire who in it is worthy, and stay there till you go out. 12 And when you go into a household, greet it. 13 If the household is worthy, let your peace come upon it. But if it is not worthy, let your peace return to you.”</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a:solidFill>
                  <a:srgbClr val="FFFF00"/>
                </a:solidFill>
              </a:rPr>
              <a:t>The seventy when they were sent out.  </a:t>
            </a:r>
            <a:r>
              <a:rPr lang="en" sz="2000" u="sng">
                <a:solidFill>
                  <a:srgbClr val="FFFF00"/>
                </a:solidFill>
              </a:rPr>
              <a:t>Lk.10:5-7</a:t>
            </a:r>
            <a:r>
              <a:rPr lang="en" sz="2000">
                <a:solidFill>
                  <a:schemeClr val="dk1"/>
                </a:solidFill>
              </a:rPr>
              <a:t> </a:t>
            </a:r>
            <a:r>
              <a:rPr lang="en" sz="2000" i="1">
                <a:solidFill>
                  <a:schemeClr val="dk1"/>
                </a:solidFill>
              </a:rPr>
              <a:t>“But whatever house you enter, first say, ‘Peace to this house.’ 6 And if a son of peace is there, your peace will rest on it; if not, it will return to you. 7 And remain in the same house, eating and drinking such things as they give, for the laborer is worthy of his wages. Do not go from house to house.”</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a:solidFill>
                  <a:srgbClr val="FFFF00"/>
                </a:solidFill>
              </a:rPr>
              <a:t>The very first Christians.  </a:t>
            </a:r>
            <a:r>
              <a:rPr lang="en" sz="2000" u="sng">
                <a:solidFill>
                  <a:srgbClr val="FFFF00"/>
                </a:solidFill>
              </a:rPr>
              <a:t>Acts 2:44-47</a:t>
            </a:r>
            <a:r>
              <a:rPr lang="en" sz="2000">
                <a:solidFill>
                  <a:schemeClr val="dk1"/>
                </a:solidFill>
              </a:rPr>
              <a:t> </a:t>
            </a:r>
            <a:r>
              <a:rPr lang="en" sz="2000" i="1">
                <a:solidFill>
                  <a:schemeClr val="dk1"/>
                </a:solidFill>
              </a:rPr>
              <a:t>“Now all who believed were together, and had all things in common, 45 and sold their possessions and goods, and divided them among all, as anyone had need.46 So continuing daily with one accord in the temple, </a:t>
            </a:r>
            <a:r>
              <a:rPr lang="en" sz="2000" i="1" u="sng">
                <a:solidFill>
                  <a:schemeClr val="dk1"/>
                </a:solidFill>
              </a:rPr>
              <a:t>and breaking bread from house to house, they ate their food with gladness and simplicity of heart</a:t>
            </a:r>
            <a:r>
              <a:rPr lang="en" sz="2000" i="1">
                <a:solidFill>
                  <a:schemeClr val="dk1"/>
                </a:solidFill>
              </a:rPr>
              <a:t>, 47 praising God and having favor with all the people. And the Lord added to the church daily those who were being saved.”  </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3735</Words>
  <Application>Microsoft Office PowerPoint</Application>
  <PresentationFormat>On-screen Show (16:9)</PresentationFormat>
  <Paragraphs>87</Paragraphs>
  <Slides>16</Slides>
  <Notes>16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16</vt:i4>
      </vt:variant>
    </vt:vector>
  </HeadingPairs>
  <TitlesOfParts>
    <vt:vector size="18" baseType="lpstr">
      <vt:lpstr>Arial</vt:lpstr>
      <vt:lpstr>Simple Dark</vt:lpstr>
      <vt:lpstr>“Philoxenia”?</vt:lpstr>
      <vt:lpstr>It’s not a deadly disease</vt:lpstr>
      <vt:lpstr>A lesson about “connections”</vt:lpstr>
      <vt:lpstr>How well do YOU know “US”?</vt:lpstr>
      <vt:lpstr>Was Paul “connected”?</vt:lpstr>
      <vt:lpstr>“Greet one another”</vt:lpstr>
      <vt:lpstr>Teachings about hospitality</vt:lpstr>
      <vt:lpstr>But what about the rest of us?</vt:lpstr>
      <vt:lpstr>Following their examples</vt:lpstr>
      <vt:lpstr>The “unsung heroes” in Acts</vt:lpstr>
      <vt:lpstr>MORE heroes in Acts</vt:lpstr>
      <vt:lpstr>What can we learn from this?</vt:lpstr>
      <vt:lpstr>Getting “connected”</vt:lpstr>
      <vt:lpstr>Time for self-evaluation</vt:lpstr>
      <vt:lpstr>Why we DON’T do it</vt:lpstr>
      <vt:lpstr>My prayer for this group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“Philoxenia”?</dc:title>
  <dc:creator>Eric Bridge</dc:creator>
  <cp:lastModifiedBy>Eric Bridge</cp:lastModifiedBy>
  <cp:revision>1</cp:revision>
  <dcterms:modified xsi:type="dcterms:W3CDTF">2023-06-25T03:41:00Z</dcterms:modified>
</cp:coreProperties>
</file>