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E1270A24-3D61-4B49-9DA6-B2826632C54B}"/>
    <pc:docChg chg="modSld">
      <pc:chgData name="Eric Bridge" userId="1b5aec563ebd452a" providerId="LiveId" clId="{E1270A24-3D61-4B49-9DA6-B2826632C54B}" dt="2023-05-15T03:45:29.555" v="1" actId="20577"/>
      <pc:docMkLst>
        <pc:docMk/>
      </pc:docMkLst>
      <pc:sldChg chg="modSp modAnim modNotes">
        <pc:chgData name="Eric Bridge" userId="1b5aec563ebd452a" providerId="LiveId" clId="{E1270A24-3D61-4B49-9DA6-B2826632C54B}" dt="2023-05-15T03:45:29.555" v="1" actId="20577"/>
        <pc:sldMkLst>
          <pc:docMk/>
          <pc:sldMk cId="0" sldId="269"/>
        </pc:sldMkLst>
        <pc:spChg chg="mod">
          <ac:chgData name="Eric Bridge" userId="1b5aec563ebd452a" providerId="LiveId" clId="{E1270A24-3D61-4B49-9DA6-B2826632C54B}" dt="2023-05-15T03:45:29.555" v="1" actId="20577"/>
          <ac:spMkLst>
            <pc:docMk/>
            <pc:sldMk cId="0" sldId="269"/>
            <ac:spMk id="13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4375f82d3b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4375f82d3b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375f82d3b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4375f82d3b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4375f82d3b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4375f82d3b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4375f82d3b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4375f82d3b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4375f82d3b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4375f82d3b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375f82d3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4375f82d3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4375f82d3b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4375f82d3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4375f82d3b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4375f82d3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4375f82d3b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4375f82d3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4375f82d3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4375f82d3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4375f82d3b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4375f82d3b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4375f82d3b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4375f82d3b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4375f82d3b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4375f82d3b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7875" y="0"/>
            <a:ext cx="9234600" cy="132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u="sng" dirty="0">
                <a:solidFill>
                  <a:srgbClr val="00FFFF"/>
                </a:solidFill>
              </a:rPr>
              <a:t>THE WORST OF THE WORST:</a:t>
            </a:r>
            <a:r>
              <a:rPr lang="en" sz="4900" b="1" dirty="0">
                <a:solidFill>
                  <a:srgbClr val="00FFFF"/>
                </a:solidFill>
              </a:rPr>
              <a:t>  </a:t>
            </a:r>
            <a:endParaRPr sz="4900" b="1" dirty="0">
              <a:solidFill>
                <a:srgbClr val="00FFFF"/>
              </a:solidFill>
            </a:endParaRPr>
          </a:p>
          <a:p>
            <a:pPr marL="0" lvl="0" indent="0" algn="ctr" rtl="0">
              <a:spcBef>
                <a:spcPts val="0"/>
              </a:spcBef>
              <a:spcAft>
                <a:spcPts val="0"/>
              </a:spcAft>
              <a:buSzPts val="990"/>
              <a:buNone/>
            </a:pPr>
            <a:r>
              <a:rPr lang="en" sz="5000" b="1" dirty="0">
                <a:solidFill>
                  <a:srgbClr val="00FFFF"/>
                </a:solidFill>
              </a:rPr>
              <a:t>The reign of King Manasseh</a:t>
            </a:r>
            <a:endParaRPr sz="5000" b="1" dirty="0">
              <a:solidFill>
                <a:srgbClr val="00FFFF"/>
              </a:solidFill>
            </a:endParaRPr>
          </a:p>
        </p:txBody>
      </p:sp>
      <p:sp>
        <p:nvSpPr>
          <p:cNvPr id="55" name="Google Shape;55;p13"/>
          <p:cNvSpPr txBox="1">
            <a:spLocks noGrp="1"/>
          </p:cNvSpPr>
          <p:nvPr>
            <p:ph type="subTitle" idx="1"/>
          </p:nvPr>
        </p:nvSpPr>
        <p:spPr>
          <a:xfrm>
            <a:off x="0" y="1324800"/>
            <a:ext cx="9144000" cy="38187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770"/>
              <a:buNone/>
            </a:pPr>
            <a:r>
              <a:rPr lang="en" sz="2200" u="sng">
                <a:solidFill>
                  <a:srgbClr val="FFFF00"/>
                </a:solidFill>
              </a:rPr>
              <a:t>Jer.15:1-4</a:t>
            </a:r>
            <a:r>
              <a:rPr lang="en" sz="2200">
                <a:solidFill>
                  <a:schemeClr val="dk1"/>
                </a:solidFill>
              </a:rPr>
              <a:t> </a:t>
            </a:r>
            <a:r>
              <a:rPr lang="en" sz="2200">
                <a:solidFill>
                  <a:srgbClr val="FFFF00"/>
                </a:solidFill>
              </a:rPr>
              <a:t>(NASB 1995)</a:t>
            </a:r>
            <a:r>
              <a:rPr lang="en" sz="2200" i="1">
                <a:solidFill>
                  <a:schemeClr val="dk1"/>
                </a:solidFill>
              </a:rPr>
              <a:t>“Then the Lord said to me, “Even though Moses and Samuel were to stand before Me, My heart would not be with this people; send them away from My presence and let them go! 2 And it shall be that when they say to you, ‘Where should we go?’ then you are to tell them, ‘Thus says the Lord:“Those destined for death, to death; And those destined for the sword, to the sword; And those destined for famine, to famine; And those destined for captivity, to captivity.”’3 I will appoint over them four kinds of doom,” declares the Lord: “the sword to slay, the dogs to drag off, and the birds of the sky and the beasts of the earth to devour and destroy. 4 I will make them an object of horror among all the kingdoms of the earth </a:t>
            </a:r>
            <a:r>
              <a:rPr lang="en" sz="2200" i="1" u="sng">
                <a:solidFill>
                  <a:schemeClr val="dk1"/>
                </a:solidFill>
              </a:rPr>
              <a:t>because of Manasseh, the son of Hezekiah, the king of Judah, for what he did in Jerusalem</a:t>
            </a:r>
            <a:r>
              <a:rPr lang="en" sz="2200" i="1">
                <a:solidFill>
                  <a:schemeClr val="dk1"/>
                </a:solidFill>
              </a:rPr>
              <a:t>.”</a:t>
            </a:r>
            <a:endParaRPr sz="22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84200" y="0"/>
            <a:ext cx="93333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4800" b="1">
                <a:solidFill>
                  <a:srgbClr val="00FFFF"/>
                </a:solidFill>
              </a:rPr>
              <a:t>  How did Manasseh’s life end?</a:t>
            </a:r>
            <a:r>
              <a:rPr lang="en" sz="5000" b="1">
                <a:solidFill>
                  <a:srgbClr val="00FFFF"/>
                </a:solidFill>
              </a:rPr>
              <a:t> </a:t>
            </a:r>
            <a:endParaRPr sz="5000" b="1">
              <a:solidFill>
                <a:srgbClr val="00FFFF"/>
              </a:solidFill>
            </a:endParaRPr>
          </a:p>
        </p:txBody>
      </p:sp>
      <p:sp>
        <p:nvSpPr>
          <p:cNvPr id="109" name="Google Shape;109;p22"/>
          <p:cNvSpPr txBox="1">
            <a:spLocks noGrp="1"/>
          </p:cNvSpPr>
          <p:nvPr>
            <p:ph type="subTitle" idx="1"/>
          </p:nvPr>
        </p:nvSpPr>
        <p:spPr>
          <a:xfrm>
            <a:off x="0" y="432800"/>
            <a:ext cx="9190200" cy="47106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400" u="sng">
                <a:solidFill>
                  <a:srgbClr val="FFFF00"/>
                </a:solidFill>
              </a:rPr>
              <a:t>2 Kg.21:18</a:t>
            </a:r>
            <a:r>
              <a:rPr lang="en" sz="2400">
                <a:solidFill>
                  <a:schemeClr val="dk1"/>
                </a:solidFill>
              </a:rPr>
              <a:t> </a:t>
            </a:r>
            <a:r>
              <a:rPr lang="en" sz="2400" i="1">
                <a:solidFill>
                  <a:schemeClr val="dk1"/>
                </a:solidFill>
              </a:rPr>
              <a:t>“And Manasseh slept with his fathers and was buried in the garden of his own house, in the garden of Uzza, and Amon his son became king in his place.”</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“What?!  How is that fair?!”  It violates our sense of “justice”.</a:t>
            </a:r>
            <a:endParaRPr sz="2400">
              <a:solidFill>
                <a:srgbClr val="00FFFF"/>
              </a:solidFill>
            </a:endParaRPr>
          </a:p>
          <a:p>
            <a:pPr marL="457200" lvl="0" indent="-381000" algn="l" rtl="0">
              <a:lnSpc>
                <a:spcPct val="90000"/>
              </a:lnSpc>
              <a:spcBef>
                <a:spcPts val="0"/>
              </a:spcBef>
              <a:spcAft>
                <a:spcPts val="0"/>
              </a:spcAft>
              <a:buClr>
                <a:srgbClr val="FFFF00"/>
              </a:buClr>
              <a:buSzPts val="2400"/>
              <a:buChar char="●"/>
            </a:pPr>
            <a:r>
              <a:rPr lang="en" sz="2400">
                <a:solidFill>
                  <a:srgbClr val="FFFF00"/>
                </a:solidFill>
              </a:rPr>
              <a:t>Scene from “The Princess Bride” film, the book the grandfather is reading to his grandson</a:t>
            </a:r>
            <a:r>
              <a:rPr lang="en" sz="2400">
                <a:solidFill>
                  <a:schemeClr val="dk1"/>
                </a:solidFill>
              </a:rPr>
              <a:t>.  </a:t>
            </a:r>
            <a:r>
              <a:rPr lang="en" sz="2400" u="sng">
                <a:solidFill>
                  <a:srgbClr val="FFFF00"/>
                </a:solidFill>
              </a:rPr>
              <a:t>Grandson (interrupting the reading)</a:t>
            </a:r>
            <a:r>
              <a:rPr lang="en" sz="2400">
                <a:solidFill>
                  <a:schemeClr val="dk1"/>
                </a:solidFill>
              </a:rPr>
              <a:t>: “Who gets Humperdinck (the villain)?” </a:t>
            </a:r>
            <a:r>
              <a:rPr lang="en" sz="2400" u="sng">
                <a:solidFill>
                  <a:srgbClr val="FFFF00"/>
                </a:solidFill>
              </a:rPr>
              <a:t>Grandfather:</a:t>
            </a:r>
            <a:r>
              <a:rPr lang="en" sz="2400">
                <a:solidFill>
                  <a:schemeClr val="dk1"/>
                </a:solidFill>
              </a:rPr>
              <a:t> </a:t>
            </a:r>
            <a:r>
              <a:rPr lang="en" sz="2400">
                <a:solidFill>
                  <a:srgbClr val="00FFFF"/>
                </a:solidFill>
              </a:rPr>
              <a:t>“I don't understand.”</a:t>
            </a:r>
            <a:r>
              <a:rPr lang="en" sz="2400">
                <a:solidFill>
                  <a:schemeClr val="dk1"/>
                </a:solidFill>
              </a:rPr>
              <a:t> </a:t>
            </a:r>
            <a:r>
              <a:rPr lang="en" sz="2400" u="sng">
                <a:solidFill>
                  <a:srgbClr val="FFFF00"/>
                </a:solidFill>
              </a:rPr>
              <a:t>Grandson:</a:t>
            </a:r>
            <a:r>
              <a:rPr lang="en" sz="2400">
                <a:solidFill>
                  <a:schemeClr val="dk1"/>
                </a:solidFill>
              </a:rPr>
              <a:t> “Who kills Prince Humperdinck? At the end, somebody's got to do it.  Is it Inigo? Who?” </a:t>
            </a:r>
            <a:r>
              <a:rPr lang="en" sz="2400" u="sng">
                <a:solidFill>
                  <a:srgbClr val="FFFF00"/>
                </a:solidFill>
              </a:rPr>
              <a:t>Grandfather:</a:t>
            </a:r>
            <a:r>
              <a:rPr lang="en" sz="2400">
                <a:solidFill>
                  <a:schemeClr val="dk1"/>
                </a:solidFill>
              </a:rPr>
              <a:t> </a:t>
            </a:r>
            <a:r>
              <a:rPr lang="en" sz="2400">
                <a:solidFill>
                  <a:srgbClr val="00FFFF"/>
                </a:solidFill>
              </a:rPr>
              <a:t>“Nobody. Nobody kills him. He lives.”</a:t>
            </a:r>
            <a:r>
              <a:rPr lang="en" sz="2400">
                <a:solidFill>
                  <a:schemeClr val="dk1"/>
                </a:solidFill>
              </a:rPr>
              <a:t> </a:t>
            </a:r>
            <a:r>
              <a:rPr lang="en" sz="2400" u="sng">
                <a:solidFill>
                  <a:srgbClr val="FFFF00"/>
                </a:solidFill>
              </a:rPr>
              <a:t>Grandson:</a:t>
            </a:r>
            <a:r>
              <a:rPr lang="en" sz="2400">
                <a:solidFill>
                  <a:schemeClr val="dk1"/>
                </a:solidFill>
              </a:rPr>
              <a:t> “You mean he wins? Grandpa! What did you read me this thing for?!”</a:t>
            </a:r>
            <a:endParaRPr sz="2400">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We’ve studied a TERRIBLE man, who appears to have gotten away with his sins for 55 years!  Where’s the lesson in that?!</a:t>
            </a:r>
            <a:endParaRPr sz="2400">
              <a:solidFill>
                <a:srgbClr val="00FFFF"/>
              </a:solidFill>
            </a:endParaRPr>
          </a:p>
          <a:p>
            <a:pPr marL="0" lvl="0" indent="0" algn="l" rtl="0">
              <a:lnSpc>
                <a:spcPct val="90000"/>
              </a:lnSpc>
              <a:spcBef>
                <a:spcPts val="0"/>
              </a:spcBef>
              <a:spcAft>
                <a:spcPts val="0"/>
              </a:spcAft>
              <a:buNone/>
            </a:pPr>
            <a:endParaRPr sz="2400">
              <a:solidFill>
                <a:schemeClr val="dk1"/>
              </a:solidFill>
            </a:endParaRPr>
          </a:p>
          <a:p>
            <a:pPr marL="0" lvl="0" indent="0" algn="l" rtl="0">
              <a:lnSpc>
                <a:spcPct val="90000"/>
              </a:lnSpc>
              <a:spcBef>
                <a:spcPts val="0"/>
              </a:spcBef>
              <a:spcAft>
                <a:spcPts val="0"/>
              </a:spcAft>
              <a:buNone/>
            </a:pPr>
            <a:endParaRPr sz="2600">
              <a:solidFill>
                <a:schemeClr val="dk1"/>
              </a:solidFill>
            </a:endParaRPr>
          </a:p>
          <a:p>
            <a:pPr marL="0" lvl="0" indent="0" algn="l" rtl="0">
              <a:lnSpc>
                <a:spcPct val="90000"/>
              </a:lnSpc>
              <a:spcBef>
                <a:spcPts val="0"/>
              </a:spcBef>
              <a:spcAft>
                <a:spcPts val="0"/>
              </a:spcAft>
              <a:buNone/>
            </a:pPr>
            <a:endParaRPr sz="16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000" b="1" dirty="0">
                <a:solidFill>
                  <a:srgbClr val="00FFFF"/>
                </a:solidFill>
              </a:rPr>
              <a:t>     But wait … there’s more! </a:t>
            </a:r>
            <a:endParaRPr sz="5000" b="1" dirty="0">
              <a:solidFill>
                <a:srgbClr val="00FFFF"/>
              </a:solidFill>
            </a:endParaRPr>
          </a:p>
        </p:txBody>
      </p:sp>
      <p:sp>
        <p:nvSpPr>
          <p:cNvPr id="115" name="Google Shape;115;p23"/>
          <p:cNvSpPr txBox="1">
            <a:spLocks noGrp="1"/>
          </p:cNvSpPr>
          <p:nvPr>
            <p:ph type="subTitle" idx="1"/>
          </p:nvPr>
        </p:nvSpPr>
        <p:spPr>
          <a:xfrm>
            <a:off x="-38150" y="417000"/>
            <a:ext cx="9267600" cy="4726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dirty="0">
                <a:solidFill>
                  <a:srgbClr val="00FFFF"/>
                </a:solidFill>
              </a:rPr>
              <a:t>Remember how 2nd Kings mentioned the “Chronicles”?</a:t>
            </a:r>
            <a:endParaRPr dirty="0">
              <a:solidFill>
                <a:srgbClr val="00FFFF"/>
              </a:solidFill>
            </a:endParaRPr>
          </a:p>
          <a:p>
            <a:pPr marL="0" lvl="0" indent="0" algn="l" rtl="0">
              <a:lnSpc>
                <a:spcPct val="90000"/>
              </a:lnSpc>
              <a:spcBef>
                <a:spcPts val="0"/>
              </a:spcBef>
              <a:spcAft>
                <a:spcPts val="0"/>
              </a:spcAft>
              <a:buNone/>
            </a:pPr>
            <a:r>
              <a:rPr lang="en" u="sng" dirty="0">
                <a:solidFill>
                  <a:srgbClr val="FFFF00"/>
                </a:solidFill>
              </a:rPr>
              <a:t>2 Chron.33:10-11</a:t>
            </a:r>
            <a:r>
              <a:rPr lang="en" dirty="0">
                <a:solidFill>
                  <a:srgbClr val="FFFF00"/>
                </a:solidFill>
              </a:rPr>
              <a:t> </a:t>
            </a:r>
            <a:r>
              <a:rPr lang="en" i="1" dirty="0">
                <a:solidFill>
                  <a:schemeClr val="dk1"/>
                </a:solidFill>
              </a:rPr>
              <a:t>“The Lord spoke to Manasseh and his people, but they paid no attention. 11 Therefore the Lord brought the commanders of the army of the king of Assyria against them, </a:t>
            </a:r>
            <a:r>
              <a:rPr lang="en" i="1" u="sng" dirty="0">
                <a:solidFill>
                  <a:schemeClr val="dk1"/>
                </a:solidFill>
              </a:rPr>
              <a:t>and they captured Manasseh with hooks, bound him with bronze chains and took him to Babylon</a:t>
            </a:r>
            <a:r>
              <a:rPr lang="en" i="1" dirty="0">
                <a:solidFill>
                  <a:schemeClr val="dk1"/>
                </a:solidFill>
              </a:rPr>
              <a:t>.”</a:t>
            </a:r>
            <a:endParaRPr i="1" dirty="0">
              <a:solidFill>
                <a:schemeClr val="dk1"/>
              </a:solidFill>
            </a:endParaRPr>
          </a:p>
          <a:p>
            <a:pPr marL="0" lvl="0" indent="0" algn="l" rtl="0">
              <a:lnSpc>
                <a:spcPct val="90000"/>
              </a:lnSpc>
              <a:spcBef>
                <a:spcPts val="0"/>
              </a:spcBef>
              <a:spcAft>
                <a:spcPts val="0"/>
              </a:spcAft>
              <a:buNone/>
            </a:pPr>
            <a:r>
              <a:rPr lang="en" dirty="0">
                <a:solidFill>
                  <a:srgbClr val="FFFF00"/>
                </a:solidFill>
              </a:rPr>
              <a:t>"Aha!  That’s more like it!  That’s justice!  God is finally giving him what he deserves!”</a:t>
            </a:r>
            <a:endParaRPr dirty="0">
              <a:solidFill>
                <a:srgbClr val="FFFF00"/>
              </a:solidFill>
            </a:endParaRPr>
          </a:p>
          <a:p>
            <a:pPr marL="0" lvl="0" indent="0" algn="l" rtl="0">
              <a:lnSpc>
                <a:spcPct val="90000"/>
              </a:lnSpc>
              <a:spcBef>
                <a:spcPts val="0"/>
              </a:spcBef>
              <a:spcAft>
                <a:spcPts val="0"/>
              </a:spcAft>
              <a:buNone/>
            </a:pPr>
            <a:r>
              <a:rPr lang="en" dirty="0">
                <a:solidFill>
                  <a:srgbClr val="00FFFF"/>
                </a:solidFill>
              </a:rPr>
              <a:t>Just like in films today, certain stories create a scenario where the audience is YEARNING for the villain to die an agonizing death!  Is this what God wanted for Manasseh?</a:t>
            </a:r>
            <a:endParaRPr dirty="0">
              <a:solidFill>
                <a:srgbClr val="00FFFF"/>
              </a:solidFill>
            </a:endParaRPr>
          </a:p>
          <a:p>
            <a:pPr marL="0" lvl="0" indent="0" algn="l" rtl="0">
              <a:lnSpc>
                <a:spcPct val="90000"/>
              </a:lnSpc>
              <a:spcBef>
                <a:spcPts val="0"/>
              </a:spcBef>
              <a:spcAft>
                <a:spcPts val="0"/>
              </a:spcAft>
              <a:buNone/>
            </a:pPr>
            <a:endParaRPr sz="2200" dirty="0">
              <a:solidFill>
                <a:schemeClr val="dk1"/>
              </a:solidFill>
            </a:endParaRPr>
          </a:p>
          <a:p>
            <a:pPr marL="0" lvl="0" indent="0" algn="l" rtl="0">
              <a:lnSpc>
                <a:spcPct val="90000"/>
              </a:lnSpc>
              <a:spcBef>
                <a:spcPts val="0"/>
              </a:spcBef>
              <a:spcAft>
                <a:spcPts val="0"/>
              </a:spcAft>
              <a:buNone/>
            </a:pPr>
            <a:endParaRPr sz="2400" dirty="0">
              <a:solidFill>
                <a:schemeClr val="dk1"/>
              </a:solidFill>
            </a:endParaRPr>
          </a:p>
          <a:p>
            <a:pPr marL="0" lvl="0" indent="0" algn="l" rtl="0">
              <a:lnSpc>
                <a:spcPct val="90000"/>
              </a:lnSpc>
              <a:spcBef>
                <a:spcPts val="0"/>
              </a:spcBef>
              <a:spcAft>
                <a:spcPts val="0"/>
              </a:spcAft>
              <a:buNone/>
            </a:pPr>
            <a:endParaRPr sz="14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000" b="1">
                <a:solidFill>
                  <a:srgbClr val="00FFFF"/>
                </a:solidFill>
              </a:rPr>
              <a:t>  But wait, there’s still MORE! </a:t>
            </a:r>
            <a:endParaRPr sz="5000" b="1">
              <a:solidFill>
                <a:srgbClr val="00FFFF"/>
              </a:solidFill>
            </a:endParaRPr>
          </a:p>
        </p:txBody>
      </p:sp>
      <p:sp>
        <p:nvSpPr>
          <p:cNvPr id="121" name="Google Shape;121;p24"/>
          <p:cNvSpPr txBox="1">
            <a:spLocks noGrp="1"/>
          </p:cNvSpPr>
          <p:nvPr>
            <p:ph type="subTitle" idx="1"/>
          </p:nvPr>
        </p:nvSpPr>
        <p:spPr>
          <a:xfrm>
            <a:off x="-38150" y="511725"/>
            <a:ext cx="9182100" cy="46320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000" u="sng" dirty="0">
                <a:solidFill>
                  <a:srgbClr val="FFFF00"/>
                </a:solidFill>
              </a:rPr>
              <a:t>2 Chron.33:12-13</a:t>
            </a:r>
            <a:r>
              <a:rPr lang="en" sz="3000" dirty="0">
                <a:solidFill>
                  <a:srgbClr val="00FFFF"/>
                </a:solidFill>
              </a:rPr>
              <a:t> </a:t>
            </a:r>
            <a:r>
              <a:rPr lang="en" sz="3000" i="1" dirty="0">
                <a:solidFill>
                  <a:schemeClr val="dk1"/>
                </a:solidFill>
              </a:rPr>
              <a:t>“When he was in distress, he entreated the Lord his God and humbled himself greatly before the God of his fathers. 13 When he prayed to Him, He </a:t>
            </a:r>
            <a:r>
              <a:rPr lang="en" sz="3000" dirty="0">
                <a:solidFill>
                  <a:srgbClr val="FFFF00"/>
                </a:solidFill>
              </a:rPr>
              <a:t>(God)</a:t>
            </a:r>
            <a:r>
              <a:rPr lang="en" sz="3000" i="1" dirty="0">
                <a:solidFill>
                  <a:schemeClr val="dk1"/>
                </a:solidFill>
              </a:rPr>
              <a:t> was moved by his entreaty and heard his supplication, and brought him again to Jerusalem to his kingdom. </a:t>
            </a:r>
            <a:r>
              <a:rPr lang="en" sz="3000" i="1" u="sng" dirty="0">
                <a:solidFill>
                  <a:srgbClr val="FFFF00"/>
                </a:solidFill>
              </a:rPr>
              <a:t>Then Manasseh knew that the Lord was God</a:t>
            </a:r>
            <a:r>
              <a:rPr lang="en" sz="3000" i="1" dirty="0">
                <a:solidFill>
                  <a:srgbClr val="FFFF00"/>
                </a:solidFill>
              </a:rPr>
              <a:t>.</a:t>
            </a:r>
            <a:r>
              <a:rPr lang="en" sz="3000" i="1" dirty="0">
                <a:solidFill>
                  <a:schemeClr val="dk1"/>
                </a:solidFill>
              </a:rPr>
              <a:t>”</a:t>
            </a:r>
            <a:endParaRPr sz="3000" i="1" dirty="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dirty="0">
                <a:solidFill>
                  <a:srgbClr val="00FFFF"/>
                </a:solidFill>
              </a:rPr>
              <a:t>YES, you read that correctly.  God not only forgave Manasseh for his numerous sins, but He also delivered him and restored him to his throne.</a:t>
            </a:r>
            <a:endParaRPr sz="3000" dirty="0">
              <a:solidFill>
                <a:srgbClr val="00FFFF"/>
              </a:solidFill>
            </a:endParaRPr>
          </a:p>
          <a:p>
            <a:pPr marL="457200" lvl="0" indent="-419100" algn="l" rtl="0">
              <a:lnSpc>
                <a:spcPct val="90000"/>
              </a:lnSpc>
              <a:spcBef>
                <a:spcPts val="0"/>
              </a:spcBef>
              <a:spcAft>
                <a:spcPts val="0"/>
              </a:spcAft>
              <a:buClr>
                <a:srgbClr val="FFFF00"/>
              </a:buClr>
              <a:buSzPts val="3000"/>
              <a:buChar char="●"/>
            </a:pPr>
            <a:r>
              <a:rPr lang="en" sz="3000" dirty="0">
                <a:solidFill>
                  <a:srgbClr val="FFFF00"/>
                </a:solidFill>
              </a:rPr>
              <a:t>And THAT was when Manasseh knew the Lord!</a:t>
            </a:r>
            <a:endParaRPr sz="3000" dirty="0">
              <a:solidFill>
                <a:srgbClr val="FFFF00"/>
              </a:solidFill>
            </a:endParaRPr>
          </a:p>
          <a:p>
            <a:pPr marL="0" lvl="0" indent="0" algn="l" rtl="0">
              <a:lnSpc>
                <a:spcPct val="90000"/>
              </a:lnSpc>
              <a:spcBef>
                <a:spcPts val="0"/>
              </a:spcBef>
              <a:spcAft>
                <a:spcPts val="0"/>
              </a:spcAft>
              <a:buNone/>
            </a:pPr>
            <a:endParaRPr sz="2200" dirty="0">
              <a:solidFill>
                <a:schemeClr val="dk1"/>
              </a:solidFill>
            </a:endParaRPr>
          </a:p>
          <a:p>
            <a:pPr marL="0" lvl="0" indent="0" algn="l" rtl="0">
              <a:lnSpc>
                <a:spcPct val="90000"/>
              </a:lnSpc>
              <a:spcBef>
                <a:spcPts val="0"/>
              </a:spcBef>
              <a:spcAft>
                <a:spcPts val="0"/>
              </a:spcAft>
              <a:buNone/>
            </a:pPr>
            <a:endParaRPr sz="2400" dirty="0">
              <a:solidFill>
                <a:schemeClr val="dk1"/>
              </a:solidFill>
            </a:endParaRPr>
          </a:p>
          <a:p>
            <a:pPr marL="0" lvl="0" indent="0" algn="l" rtl="0">
              <a:lnSpc>
                <a:spcPct val="90000"/>
              </a:lnSpc>
              <a:spcBef>
                <a:spcPts val="0"/>
              </a:spcBef>
              <a:spcAft>
                <a:spcPts val="0"/>
              </a:spcAft>
              <a:buNone/>
            </a:pPr>
            <a:endParaRPr sz="14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4500" b="1">
                <a:solidFill>
                  <a:srgbClr val="00FFFF"/>
                </a:solidFill>
              </a:rPr>
              <a:t>What does repentance look like?</a:t>
            </a:r>
            <a:r>
              <a:rPr lang="en" sz="4700" b="1">
                <a:solidFill>
                  <a:srgbClr val="00FFFF"/>
                </a:solidFill>
              </a:rPr>
              <a:t> </a:t>
            </a:r>
            <a:endParaRPr sz="4700" b="1">
              <a:solidFill>
                <a:srgbClr val="00FFFF"/>
              </a:solidFill>
            </a:endParaRPr>
          </a:p>
        </p:txBody>
      </p:sp>
      <p:sp>
        <p:nvSpPr>
          <p:cNvPr id="127" name="Google Shape;127;p25"/>
          <p:cNvSpPr txBox="1">
            <a:spLocks noGrp="1"/>
          </p:cNvSpPr>
          <p:nvPr>
            <p:ph type="subTitle" idx="1"/>
          </p:nvPr>
        </p:nvSpPr>
        <p:spPr>
          <a:xfrm>
            <a:off x="-38150" y="485400"/>
            <a:ext cx="9234600" cy="46584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u="sng">
                <a:solidFill>
                  <a:srgbClr val="FFFF00"/>
                </a:solidFill>
              </a:rPr>
              <a:t>2 Chron.33:15-16</a:t>
            </a:r>
            <a:r>
              <a:rPr lang="en">
                <a:solidFill>
                  <a:srgbClr val="FFFF00"/>
                </a:solidFill>
              </a:rPr>
              <a:t> </a:t>
            </a:r>
            <a:r>
              <a:rPr lang="en" i="1">
                <a:solidFill>
                  <a:schemeClr val="dk1"/>
                </a:solidFill>
              </a:rPr>
              <a:t>“He also removed the foreign gods and the idol from the house of the Lord, as well as all the altars which he had built on the mountain of the house of the Lord and in Jerusalem, and he threw them outside the city. 16 He set up the altar of the Lord and sacrificed peace offerings and thank offerings on it; and he ordered Judah to serve the Lord God of Israel.”</a:t>
            </a:r>
            <a:endParaRPr i="1">
              <a:solidFill>
                <a:schemeClr val="dk1"/>
              </a:solidFill>
            </a:endParaRPr>
          </a:p>
          <a:p>
            <a:pPr marL="457200" lvl="0" indent="-406400" algn="l" rtl="0">
              <a:lnSpc>
                <a:spcPct val="90000"/>
              </a:lnSpc>
              <a:spcBef>
                <a:spcPts val="0"/>
              </a:spcBef>
              <a:spcAft>
                <a:spcPts val="0"/>
              </a:spcAft>
              <a:buClr>
                <a:srgbClr val="FFFF00"/>
              </a:buClr>
              <a:buSzPts val="2800"/>
              <a:buChar char="●"/>
            </a:pPr>
            <a:r>
              <a:rPr lang="en">
                <a:solidFill>
                  <a:srgbClr val="FFFF00"/>
                </a:solidFill>
              </a:rPr>
              <a:t>What Manasseh prayed in Babylon was NOT just an act.  He had finally come to know the Lord, because of God’s LOVE, and he actually turned from his sins.</a:t>
            </a:r>
            <a:endParaRPr>
              <a:solidFill>
                <a:srgbClr val="FFFF00"/>
              </a:solidFill>
            </a:endParaRPr>
          </a:p>
          <a:p>
            <a:pPr marL="457200" lvl="0" indent="-406400" algn="l" rtl="0">
              <a:lnSpc>
                <a:spcPct val="90000"/>
              </a:lnSpc>
              <a:spcBef>
                <a:spcPts val="0"/>
              </a:spcBef>
              <a:spcAft>
                <a:spcPts val="0"/>
              </a:spcAft>
              <a:buClr>
                <a:srgbClr val="00FFFF"/>
              </a:buClr>
              <a:buSzPts val="2800"/>
              <a:buChar char="●"/>
            </a:pPr>
            <a:r>
              <a:rPr lang="en">
                <a:solidFill>
                  <a:srgbClr val="00FFFF"/>
                </a:solidFill>
              </a:rPr>
              <a:t>And this might be why he reigned for 55 years.  He had a lifetime of evil to undo!</a:t>
            </a:r>
            <a:endParaRPr>
              <a:solidFill>
                <a:srgbClr val="00FFFF"/>
              </a:solidFill>
            </a:endParaRPr>
          </a:p>
          <a:p>
            <a:pPr marL="0" lvl="0" indent="0" algn="l" rtl="0">
              <a:lnSpc>
                <a:spcPct val="90000"/>
              </a:lnSpc>
              <a:spcBef>
                <a:spcPts val="0"/>
              </a:spcBef>
              <a:spcAft>
                <a:spcPts val="0"/>
              </a:spcAft>
              <a:buNone/>
            </a:pPr>
            <a:endParaRPr sz="2200">
              <a:solidFill>
                <a:schemeClr val="dk1"/>
              </a:solidFill>
            </a:endParaRPr>
          </a:p>
          <a:p>
            <a:pPr marL="0" lvl="0" indent="0" algn="l" rtl="0">
              <a:lnSpc>
                <a:spcPct val="90000"/>
              </a:lnSpc>
              <a:spcBef>
                <a:spcPts val="0"/>
              </a:spcBef>
              <a:spcAft>
                <a:spcPts val="0"/>
              </a:spcAft>
              <a:buNone/>
            </a:pPr>
            <a:endParaRPr sz="2400">
              <a:solidFill>
                <a:schemeClr val="dk1"/>
              </a:solidFill>
            </a:endParaRPr>
          </a:p>
          <a:p>
            <a:pPr marL="0" lvl="0" indent="0" algn="l" rtl="0">
              <a:lnSpc>
                <a:spcPct val="90000"/>
              </a:lnSpc>
              <a:spcBef>
                <a:spcPts val="0"/>
              </a:spcBef>
              <a:spcAft>
                <a:spcPts val="0"/>
              </a:spcAft>
              <a:buNone/>
            </a:pPr>
            <a:endParaRPr sz="1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51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4500" b="1">
                <a:solidFill>
                  <a:srgbClr val="00FFFF"/>
                </a:solidFill>
              </a:rPr>
              <a:t>   </a:t>
            </a:r>
            <a:r>
              <a:rPr lang="en" sz="5000" b="1">
                <a:solidFill>
                  <a:srgbClr val="00FFFF"/>
                </a:solidFill>
              </a:rPr>
              <a:t>Think about how Paul felt. </a:t>
            </a:r>
            <a:endParaRPr sz="5000" b="1">
              <a:solidFill>
                <a:srgbClr val="00FFFF"/>
              </a:solidFill>
            </a:endParaRPr>
          </a:p>
        </p:txBody>
      </p:sp>
      <p:sp>
        <p:nvSpPr>
          <p:cNvPr id="133" name="Google Shape;133;p26"/>
          <p:cNvSpPr txBox="1">
            <a:spLocks noGrp="1"/>
          </p:cNvSpPr>
          <p:nvPr>
            <p:ph type="subTitle" idx="1"/>
          </p:nvPr>
        </p:nvSpPr>
        <p:spPr>
          <a:xfrm>
            <a:off x="-77625" y="376225"/>
            <a:ext cx="9300300" cy="47673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000" u="sng">
                <a:solidFill>
                  <a:srgbClr val="FFFF00"/>
                </a:solidFill>
              </a:rPr>
              <a:t>1 Tim.1:12-16</a:t>
            </a:r>
            <a:r>
              <a:rPr lang="en" sz="2000">
                <a:solidFill>
                  <a:srgbClr val="FFFF00"/>
                </a:solidFill>
              </a:rPr>
              <a:t> </a:t>
            </a:r>
            <a:r>
              <a:rPr lang="en" sz="2000" i="1">
                <a:solidFill>
                  <a:schemeClr val="dk1"/>
                </a:solidFill>
              </a:rPr>
              <a:t>“I thank Christ Jesus our Lord, who has strengthened me, because He considered me faithful, putting me into service, 13 </a:t>
            </a:r>
            <a:r>
              <a:rPr lang="en" sz="2000" i="1" u="sng">
                <a:solidFill>
                  <a:schemeClr val="dk1"/>
                </a:solidFill>
              </a:rPr>
              <a:t>even though I was formerly a blasphemer and a persecutor and a violent aggressor</a:t>
            </a:r>
            <a:r>
              <a:rPr lang="en" sz="2000" i="1">
                <a:solidFill>
                  <a:schemeClr val="dk1"/>
                </a:solidFill>
              </a:rPr>
              <a:t>. </a:t>
            </a:r>
            <a:r>
              <a:rPr lang="en" sz="2000" i="1" dirty="0">
                <a:solidFill>
                  <a:schemeClr val="dk1"/>
                </a:solidFill>
              </a:rPr>
              <a:t>Yet I was shown mercy because I acted ignorantly in unbelief; 14 and </a:t>
            </a:r>
            <a:r>
              <a:rPr lang="en" sz="2000" i="1" u="sng" dirty="0">
                <a:solidFill>
                  <a:schemeClr val="dk1"/>
                </a:solidFill>
              </a:rPr>
              <a:t>the grace of our Lord was more than abundant</a:t>
            </a:r>
            <a:r>
              <a:rPr lang="en" sz="2000" i="1" dirty="0">
                <a:solidFill>
                  <a:schemeClr val="dk1"/>
                </a:solidFill>
              </a:rPr>
              <a:t>, with the faith and love which are found in Christ Jesus. 15 </a:t>
            </a:r>
            <a:r>
              <a:rPr lang="en" sz="2000" i="1" u="sng" dirty="0">
                <a:solidFill>
                  <a:schemeClr val="dk1"/>
                </a:solidFill>
              </a:rPr>
              <a:t>It is a trustworthy statement, deserving full acceptance, that Christ Jesus came into the world to save sinners, </a:t>
            </a:r>
            <a:r>
              <a:rPr lang="en" sz="2000" i="1" u="sng" dirty="0">
                <a:solidFill>
                  <a:srgbClr val="FFFF00"/>
                </a:solidFill>
              </a:rPr>
              <a:t>among whom I am foremost of all</a:t>
            </a:r>
            <a:r>
              <a:rPr lang="en" sz="2000" i="1" dirty="0">
                <a:solidFill>
                  <a:schemeClr val="dk1"/>
                </a:solidFill>
              </a:rPr>
              <a:t>. 16 Yet for this reason I found mercy, </a:t>
            </a:r>
            <a:r>
              <a:rPr lang="en" sz="2000" i="1" u="sng" dirty="0">
                <a:solidFill>
                  <a:srgbClr val="FFFF00"/>
                </a:solidFill>
              </a:rPr>
              <a:t>so that in me as the foremost, Jesus Christ might demonstrate His perfect patience</a:t>
            </a:r>
            <a:r>
              <a:rPr lang="en" sz="2000" i="1" u="sng" dirty="0">
                <a:solidFill>
                  <a:schemeClr val="dk1"/>
                </a:solidFill>
              </a:rPr>
              <a:t> as an example for those who would believe in Him for eternal life</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When Paul was on his way to a city </a:t>
            </a:r>
            <a:r>
              <a:rPr lang="en" sz="2000" u="sng" dirty="0">
                <a:solidFill>
                  <a:srgbClr val="00FFFF"/>
                </a:solidFill>
              </a:rPr>
              <a:t>to arrest and to kill Christians</a:t>
            </a:r>
            <a:r>
              <a:rPr lang="en" sz="2000" dirty="0">
                <a:solidFill>
                  <a:srgbClr val="00FFFF"/>
                </a:solidFill>
              </a:rPr>
              <a:t>, Jesus reached out to him, </a:t>
            </a:r>
            <a:r>
              <a:rPr lang="en" sz="2000" u="sng" dirty="0">
                <a:solidFill>
                  <a:srgbClr val="00FFFF"/>
                </a:solidFill>
              </a:rPr>
              <a:t>NOT</a:t>
            </a:r>
            <a:r>
              <a:rPr lang="en" sz="2000" dirty="0">
                <a:solidFill>
                  <a:srgbClr val="00FFFF"/>
                </a:solidFill>
              </a:rPr>
              <a:t> to kill him, but to offer him an invitation.</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22:16</a:t>
            </a:r>
            <a:r>
              <a:rPr lang="en" sz="2000" dirty="0">
                <a:solidFill>
                  <a:srgbClr val="FFFF00"/>
                </a:solidFill>
              </a:rPr>
              <a:t> (Ananias) </a:t>
            </a:r>
            <a:r>
              <a:rPr lang="en" sz="2000" i="1" dirty="0">
                <a:solidFill>
                  <a:schemeClr val="dk1"/>
                </a:solidFill>
              </a:rPr>
              <a:t>“Now why do you delay? Get up and be baptized, </a:t>
            </a:r>
            <a:r>
              <a:rPr lang="en" sz="2000" i="1" u="sng" dirty="0">
                <a:solidFill>
                  <a:schemeClr val="dk1"/>
                </a:solidFill>
              </a:rPr>
              <a:t>and wash away your sins</a:t>
            </a:r>
            <a:r>
              <a:rPr lang="en" sz="2000" i="1" dirty="0">
                <a:solidFill>
                  <a:schemeClr val="dk1"/>
                </a:solidFill>
              </a:rPr>
              <a:t>, calling on His name.’</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Why are accounts like Manasseh’s and Paul’s in the scriptures?  You too may consider yourself unworthy of God’s love, but Jesus still died for YOUR sins so that YOU can be saved. Will you too repent and be baptized?</a:t>
            </a:r>
            <a:endParaRPr sz="2000" dirty="0">
              <a:solidFill>
                <a:srgbClr val="00FFFF"/>
              </a:solidFill>
            </a:endParaRPr>
          </a:p>
          <a:p>
            <a:pPr marL="0" lvl="0" indent="0" algn="l" rtl="0">
              <a:lnSpc>
                <a:spcPct val="90000"/>
              </a:lnSpc>
              <a:spcBef>
                <a:spcPts val="0"/>
              </a:spcBef>
              <a:spcAft>
                <a:spcPts val="0"/>
              </a:spcAft>
              <a:buNone/>
            </a:pPr>
            <a:endParaRPr sz="2200" dirty="0">
              <a:solidFill>
                <a:schemeClr val="dk1"/>
              </a:solidFill>
            </a:endParaRPr>
          </a:p>
          <a:p>
            <a:pPr marL="0" lvl="0" indent="0" algn="l" rtl="0">
              <a:lnSpc>
                <a:spcPct val="90000"/>
              </a:lnSpc>
              <a:spcBef>
                <a:spcPts val="0"/>
              </a:spcBef>
              <a:spcAft>
                <a:spcPts val="0"/>
              </a:spcAft>
              <a:buNone/>
            </a:pPr>
            <a:endParaRPr sz="2400" dirty="0">
              <a:solidFill>
                <a:schemeClr val="dk1"/>
              </a:solidFill>
            </a:endParaRPr>
          </a:p>
          <a:p>
            <a:pPr marL="0" lvl="0" indent="0" algn="l" rtl="0">
              <a:lnSpc>
                <a:spcPct val="90000"/>
              </a:lnSpc>
              <a:spcBef>
                <a:spcPts val="0"/>
              </a:spcBef>
              <a:spcAft>
                <a:spcPts val="0"/>
              </a:spcAft>
              <a:buNone/>
            </a:pPr>
            <a:endParaRPr sz="14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000" b="1">
                <a:solidFill>
                  <a:srgbClr val="00FFFF"/>
                </a:solidFill>
              </a:rPr>
              <a:t>   Background Information…</a:t>
            </a:r>
            <a:endParaRPr sz="5000" b="1">
              <a:solidFill>
                <a:srgbClr val="00FFFF"/>
              </a:solidFill>
            </a:endParaRPr>
          </a:p>
        </p:txBody>
      </p:sp>
      <p:sp>
        <p:nvSpPr>
          <p:cNvPr id="61" name="Google Shape;61;p14"/>
          <p:cNvSpPr txBox="1">
            <a:spLocks noGrp="1"/>
          </p:cNvSpPr>
          <p:nvPr>
            <p:ph type="subTitle" idx="1"/>
          </p:nvPr>
        </p:nvSpPr>
        <p:spPr>
          <a:xfrm>
            <a:off x="-123650" y="561600"/>
            <a:ext cx="9313800" cy="45819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300">
                <a:solidFill>
                  <a:srgbClr val="FFFF00"/>
                </a:solidFill>
              </a:rPr>
              <a:t>14th king of the southern Jewish kingdom of Judah.</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a:solidFill>
                  <a:schemeClr val="dk1"/>
                </a:solidFill>
              </a:rPr>
              <a:t>The northern kingdom of Israel had been destroyed by God, by the Assyrian armies, in the reign of Manasseh’s father.</a:t>
            </a:r>
            <a:endParaRPr sz="230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His father was King Hezekiah, one of Judah’s most righteous kings!</a:t>
            </a:r>
            <a:r>
              <a:rPr lang="en" sz="2300">
                <a:solidFill>
                  <a:srgbClr val="FFFF00"/>
                </a:solidFill>
              </a:rPr>
              <a:t> </a:t>
            </a:r>
            <a:r>
              <a:rPr lang="en" sz="2300" u="sng">
                <a:solidFill>
                  <a:srgbClr val="FFFF00"/>
                </a:solidFill>
              </a:rPr>
              <a:t>2 Kings 18:3-6</a:t>
            </a:r>
            <a:r>
              <a:rPr lang="en" sz="2300">
                <a:solidFill>
                  <a:srgbClr val="FFFF00"/>
                </a:solidFill>
              </a:rPr>
              <a:t> </a:t>
            </a:r>
            <a:r>
              <a:rPr lang="en" sz="2300" i="1">
                <a:solidFill>
                  <a:schemeClr val="dk1"/>
                </a:solidFill>
              </a:rPr>
              <a:t>“He did right in the sight of the Lord, according to all that his father David had done. 4 He removed the high places and broke down the sacred pillars and cut down the Asherah. He also broke in pieces the bronze serpent that Moses had made, for until those days the sons of Israel burned incense to it; and it was called Nehushtan. 5 He trusted in the Lord, the God of Israel; so that after him there was none like him among all the kings of Judah, nor among those who were before him. 6 For he clung to the Lord; he did not depart from following Him, but kept His commandments, which the Lord had commanded Moses.”</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000" b="1">
                <a:solidFill>
                  <a:srgbClr val="00FFFF"/>
                </a:solidFill>
              </a:rPr>
              <a:t>   And then … 2 Kg. 21:1-9</a:t>
            </a:r>
            <a:endParaRPr sz="5000" b="1">
              <a:solidFill>
                <a:srgbClr val="00FFFF"/>
              </a:solidFill>
            </a:endParaRPr>
          </a:p>
        </p:txBody>
      </p:sp>
      <p:sp>
        <p:nvSpPr>
          <p:cNvPr id="67" name="Google Shape;67;p15"/>
          <p:cNvSpPr txBox="1">
            <a:spLocks noGrp="1"/>
          </p:cNvSpPr>
          <p:nvPr>
            <p:ph type="subTitle" idx="1"/>
          </p:nvPr>
        </p:nvSpPr>
        <p:spPr>
          <a:xfrm>
            <a:off x="-38150" y="561600"/>
            <a:ext cx="9228300" cy="4581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00" i="1">
                <a:solidFill>
                  <a:schemeClr val="dk1"/>
                </a:solidFill>
              </a:rPr>
              <a:t>“Manasseh was twelve years old when he became king, and </a:t>
            </a:r>
            <a:r>
              <a:rPr lang="en" sz="1800" i="1" u="sng">
                <a:solidFill>
                  <a:schemeClr val="dk1"/>
                </a:solidFill>
              </a:rPr>
              <a:t>he reigned fifty-five years in Jerusalem</a:t>
            </a:r>
            <a:r>
              <a:rPr lang="en" sz="1800" i="1">
                <a:solidFill>
                  <a:schemeClr val="dk1"/>
                </a:solidFill>
              </a:rPr>
              <a:t>; and his mother’s name was Hephzibah. 2 He did evil in the sight of the Lord, according to the abominations of the nations whom the Lord dispossessed before the sons of Israel. 3 For </a:t>
            </a:r>
            <a:r>
              <a:rPr lang="en" sz="1800" i="1" u="sng">
                <a:solidFill>
                  <a:schemeClr val="dk1"/>
                </a:solidFill>
              </a:rPr>
              <a:t>he rebuilt the high places which Hezekiah his father had destroyed</a:t>
            </a:r>
            <a:r>
              <a:rPr lang="en" sz="1800" i="1">
                <a:solidFill>
                  <a:schemeClr val="dk1"/>
                </a:solidFill>
              </a:rPr>
              <a:t>; and he erected altars for Baal and made an Asherah, as Ahab king of Israel had done, </a:t>
            </a:r>
            <a:r>
              <a:rPr lang="en" sz="1800" i="1" u="sng">
                <a:solidFill>
                  <a:schemeClr val="dk1"/>
                </a:solidFill>
              </a:rPr>
              <a:t>and worshiped all the host of heaven and served them</a:t>
            </a:r>
            <a:r>
              <a:rPr lang="en" sz="1800" i="1">
                <a:solidFill>
                  <a:schemeClr val="dk1"/>
                </a:solidFill>
              </a:rPr>
              <a:t>. 4 He built altars in the house of the Lord, of which the Lord had said, “In Jerusalem I will put My name.” 5 For he built altars for all the host of heaven in the two courts of the house of the Lord. 6 </a:t>
            </a:r>
            <a:r>
              <a:rPr lang="en" sz="1800" i="1" u="sng">
                <a:solidFill>
                  <a:schemeClr val="dk1"/>
                </a:solidFill>
              </a:rPr>
              <a:t>He made his son pass through the fire</a:t>
            </a:r>
            <a:r>
              <a:rPr lang="en" sz="1800" i="1">
                <a:solidFill>
                  <a:schemeClr val="dk1"/>
                </a:solidFill>
              </a:rPr>
              <a:t>, practiced witchcraft and used divination, and dealt with mediums and spiritists. He did much evil in the sight of the Lord provoking Him to anger. 7 Then he set the carved image of Asherah that he had made, in the house of which the Lord said to David and to his son Solomon, “</a:t>
            </a:r>
            <a:r>
              <a:rPr lang="en" sz="1800" i="1" u="sng">
                <a:solidFill>
                  <a:schemeClr val="dk1"/>
                </a:solidFill>
              </a:rPr>
              <a:t>In this house</a:t>
            </a:r>
            <a:r>
              <a:rPr lang="en" sz="1800" i="1">
                <a:solidFill>
                  <a:schemeClr val="dk1"/>
                </a:solidFill>
              </a:rPr>
              <a:t> and in Jerusalem, which I have chosen from all the tribes of Israel, I will put My name forever. 8 And I will not make the feet of Israel wander anymore from the land which I gave their fathers, if only they will observe to do according to all that I have commanded them, and according to all the law that My servant Moses commanded them.” 9 </a:t>
            </a:r>
            <a:r>
              <a:rPr lang="en" sz="1800" i="1" u="sng">
                <a:solidFill>
                  <a:schemeClr val="dk1"/>
                </a:solidFill>
              </a:rPr>
              <a:t>But they did not listen</a:t>
            </a:r>
            <a:r>
              <a:rPr lang="en" sz="1800" i="1">
                <a:solidFill>
                  <a:schemeClr val="dk1"/>
                </a:solidFill>
              </a:rPr>
              <a:t>, and Manasseh seduced them </a:t>
            </a:r>
            <a:r>
              <a:rPr lang="en" sz="1800" i="1" u="sng">
                <a:solidFill>
                  <a:schemeClr val="dk1"/>
                </a:solidFill>
              </a:rPr>
              <a:t>to do evil more than the nations whom the Lord destroyed before the sons of Israel</a:t>
            </a:r>
            <a:r>
              <a:rPr lang="en" sz="1800" i="1">
                <a:solidFill>
                  <a:schemeClr val="dk1"/>
                </a:solidFill>
              </a:rPr>
              <a:t>.”</a:t>
            </a:r>
            <a:endParaRPr sz="1800" i="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   Where to begin?!</a:t>
            </a:r>
            <a:endParaRPr sz="5000" b="1">
              <a:solidFill>
                <a:srgbClr val="00FFFF"/>
              </a:solidFill>
            </a:endParaRPr>
          </a:p>
        </p:txBody>
      </p:sp>
      <p:sp>
        <p:nvSpPr>
          <p:cNvPr id="73" name="Google Shape;73;p16"/>
          <p:cNvSpPr txBox="1">
            <a:spLocks noGrp="1"/>
          </p:cNvSpPr>
          <p:nvPr>
            <p:ph type="subTitle" idx="1"/>
          </p:nvPr>
        </p:nvSpPr>
        <p:spPr>
          <a:xfrm>
            <a:off x="0" y="561600"/>
            <a:ext cx="9190200" cy="4581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dirty="0">
                <a:solidFill>
                  <a:srgbClr val="FFFF00"/>
                </a:solidFill>
              </a:rPr>
              <a:t>1) He did evil in the sight of the Lord.</a:t>
            </a:r>
            <a:endParaRPr dirty="0">
              <a:solidFill>
                <a:srgbClr val="FFFF00"/>
              </a:solidFill>
            </a:endParaRPr>
          </a:p>
          <a:p>
            <a:pPr marL="0" lvl="0" indent="0" algn="l" rtl="0">
              <a:lnSpc>
                <a:spcPct val="90000"/>
              </a:lnSpc>
              <a:spcBef>
                <a:spcPts val="0"/>
              </a:spcBef>
              <a:spcAft>
                <a:spcPts val="0"/>
              </a:spcAft>
              <a:buNone/>
            </a:pPr>
            <a:r>
              <a:rPr lang="en" dirty="0">
                <a:solidFill>
                  <a:schemeClr val="dk1"/>
                </a:solidFill>
              </a:rPr>
              <a:t>2) He rebuilt the high places of worship which his father Hezekiah had destroyed!</a:t>
            </a:r>
            <a:endParaRPr dirty="0">
              <a:solidFill>
                <a:schemeClr val="dk1"/>
              </a:solidFill>
            </a:endParaRPr>
          </a:p>
          <a:p>
            <a:pPr marL="0" lvl="0" indent="0" algn="l" rtl="0">
              <a:lnSpc>
                <a:spcPct val="90000"/>
              </a:lnSpc>
              <a:spcBef>
                <a:spcPts val="0"/>
              </a:spcBef>
              <a:spcAft>
                <a:spcPts val="0"/>
              </a:spcAft>
              <a:buNone/>
            </a:pPr>
            <a:r>
              <a:rPr lang="en" dirty="0">
                <a:solidFill>
                  <a:srgbClr val="00FFFF"/>
                </a:solidFill>
              </a:rPr>
              <a:t>3) He built altars for Baal and made an idol for Asherah.</a:t>
            </a:r>
            <a:endParaRPr dirty="0">
              <a:solidFill>
                <a:srgbClr val="00FFFF"/>
              </a:solidFill>
            </a:endParaRPr>
          </a:p>
          <a:p>
            <a:pPr marL="0" lvl="0" indent="0" algn="l" rtl="0">
              <a:lnSpc>
                <a:spcPct val="90000"/>
              </a:lnSpc>
              <a:spcBef>
                <a:spcPts val="0"/>
              </a:spcBef>
              <a:spcAft>
                <a:spcPts val="0"/>
              </a:spcAft>
              <a:buNone/>
            </a:pPr>
            <a:r>
              <a:rPr lang="en" dirty="0">
                <a:solidFill>
                  <a:srgbClr val="FFFF00"/>
                </a:solidFill>
              </a:rPr>
              <a:t>4) He worshiped all the host of heaven </a:t>
            </a:r>
            <a:r>
              <a:rPr lang="en" u="sng" dirty="0">
                <a:solidFill>
                  <a:srgbClr val="FFFF00"/>
                </a:solidFill>
              </a:rPr>
              <a:t>and</a:t>
            </a:r>
            <a:r>
              <a:rPr lang="en" dirty="0">
                <a:solidFill>
                  <a:srgbClr val="FFFF00"/>
                </a:solidFill>
              </a:rPr>
              <a:t> served them.</a:t>
            </a:r>
            <a:endParaRPr dirty="0">
              <a:solidFill>
                <a:srgbClr val="FFFF00"/>
              </a:solidFill>
            </a:endParaRPr>
          </a:p>
          <a:p>
            <a:pPr marL="0" lvl="0" indent="0" algn="l" rtl="0">
              <a:lnSpc>
                <a:spcPct val="90000"/>
              </a:lnSpc>
              <a:spcBef>
                <a:spcPts val="0"/>
              </a:spcBef>
              <a:spcAft>
                <a:spcPts val="0"/>
              </a:spcAft>
              <a:buNone/>
            </a:pPr>
            <a:r>
              <a:rPr lang="en" dirty="0">
                <a:solidFill>
                  <a:schemeClr val="dk1"/>
                </a:solidFill>
              </a:rPr>
              <a:t>5) He built altars for all the host of heaven in the two courts of the temple! (the “Astral” cult)</a:t>
            </a:r>
            <a:endParaRPr dirty="0">
              <a:solidFill>
                <a:schemeClr val="dk1"/>
              </a:solidFill>
            </a:endParaRPr>
          </a:p>
          <a:p>
            <a:pPr marL="0" lvl="0" indent="0" algn="l" rtl="0">
              <a:lnSpc>
                <a:spcPct val="90000"/>
              </a:lnSpc>
              <a:spcBef>
                <a:spcPts val="0"/>
              </a:spcBef>
              <a:spcAft>
                <a:spcPts val="0"/>
              </a:spcAft>
              <a:buNone/>
            </a:pPr>
            <a:r>
              <a:rPr lang="en" dirty="0">
                <a:solidFill>
                  <a:srgbClr val="00FFFF"/>
                </a:solidFill>
              </a:rPr>
              <a:t>6) He sacrificed his son(s) to false Gods, through fire.</a:t>
            </a:r>
            <a:endParaRPr dirty="0">
              <a:solidFill>
                <a:srgbClr val="00FFFF"/>
              </a:solidFill>
            </a:endParaRPr>
          </a:p>
          <a:p>
            <a:pPr marL="0" lvl="0" indent="0" algn="l" rtl="0">
              <a:lnSpc>
                <a:spcPct val="90000"/>
              </a:lnSpc>
              <a:spcBef>
                <a:spcPts val="0"/>
              </a:spcBef>
              <a:spcAft>
                <a:spcPts val="0"/>
              </a:spcAft>
              <a:buNone/>
            </a:pPr>
            <a:r>
              <a:rPr lang="en" dirty="0">
                <a:solidFill>
                  <a:srgbClr val="FFFF00"/>
                </a:solidFill>
              </a:rPr>
              <a:t>7) He practiced witchcraft.</a:t>
            </a:r>
            <a:endParaRPr dirty="0">
              <a:solidFill>
                <a:srgbClr val="FFFF00"/>
              </a:solidFill>
            </a:endParaRPr>
          </a:p>
          <a:p>
            <a:pPr marL="0" lvl="0" indent="0" algn="l" rtl="0">
              <a:lnSpc>
                <a:spcPct val="90000"/>
              </a:lnSpc>
              <a:spcBef>
                <a:spcPts val="0"/>
              </a:spcBef>
              <a:spcAft>
                <a:spcPts val="0"/>
              </a:spcAft>
              <a:buNone/>
            </a:pPr>
            <a:r>
              <a:rPr lang="en" dirty="0">
                <a:solidFill>
                  <a:schemeClr val="dk1"/>
                </a:solidFill>
              </a:rPr>
              <a:t>8) He used divination.</a:t>
            </a:r>
            <a:endParaRPr dirty="0">
              <a:solidFill>
                <a:schemeClr val="dk1"/>
              </a:solidFill>
            </a:endParaRPr>
          </a:p>
          <a:p>
            <a:pPr marL="0" lvl="0" indent="0" algn="l" rtl="0">
              <a:lnSpc>
                <a:spcPct val="90000"/>
              </a:lnSpc>
              <a:spcBef>
                <a:spcPts val="0"/>
              </a:spcBef>
              <a:spcAft>
                <a:spcPts val="0"/>
              </a:spcAft>
              <a:buNone/>
            </a:pPr>
            <a:r>
              <a:rPr lang="en" dirty="0">
                <a:solidFill>
                  <a:srgbClr val="00FFFF"/>
                </a:solidFill>
              </a:rPr>
              <a:t>9) He used mediums and spiritists.</a:t>
            </a:r>
            <a:endParaRPr dirty="0">
              <a:solidFill>
                <a:srgbClr val="00FFFF"/>
              </a:solidFill>
            </a:endParaRPr>
          </a:p>
          <a:p>
            <a:pPr marL="0" lvl="0" indent="0" algn="l" rtl="0">
              <a:lnSpc>
                <a:spcPct val="90000"/>
              </a:lnSpc>
              <a:spcBef>
                <a:spcPts val="0"/>
              </a:spcBef>
              <a:spcAft>
                <a:spcPts val="0"/>
              </a:spcAft>
              <a:buNone/>
            </a:pP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   Deut.18:9-12</a:t>
            </a:r>
            <a:endParaRPr sz="5000" b="1">
              <a:solidFill>
                <a:srgbClr val="00FFFF"/>
              </a:solidFill>
            </a:endParaRPr>
          </a:p>
        </p:txBody>
      </p:sp>
      <p:sp>
        <p:nvSpPr>
          <p:cNvPr id="79" name="Google Shape;79;p17"/>
          <p:cNvSpPr txBox="1">
            <a:spLocks noGrp="1"/>
          </p:cNvSpPr>
          <p:nvPr>
            <p:ph type="subTitle" idx="1"/>
          </p:nvPr>
        </p:nvSpPr>
        <p:spPr>
          <a:xfrm>
            <a:off x="0" y="561600"/>
            <a:ext cx="9190200" cy="4581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900" i="1">
                <a:solidFill>
                  <a:schemeClr val="dk1"/>
                </a:solidFill>
              </a:rPr>
              <a:t>“When you enter the land which the Lord your God gives you, you shall not learn to imitate the detestable things of those nations. 10 There shall not be found among you anyone who makes his son or his daughter pass through the fire, one who uses divination, one who practices witchcraft, or one who interprets omens, or a sorcerer, 11 or one who casts a spell, or a medium, or a spiritist, or one who calls up the dead. 12 For </a:t>
            </a:r>
            <a:r>
              <a:rPr lang="en" sz="2900" i="1" u="sng">
                <a:solidFill>
                  <a:schemeClr val="dk1"/>
                </a:solidFill>
              </a:rPr>
              <a:t>whoever does these things is detestable to the Lord</a:t>
            </a:r>
            <a:r>
              <a:rPr lang="en" sz="2900" i="1">
                <a:solidFill>
                  <a:schemeClr val="dk1"/>
                </a:solidFill>
              </a:rPr>
              <a:t>; and because of these detestable things the Lord your God will drive them out before you.”</a:t>
            </a:r>
            <a:endParaRPr sz="2900" i="1">
              <a:solidFill>
                <a:schemeClr val="dk1"/>
              </a:solidFill>
            </a:endParaRPr>
          </a:p>
          <a:p>
            <a:pPr marL="0" lvl="0" indent="0" algn="l" rtl="0">
              <a:lnSpc>
                <a:spcPct val="90000"/>
              </a:lnSpc>
              <a:spcBef>
                <a:spcPts val="0"/>
              </a:spcBef>
              <a:spcAft>
                <a:spcPts val="0"/>
              </a:spcAft>
              <a:buNone/>
            </a:pPr>
            <a:endParaRPr sz="2700" i="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   What else?!</a:t>
            </a:r>
            <a:endParaRPr sz="5000" b="1">
              <a:solidFill>
                <a:srgbClr val="00FFFF"/>
              </a:solidFill>
            </a:endParaRPr>
          </a:p>
        </p:txBody>
      </p:sp>
      <p:sp>
        <p:nvSpPr>
          <p:cNvPr id="85" name="Google Shape;85;p18"/>
          <p:cNvSpPr txBox="1">
            <a:spLocks noGrp="1"/>
          </p:cNvSpPr>
          <p:nvPr>
            <p:ph type="subTitle" idx="1"/>
          </p:nvPr>
        </p:nvSpPr>
        <p:spPr>
          <a:xfrm>
            <a:off x="0" y="491975"/>
            <a:ext cx="9190200" cy="4651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300" dirty="0">
                <a:solidFill>
                  <a:srgbClr val="FFFF00"/>
                </a:solidFill>
              </a:rPr>
              <a:t>10) He put the Asherah idol in God’s temple!</a:t>
            </a:r>
            <a:endParaRPr sz="3300" dirty="0">
              <a:solidFill>
                <a:srgbClr val="FFFF00"/>
              </a:solidFill>
            </a:endParaRPr>
          </a:p>
          <a:p>
            <a:pPr marL="0" lvl="0" indent="0" algn="l" rtl="0">
              <a:lnSpc>
                <a:spcPct val="90000"/>
              </a:lnSpc>
              <a:spcBef>
                <a:spcPts val="0"/>
              </a:spcBef>
              <a:spcAft>
                <a:spcPts val="0"/>
              </a:spcAft>
              <a:buNone/>
            </a:pPr>
            <a:r>
              <a:rPr lang="en" sz="3300" dirty="0">
                <a:solidFill>
                  <a:schemeClr val="dk1"/>
                </a:solidFill>
              </a:rPr>
              <a:t>11) He seduced the rest of Judah to do the same!</a:t>
            </a:r>
            <a:endParaRPr sz="3300" dirty="0">
              <a:solidFill>
                <a:schemeClr val="dk1"/>
              </a:solidFill>
            </a:endParaRPr>
          </a:p>
          <a:p>
            <a:pPr marL="0" lvl="0" indent="0" algn="l" rtl="0">
              <a:lnSpc>
                <a:spcPct val="90000"/>
              </a:lnSpc>
              <a:spcBef>
                <a:spcPts val="0"/>
              </a:spcBef>
              <a:spcAft>
                <a:spcPts val="0"/>
              </a:spcAft>
              <a:buNone/>
            </a:pPr>
            <a:r>
              <a:rPr lang="en" sz="3300" dirty="0">
                <a:solidFill>
                  <a:srgbClr val="00FFFF"/>
                </a:solidFill>
              </a:rPr>
              <a:t>12) He, a Jewish King, was more wicked than the pagan nations God had destroyed before them!</a:t>
            </a:r>
            <a:endParaRPr sz="3300" dirty="0">
              <a:solidFill>
                <a:srgbClr val="00FFFF"/>
              </a:solidFill>
            </a:endParaRPr>
          </a:p>
          <a:p>
            <a:pPr marL="0" lvl="0" indent="0" algn="l" rtl="0">
              <a:lnSpc>
                <a:spcPct val="90000"/>
              </a:lnSpc>
              <a:spcBef>
                <a:spcPts val="0"/>
              </a:spcBef>
              <a:spcAft>
                <a:spcPts val="0"/>
              </a:spcAft>
              <a:buNone/>
            </a:pPr>
            <a:r>
              <a:rPr lang="en" sz="3300" dirty="0">
                <a:solidFill>
                  <a:schemeClr val="dk1"/>
                </a:solidFill>
              </a:rPr>
              <a:t>13) He did not listen to God’s rebuke!</a:t>
            </a:r>
            <a:endParaRPr sz="3300" dirty="0">
              <a:solidFill>
                <a:schemeClr val="dk1"/>
              </a:solidFill>
            </a:endParaRPr>
          </a:p>
          <a:p>
            <a:pPr marL="457200" lvl="0" indent="-438150" algn="l" rtl="0">
              <a:lnSpc>
                <a:spcPct val="90000"/>
              </a:lnSpc>
              <a:spcBef>
                <a:spcPts val="0"/>
              </a:spcBef>
              <a:spcAft>
                <a:spcPts val="0"/>
              </a:spcAft>
              <a:buClr>
                <a:srgbClr val="00FFFF"/>
              </a:buClr>
              <a:buSzPts val="3300"/>
              <a:buChar char="●"/>
            </a:pPr>
            <a:r>
              <a:rPr lang="en" sz="3300" dirty="0">
                <a:solidFill>
                  <a:srgbClr val="FFFF00"/>
                </a:solidFill>
              </a:rPr>
              <a:t>And, by the way, Manasseh reigned over Judah for </a:t>
            </a:r>
            <a:r>
              <a:rPr lang="en" sz="3300" u="sng" dirty="0">
                <a:solidFill>
                  <a:srgbClr val="FFFF00"/>
                </a:solidFill>
              </a:rPr>
              <a:t>55 years</a:t>
            </a:r>
            <a:r>
              <a:rPr lang="en" sz="3300" dirty="0">
                <a:solidFill>
                  <a:srgbClr val="FFFF00"/>
                </a:solidFill>
              </a:rPr>
              <a:t>, longer than ANY other king of Judah!  </a:t>
            </a:r>
            <a:r>
              <a:rPr lang="en-US" sz="3300" dirty="0">
                <a:solidFill>
                  <a:srgbClr val="FFFF00"/>
                </a:solidFill>
              </a:rPr>
              <a:t>Imagine life in that nation!</a:t>
            </a:r>
            <a:endParaRPr sz="3300" dirty="0">
              <a:solidFill>
                <a:srgbClr val="FFFF00"/>
              </a:solidFill>
            </a:endParaRPr>
          </a:p>
          <a:p>
            <a:pPr marL="0" lvl="0" indent="0" algn="l" rtl="0">
              <a:lnSpc>
                <a:spcPct val="90000"/>
              </a:lnSpc>
              <a:spcBef>
                <a:spcPts val="0"/>
              </a:spcBef>
              <a:spcAft>
                <a:spcPts val="0"/>
              </a:spcAft>
              <a:buNone/>
            </a:pPr>
            <a:endParaRPr dirty="0">
              <a:solidFill>
                <a:schemeClr val="dk1"/>
              </a:solidFill>
            </a:endParaRPr>
          </a:p>
          <a:p>
            <a:pPr marL="0" lvl="0" indent="0" algn="l" rtl="0">
              <a:lnSpc>
                <a:spcPct val="90000"/>
              </a:lnSpc>
              <a:spcBef>
                <a:spcPts val="0"/>
              </a:spcBef>
              <a:spcAft>
                <a:spcPts val="0"/>
              </a:spcAft>
              <a:buNone/>
            </a:pP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   Deut.12:29-32 </a:t>
            </a:r>
            <a:endParaRPr sz="5000" b="1">
              <a:solidFill>
                <a:srgbClr val="00FFFF"/>
              </a:solidFill>
            </a:endParaRPr>
          </a:p>
        </p:txBody>
      </p:sp>
      <p:sp>
        <p:nvSpPr>
          <p:cNvPr id="91" name="Google Shape;91;p19"/>
          <p:cNvSpPr txBox="1">
            <a:spLocks noGrp="1"/>
          </p:cNvSpPr>
          <p:nvPr>
            <p:ph type="subTitle" idx="1"/>
          </p:nvPr>
        </p:nvSpPr>
        <p:spPr>
          <a:xfrm>
            <a:off x="0" y="561600"/>
            <a:ext cx="9190200" cy="4581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i="1">
                <a:solidFill>
                  <a:schemeClr val="dk1"/>
                </a:solidFill>
              </a:rPr>
              <a:t>“When the Lord your God cuts off before you the nations which you are going in to dispossess, and you dispossess them and dwell in their land, 30 beware that you are not ensnared to follow them, after they are destroyed before you, and that you do not inquire after their gods, saying, ‘</a:t>
            </a:r>
            <a:r>
              <a:rPr lang="en" sz="2700" i="1" u="sng">
                <a:solidFill>
                  <a:schemeClr val="dk1"/>
                </a:solidFill>
              </a:rPr>
              <a:t>How do these nations serve their gods, that I also may do likewise</a:t>
            </a:r>
            <a:r>
              <a:rPr lang="en" sz="2700" i="1">
                <a:solidFill>
                  <a:schemeClr val="dk1"/>
                </a:solidFill>
              </a:rPr>
              <a:t>?’ 31 You shall not behave thus toward the Lord your God, for every abominable act which the Lord hates they have done for their gods; for they even burn their sons and daughters in the fire to their gods.32 Whatever I command you, you shall be careful to do; you shall not add to nor take away from it.”</a:t>
            </a:r>
            <a:endParaRPr sz="2700" i="1">
              <a:solidFill>
                <a:schemeClr val="dk1"/>
              </a:solidFill>
            </a:endParaRPr>
          </a:p>
          <a:p>
            <a:pPr marL="0" lvl="0" indent="0" algn="l" rtl="0">
              <a:lnSpc>
                <a:spcPct val="90000"/>
              </a:lnSpc>
              <a:spcBef>
                <a:spcPts val="0"/>
              </a:spcBef>
              <a:spcAft>
                <a:spcPts val="0"/>
              </a:spcAft>
              <a:buNone/>
            </a:pPr>
            <a:endParaRPr sz="2700">
              <a:solidFill>
                <a:schemeClr val="dk1"/>
              </a:solidFill>
            </a:endParaRPr>
          </a:p>
          <a:p>
            <a:pPr marL="0" lvl="0" indent="0" algn="l" rtl="0">
              <a:lnSpc>
                <a:spcPct val="90000"/>
              </a:lnSpc>
              <a:spcBef>
                <a:spcPts val="0"/>
              </a:spcBef>
              <a:spcAft>
                <a:spcPts val="0"/>
              </a:spcAft>
              <a:buNone/>
            </a:pPr>
            <a:endParaRPr sz="1700" i="1">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4800" b="1">
                <a:solidFill>
                  <a:srgbClr val="00FFFF"/>
                </a:solidFill>
              </a:rPr>
              <a:t>God’s decision - 2 Kg.21:10-15</a:t>
            </a:r>
            <a:r>
              <a:rPr lang="en" sz="5000" b="1">
                <a:solidFill>
                  <a:srgbClr val="00FFFF"/>
                </a:solidFill>
              </a:rPr>
              <a:t> </a:t>
            </a:r>
            <a:endParaRPr sz="5000" b="1">
              <a:solidFill>
                <a:srgbClr val="00FFFF"/>
              </a:solidFill>
            </a:endParaRPr>
          </a:p>
        </p:txBody>
      </p:sp>
      <p:sp>
        <p:nvSpPr>
          <p:cNvPr id="97" name="Google Shape;97;p20"/>
          <p:cNvSpPr txBox="1">
            <a:spLocks noGrp="1"/>
          </p:cNvSpPr>
          <p:nvPr>
            <p:ph type="subTitle" idx="1"/>
          </p:nvPr>
        </p:nvSpPr>
        <p:spPr>
          <a:xfrm>
            <a:off x="0" y="511725"/>
            <a:ext cx="9190200" cy="46317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200" i="1" dirty="0">
                <a:solidFill>
                  <a:schemeClr val="dk1"/>
                </a:solidFill>
              </a:rPr>
              <a:t>“Now the Lord spoke through His servants the prophets, saying, 11 “</a:t>
            </a:r>
            <a:r>
              <a:rPr lang="en" sz="2200" i="1" u="sng" dirty="0">
                <a:solidFill>
                  <a:schemeClr val="dk1"/>
                </a:solidFill>
              </a:rPr>
              <a:t>Because Manasseh king of Judah has done these abominations, having done wickedly more than all the Amorites did who were before him, and has also made Judah sin with his idols</a:t>
            </a:r>
            <a:r>
              <a:rPr lang="en" sz="2200" i="1" dirty="0">
                <a:solidFill>
                  <a:schemeClr val="dk1"/>
                </a:solidFill>
              </a:rPr>
              <a:t>; 12 therefore thus says the Lord, the God of Israel, ‘Behold, I am bringing such calamity on Jerusalem and Judah, that whoever hears of it, both his ears will tingle. 13 </a:t>
            </a:r>
            <a:r>
              <a:rPr lang="en" sz="2200" i="1" u="sng" dirty="0">
                <a:solidFill>
                  <a:schemeClr val="dk1"/>
                </a:solidFill>
              </a:rPr>
              <a:t>I will stretch over Jerusalem the line of Samaria and the plummet of the house of Ahab, and I will wipe Jerusalem as one wipes a dish, wiping it and turning it upside down</a:t>
            </a:r>
            <a:r>
              <a:rPr lang="en" sz="2200" i="1" dirty="0">
                <a:solidFill>
                  <a:schemeClr val="dk1"/>
                </a:solidFill>
              </a:rPr>
              <a:t>. 14 I will abandon the remnant of My inheritance and deliver them into the hand of their enemies, and they will become as plunder and spoil to all their enemies; 15 because they have done evil in My sight, and have been provoking Me to anger since the day their fathers came from Egypt, even to this day.’”</a:t>
            </a:r>
            <a:endParaRPr sz="2200" i="1" dirty="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dirty="0">
                <a:solidFill>
                  <a:srgbClr val="00FFFF"/>
                </a:solidFill>
              </a:rPr>
              <a:t>God HERE decides that Judah is going to be destroyed by the Babylonians, and His people carried into bondage!</a:t>
            </a:r>
            <a:endParaRPr sz="2200" dirty="0">
              <a:solidFill>
                <a:srgbClr val="00FFFF"/>
              </a:solidFill>
            </a:endParaRPr>
          </a:p>
          <a:p>
            <a:pPr marL="0" lvl="0" indent="0" algn="l" rtl="0">
              <a:lnSpc>
                <a:spcPct val="90000"/>
              </a:lnSpc>
              <a:spcBef>
                <a:spcPts val="0"/>
              </a:spcBef>
              <a:spcAft>
                <a:spcPts val="0"/>
              </a:spcAft>
              <a:buNone/>
            </a:pPr>
            <a:endParaRPr sz="2700" dirty="0">
              <a:solidFill>
                <a:schemeClr val="dk1"/>
              </a:solidFill>
            </a:endParaRPr>
          </a:p>
          <a:p>
            <a:pPr marL="0" lvl="0" indent="0" algn="l" rtl="0">
              <a:lnSpc>
                <a:spcPct val="90000"/>
              </a:lnSpc>
              <a:spcBef>
                <a:spcPts val="0"/>
              </a:spcBef>
              <a:spcAft>
                <a:spcPts val="0"/>
              </a:spcAft>
              <a:buNone/>
            </a:pPr>
            <a:endParaRPr sz="17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61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5000" b="1">
                <a:solidFill>
                  <a:srgbClr val="00FFFF"/>
                </a:solidFill>
              </a:rPr>
              <a:t>  And then … 2 Kg.21:16-17 </a:t>
            </a:r>
            <a:endParaRPr sz="5000" b="1">
              <a:solidFill>
                <a:srgbClr val="00FFFF"/>
              </a:solidFill>
            </a:endParaRPr>
          </a:p>
        </p:txBody>
      </p:sp>
      <p:sp>
        <p:nvSpPr>
          <p:cNvPr id="103" name="Google Shape;103;p21"/>
          <p:cNvSpPr txBox="1">
            <a:spLocks noGrp="1"/>
          </p:cNvSpPr>
          <p:nvPr>
            <p:ph type="subTitle" idx="1"/>
          </p:nvPr>
        </p:nvSpPr>
        <p:spPr>
          <a:xfrm>
            <a:off x="0" y="511725"/>
            <a:ext cx="9190200" cy="46317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000" i="1">
                <a:solidFill>
                  <a:schemeClr val="dk1"/>
                </a:solidFill>
              </a:rPr>
              <a:t>“Moreover, </a:t>
            </a:r>
            <a:r>
              <a:rPr lang="en" sz="3000" i="1" u="sng">
                <a:solidFill>
                  <a:schemeClr val="dk1"/>
                </a:solidFill>
              </a:rPr>
              <a:t>Manasseh shed very much innocent blood until he had filled Jerusalem from one end to another</a:t>
            </a:r>
            <a:r>
              <a:rPr lang="en" sz="3000" i="1">
                <a:solidFill>
                  <a:schemeClr val="dk1"/>
                </a:solidFill>
              </a:rPr>
              <a:t>; besides </a:t>
            </a:r>
            <a:r>
              <a:rPr lang="en" sz="3000" i="1" u="sng">
                <a:solidFill>
                  <a:schemeClr val="dk1"/>
                </a:solidFill>
              </a:rPr>
              <a:t>his sin with which he made Judah sin</a:t>
            </a:r>
            <a:r>
              <a:rPr lang="en" sz="3000" i="1">
                <a:solidFill>
                  <a:schemeClr val="dk1"/>
                </a:solidFill>
              </a:rPr>
              <a:t>, in doing evil in the sight of the Lord. 17 Now the rest of the acts of Manasseh and all that he did and his sin which he committed, are they not written in the Book of the Chronicles of the Kings of Judah?”</a:t>
            </a:r>
            <a:endParaRPr sz="3000" i="1">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a:solidFill>
                  <a:srgbClr val="00FFFF"/>
                </a:solidFill>
              </a:rPr>
              <a:t>Innocent people were being murdered in the streets of Jerusalem, perhaps OTHER children, or quite possibly some of those prophets of God who had rebuked him for his sins!</a:t>
            </a:r>
            <a:endParaRPr sz="3000">
              <a:solidFill>
                <a:srgbClr val="00FFFF"/>
              </a:solidFill>
            </a:endParaRPr>
          </a:p>
          <a:p>
            <a:pPr marL="0" lvl="0" indent="0" algn="l" rtl="0">
              <a:lnSpc>
                <a:spcPct val="90000"/>
              </a:lnSpc>
              <a:spcBef>
                <a:spcPts val="0"/>
              </a:spcBef>
              <a:spcAft>
                <a:spcPts val="0"/>
              </a:spcAft>
              <a:buNone/>
            </a:pPr>
            <a:endParaRPr sz="2700">
              <a:solidFill>
                <a:schemeClr val="dk1"/>
              </a:solidFill>
            </a:endParaRPr>
          </a:p>
          <a:p>
            <a:pPr marL="0" lvl="0" indent="0" algn="l" rtl="0">
              <a:lnSpc>
                <a:spcPct val="90000"/>
              </a:lnSpc>
              <a:spcBef>
                <a:spcPts val="0"/>
              </a:spcBef>
              <a:spcAft>
                <a:spcPts val="0"/>
              </a:spcAft>
              <a:buNone/>
            </a:pPr>
            <a:endParaRPr sz="17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2356</Words>
  <Application>Microsoft Office PowerPoint</Application>
  <PresentationFormat>On-screen Show (16:9)</PresentationFormat>
  <Paragraphs>63</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THE WORST OF THE WORST:   The reign of King Manasseh</vt:lpstr>
      <vt:lpstr>   Background Information…</vt:lpstr>
      <vt:lpstr>   And then … 2 Kg. 21:1-9</vt:lpstr>
      <vt:lpstr>   Where to begin?!</vt:lpstr>
      <vt:lpstr>   Deut.18:9-12</vt:lpstr>
      <vt:lpstr>   What else?!</vt:lpstr>
      <vt:lpstr>   Deut.12:29-32 </vt:lpstr>
      <vt:lpstr>God’s decision - 2 Kg.21:10-15 </vt:lpstr>
      <vt:lpstr>  And then … 2 Kg.21:16-17 </vt:lpstr>
      <vt:lpstr>  How did Manasseh’s life end? </vt:lpstr>
      <vt:lpstr>     But wait … there’s more! </vt:lpstr>
      <vt:lpstr>  But wait, there’s still MORE! </vt:lpstr>
      <vt:lpstr>What does repentance look like? </vt:lpstr>
      <vt:lpstr>   Think about how Paul felt.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WORST OF THE WORST:   The reign of King Manasseh</dc:title>
  <dc:creator>Eric Bridge</dc:creator>
  <cp:lastModifiedBy>Eric Bridge</cp:lastModifiedBy>
  <cp:revision>1</cp:revision>
  <dcterms:modified xsi:type="dcterms:W3CDTF">2023-05-15T03:45:44Z</dcterms:modified>
</cp:coreProperties>
</file>