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5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6D5BA3C8-57BC-409A-8C4F-453EB2DCE820}"/>
    <pc:docChg chg="modSld">
      <pc:chgData name="Eric Bridge" userId="1b5aec563ebd452a" providerId="LiveId" clId="{6D5BA3C8-57BC-409A-8C4F-453EB2DCE820}" dt="2023-05-07T03:47:28.628" v="36" actId="20577"/>
      <pc:docMkLst>
        <pc:docMk/>
      </pc:docMkLst>
      <pc:sldChg chg="modSp mod">
        <pc:chgData name="Eric Bridge" userId="1b5aec563ebd452a" providerId="LiveId" clId="{6D5BA3C8-57BC-409A-8C4F-453EB2DCE820}" dt="2023-05-07T03:41:53.632" v="0" actId="255"/>
        <pc:sldMkLst>
          <pc:docMk/>
          <pc:sldMk cId="0" sldId="259"/>
        </pc:sldMkLst>
        <pc:spChg chg="mod">
          <ac:chgData name="Eric Bridge" userId="1b5aec563ebd452a" providerId="LiveId" clId="{6D5BA3C8-57BC-409A-8C4F-453EB2DCE820}" dt="2023-05-07T03:41:53.632" v="0" actId="255"/>
          <ac:spMkLst>
            <pc:docMk/>
            <pc:sldMk cId="0" sldId="259"/>
            <ac:spMk id="72" creationId="{00000000-0000-0000-0000-000000000000}"/>
          </ac:spMkLst>
        </pc:spChg>
      </pc:sldChg>
      <pc:sldChg chg="modSp modNotes">
        <pc:chgData name="Eric Bridge" userId="1b5aec563ebd452a" providerId="LiveId" clId="{6D5BA3C8-57BC-409A-8C4F-453EB2DCE820}" dt="2023-05-07T03:43:11.839" v="25" actId="20577"/>
        <pc:sldMkLst>
          <pc:docMk/>
          <pc:sldMk cId="0" sldId="262"/>
        </pc:sldMkLst>
        <pc:spChg chg="mod">
          <ac:chgData name="Eric Bridge" userId="1b5aec563ebd452a" providerId="LiveId" clId="{6D5BA3C8-57BC-409A-8C4F-453EB2DCE820}" dt="2023-05-07T03:43:11.839" v="25" actId="20577"/>
          <ac:spMkLst>
            <pc:docMk/>
            <pc:sldMk cId="0" sldId="262"/>
            <ac:spMk id="91" creationId="{00000000-0000-0000-0000-000000000000}"/>
          </ac:spMkLst>
        </pc:spChg>
      </pc:sldChg>
      <pc:sldChg chg="modSp mod">
        <pc:chgData name="Eric Bridge" userId="1b5aec563ebd452a" providerId="LiveId" clId="{6D5BA3C8-57BC-409A-8C4F-453EB2DCE820}" dt="2023-05-07T03:44:57.319" v="31" actId="115"/>
        <pc:sldMkLst>
          <pc:docMk/>
          <pc:sldMk cId="0" sldId="264"/>
        </pc:sldMkLst>
        <pc:spChg chg="mod">
          <ac:chgData name="Eric Bridge" userId="1b5aec563ebd452a" providerId="LiveId" clId="{6D5BA3C8-57BC-409A-8C4F-453EB2DCE820}" dt="2023-05-07T03:44:57.319" v="31" actId="115"/>
          <ac:spMkLst>
            <pc:docMk/>
            <pc:sldMk cId="0" sldId="264"/>
            <ac:spMk id="103" creationId="{00000000-0000-0000-0000-000000000000}"/>
          </ac:spMkLst>
        </pc:spChg>
      </pc:sldChg>
      <pc:sldChg chg="modSp modNotes">
        <pc:chgData name="Eric Bridge" userId="1b5aec563ebd452a" providerId="LiveId" clId="{6D5BA3C8-57BC-409A-8C4F-453EB2DCE820}" dt="2023-05-07T03:47:28.628" v="36" actId="20577"/>
        <pc:sldMkLst>
          <pc:docMk/>
          <pc:sldMk cId="0" sldId="266"/>
        </pc:sldMkLst>
        <pc:spChg chg="mod">
          <ac:chgData name="Eric Bridge" userId="1b5aec563ebd452a" providerId="LiveId" clId="{6D5BA3C8-57BC-409A-8C4F-453EB2DCE820}" dt="2023-05-07T03:47:28.628" v="36" actId="20577"/>
          <ac:spMkLst>
            <pc:docMk/>
            <pc:sldMk cId="0" sldId="266"/>
            <ac:spMk id="11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3f58656bdd_0_2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3f58656bdd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3f58656bdd_0_2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3f58656bdd_0_2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3f58656bdd_0_2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3f58656bdd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3f58656bdd_0_2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3f58656bdd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3f58656bdd_0_2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3f58656bdd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3f58656bdd_0_1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3f58656bdd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3f58656bdd_0_1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3f58656bdd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3f58656bdd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3f58656bdd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3f58656bdd_0_1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3f58656bdd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3f58656bdd_0_1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3f58656bdd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3f58656bdd_0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3f58656bdd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3f58656bdd_0_2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3f58656bdd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3f58656bdd_0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3f58656bdd_0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594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600" b="1">
                <a:solidFill>
                  <a:srgbClr val="00FFFF"/>
                </a:solidFill>
              </a:rPr>
              <a:t>Church “Discipline” Part 2</a:t>
            </a:r>
            <a:endParaRPr sz="5600" b="1">
              <a:solidFill>
                <a:srgbClr val="00FFFF"/>
              </a:solidFill>
            </a:endParaRPr>
          </a:p>
        </p:txBody>
      </p:sp>
      <p:sp>
        <p:nvSpPr>
          <p:cNvPr id="55" name="Google Shape;55;p13"/>
          <p:cNvSpPr txBox="1">
            <a:spLocks noGrp="1"/>
          </p:cNvSpPr>
          <p:nvPr>
            <p:ph type="subTitle" idx="1"/>
          </p:nvPr>
        </p:nvSpPr>
        <p:spPr>
          <a:xfrm>
            <a:off x="-143375" y="594600"/>
            <a:ext cx="9385800" cy="45489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a:solidFill>
                  <a:srgbClr val="FFFF00"/>
                </a:solidFill>
              </a:rPr>
              <a:t>Review of Part One</a:t>
            </a:r>
            <a:endParaRPr sz="2500">
              <a:solidFill>
                <a:srgbClr val="FFFF00"/>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WHAT</a:t>
            </a:r>
            <a:r>
              <a:rPr lang="en" sz="2500">
                <a:solidFill>
                  <a:schemeClr val="dk1"/>
                </a:solidFill>
              </a:rPr>
              <a:t> - The marking of and removal of a member of a local </a:t>
            </a:r>
            <a:endParaRPr sz="2500">
              <a:solidFill>
                <a:schemeClr val="dk1"/>
              </a:solidFill>
            </a:endParaRPr>
          </a:p>
          <a:p>
            <a:pPr marL="457200" lvl="0" indent="0" algn="l" rtl="0">
              <a:lnSpc>
                <a:spcPct val="90000"/>
              </a:lnSpc>
              <a:spcBef>
                <a:spcPts val="0"/>
              </a:spcBef>
              <a:spcAft>
                <a:spcPts val="0"/>
              </a:spcAft>
              <a:buNone/>
            </a:pPr>
            <a:r>
              <a:rPr lang="en" sz="2500">
                <a:solidFill>
                  <a:schemeClr val="dk1"/>
                </a:solidFill>
              </a:rPr>
              <a:t>congregation, for their unrepented and blatant sinful behavior.</a:t>
            </a:r>
            <a:endParaRPr sz="250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WHEN</a:t>
            </a:r>
            <a:r>
              <a:rPr lang="en" sz="2500">
                <a:solidFill>
                  <a:srgbClr val="FFFF00"/>
                </a:solidFill>
              </a:rPr>
              <a:t> </a:t>
            </a:r>
            <a:r>
              <a:rPr lang="en" sz="2500">
                <a:solidFill>
                  <a:schemeClr val="dk1"/>
                </a:solidFill>
              </a:rPr>
              <a:t>- After the “first and second admonition”, when ample time has been given for the person to reconsider and repent.</a:t>
            </a:r>
            <a:endParaRPr sz="250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WHERE</a:t>
            </a:r>
            <a:r>
              <a:rPr lang="en" sz="2500">
                <a:solidFill>
                  <a:schemeClr val="dk1"/>
                </a:solidFill>
              </a:rPr>
              <a:t> - Publicly, when assembled with the entire group.</a:t>
            </a:r>
            <a:endParaRPr sz="250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TO WHOM</a:t>
            </a:r>
            <a:r>
              <a:rPr lang="en" sz="2500">
                <a:solidFill>
                  <a:schemeClr val="dk1"/>
                </a:solidFill>
              </a:rPr>
              <a:t> - Those who sin against a brother/sister, those listed in 1 Cor.5, those who divide brethren/cause strife, to false teachers, those who refuse to work with their own hands and instead seek to live off of their brethren.</a:t>
            </a:r>
            <a:endParaRPr sz="250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HOW</a:t>
            </a:r>
            <a:r>
              <a:rPr lang="en" sz="2500">
                <a:solidFill>
                  <a:schemeClr val="dk1"/>
                </a:solidFill>
              </a:rPr>
              <a:t> - Various means, usually a letter being sent.</a:t>
            </a:r>
            <a:endParaRPr sz="250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WHY</a:t>
            </a:r>
            <a:r>
              <a:rPr lang="en" sz="2500">
                <a:solidFill>
                  <a:srgbClr val="FFFF00"/>
                </a:solidFill>
              </a:rPr>
              <a:t> </a:t>
            </a:r>
            <a:r>
              <a:rPr lang="en" sz="2500">
                <a:solidFill>
                  <a:schemeClr val="dk1"/>
                </a:solidFill>
              </a:rPr>
              <a:t>- Love for God, love for the church, love for the sinner.</a:t>
            </a:r>
            <a:endParaRPr sz="25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40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WHAT REPENTANCE LOOKS LIKE</a:t>
            </a:r>
            <a:endParaRPr sz="4100" b="1">
              <a:solidFill>
                <a:srgbClr val="00FFFF"/>
              </a:solidFill>
            </a:endParaRPr>
          </a:p>
        </p:txBody>
      </p:sp>
      <p:sp>
        <p:nvSpPr>
          <p:cNvPr id="109" name="Google Shape;109;p22"/>
          <p:cNvSpPr txBox="1">
            <a:spLocks noGrp="1"/>
          </p:cNvSpPr>
          <p:nvPr>
            <p:ph type="subTitle" idx="1"/>
          </p:nvPr>
        </p:nvSpPr>
        <p:spPr>
          <a:xfrm>
            <a:off x="-123650" y="318350"/>
            <a:ext cx="9339900" cy="48255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a:solidFill>
                  <a:srgbClr val="FFFF00"/>
                </a:solidFill>
              </a:rPr>
              <a:t>I hope we paid close attention to what Paul said there.</a:t>
            </a:r>
            <a:endParaRPr sz="2100">
              <a:solidFill>
                <a:srgbClr val="FFFF00"/>
              </a:solidFill>
            </a:endParaRPr>
          </a:p>
          <a:p>
            <a:pPr marL="457200" lvl="0" indent="-361950" algn="l" rtl="0">
              <a:lnSpc>
                <a:spcPct val="90000"/>
              </a:lnSpc>
              <a:spcBef>
                <a:spcPts val="0"/>
              </a:spcBef>
              <a:spcAft>
                <a:spcPts val="0"/>
              </a:spcAft>
              <a:buClr>
                <a:schemeClr val="dk1"/>
              </a:buClr>
              <a:buSzPts val="2100"/>
              <a:buChar char="●"/>
            </a:pPr>
            <a:r>
              <a:rPr lang="en" sz="2100">
                <a:solidFill>
                  <a:schemeClr val="dk1"/>
                </a:solidFill>
              </a:rPr>
              <a:t>The “punishment” they (the “majority”) inflicted, in withdrawing from that brother caught up in sexual sin (1 Cor.5) was “sufficient”, because it led to his repentance, AND the congregation’s!</a:t>
            </a:r>
            <a:endParaRPr sz="2100">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a:solidFill>
                  <a:srgbClr val="00FFFF"/>
                </a:solidFill>
              </a:rPr>
              <a:t>So NOW they are being told to wholly forgive that brother, to not hold it against them, to not bear any grudges, lest that person be “swallowed up” by grief!  Do we do this?</a:t>
            </a:r>
            <a:endParaRPr sz="2100">
              <a:solidFill>
                <a:srgbClr val="00FFFF"/>
              </a:solidFill>
            </a:endParaRPr>
          </a:p>
          <a:p>
            <a:pPr marL="457200" lvl="0" indent="-361950" algn="l" rtl="0">
              <a:lnSpc>
                <a:spcPct val="90000"/>
              </a:lnSpc>
              <a:spcBef>
                <a:spcPts val="0"/>
              </a:spcBef>
              <a:spcAft>
                <a:spcPts val="0"/>
              </a:spcAft>
              <a:buClr>
                <a:srgbClr val="FFFF00"/>
              </a:buClr>
              <a:buSzPts val="2100"/>
              <a:buChar char="●"/>
            </a:pPr>
            <a:r>
              <a:rPr lang="en" sz="2100">
                <a:solidFill>
                  <a:srgbClr val="FFFF00"/>
                </a:solidFill>
              </a:rPr>
              <a:t>Our “traditions”, while good, sometimes get in the way of our brethrens’ repentance.  We say they need to “go forward” in the assembly.  That is ONE way to do it, but can’t they also make their repentance known in other ways?  Let’s not emphasize the “procedure” for the repentance so much that we miss the joy and the love for the one trying to repent!</a:t>
            </a:r>
            <a:endParaRPr sz="2100">
              <a:solidFill>
                <a:srgbClr val="FFFF00"/>
              </a:solidFill>
            </a:endParaRPr>
          </a:p>
          <a:p>
            <a:pPr marL="457200" lvl="0" indent="-361950" algn="l" rtl="0">
              <a:lnSpc>
                <a:spcPct val="90000"/>
              </a:lnSpc>
              <a:spcBef>
                <a:spcPts val="0"/>
              </a:spcBef>
              <a:spcAft>
                <a:spcPts val="0"/>
              </a:spcAft>
              <a:buClr>
                <a:schemeClr val="dk1"/>
              </a:buClr>
              <a:buSzPts val="2100"/>
              <a:buChar char="●"/>
            </a:pPr>
            <a:r>
              <a:rPr lang="en" sz="2100">
                <a:solidFill>
                  <a:schemeClr val="dk1"/>
                </a:solidFill>
              </a:rPr>
              <a:t>Repentance is NOT punishment.  PLEASE remember this.  It is NOT a time to hurt or embarrass the one who has hurt me, or us, or God! </a:t>
            </a:r>
            <a:endParaRPr sz="2100">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a:solidFill>
                  <a:srgbClr val="00FFFF"/>
                </a:solidFill>
              </a:rPr>
              <a:t>Satan WILL take advantage of us, if we let him, while our brother is trying to turn from their life of sin. </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40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CHURCH “AUTONOMY”</a:t>
            </a:r>
            <a:endParaRPr sz="4100" b="1">
              <a:solidFill>
                <a:srgbClr val="00FFFF"/>
              </a:solidFill>
            </a:endParaRPr>
          </a:p>
        </p:txBody>
      </p:sp>
      <p:sp>
        <p:nvSpPr>
          <p:cNvPr id="115" name="Google Shape;115;p23"/>
          <p:cNvSpPr txBox="1">
            <a:spLocks noGrp="1"/>
          </p:cNvSpPr>
          <p:nvPr>
            <p:ph type="subTitle" idx="1"/>
          </p:nvPr>
        </p:nvSpPr>
        <p:spPr>
          <a:xfrm>
            <a:off x="-182850" y="318350"/>
            <a:ext cx="9399000" cy="48255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In Part 1 we saw, in the WHERE section, that the withdrawn is 1) one who has actively “joined” themself to a local congregation, and 2) it is that same local congregation that is putting them out of the assembly.  This does not remove them from the “universal” church - only Christ can do this (Acts 2:47).</a:t>
            </a:r>
            <a:endParaRPr sz="1900" dirty="0">
              <a:solidFill>
                <a:srgbClr val="FFFF00"/>
              </a:solidFill>
            </a:endParaRPr>
          </a:p>
          <a:p>
            <a:pPr marL="457200" lvl="0" indent="-349250" algn="l" rtl="0">
              <a:lnSpc>
                <a:spcPct val="90000"/>
              </a:lnSpc>
              <a:spcBef>
                <a:spcPts val="0"/>
              </a:spcBef>
              <a:spcAft>
                <a:spcPts val="0"/>
              </a:spcAft>
              <a:buClr>
                <a:schemeClr val="dk1"/>
              </a:buClr>
              <a:buSzPts val="1900"/>
              <a:buChar char="●"/>
            </a:pPr>
            <a:r>
              <a:rPr lang="en" sz="1900" dirty="0">
                <a:solidFill>
                  <a:schemeClr val="dk1"/>
                </a:solidFill>
              </a:rPr>
              <a:t>It ALSO does not automatically disqualify them from joining themselves to another church of Christ, as we do not (not even our elders) have oversight over other congregations (Acts 14:23, Tit.1:5).</a:t>
            </a:r>
            <a:endParaRPr sz="1900"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Having said this, it IS appropriate for a congregation to be very cautious in whom they accept as new members without knowing where they are coming from, and why (Jude 4).  And the withdrawn should not want to hide this from the new congregation.  It may be that they were withdrawn from in error.  It may be that the sin they were withdrawn for they have now repented of (though I would encourage them to let their previous group know this).</a:t>
            </a:r>
            <a:endParaRPr sz="190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IF the sin they were withdrawn from has NOT been repented of (i.e. an unscriptural marriage), then the new group should not accept them as new members.  </a:t>
            </a:r>
            <a:r>
              <a:rPr lang="en" sz="1900" u="sng" dirty="0">
                <a:solidFill>
                  <a:srgbClr val="FFFF00"/>
                </a:solidFill>
              </a:rPr>
              <a:t>2 Jn 10-11</a:t>
            </a:r>
            <a:r>
              <a:rPr lang="en" sz="1900" dirty="0">
                <a:solidFill>
                  <a:srgbClr val="FFFF00"/>
                </a:solidFill>
              </a:rPr>
              <a:t> </a:t>
            </a:r>
            <a:r>
              <a:rPr lang="en" sz="1900" i="1" dirty="0">
                <a:solidFill>
                  <a:schemeClr val="dk1"/>
                </a:solidFill>
              </a:rPr>
              <a:t>“If anyone comes to you and does not bring this doctrine, do not receive him into your house nor greet him; 11 </a:t>
            </a:r>
            <a:r>
              <a:rPr lang="en" sz="1900" i="1" u="sng" dirty="0">
                <a:solidFill>
                  <a:schemeClr val="dk1"/>
                </a:solidFill>
              </a:rPr>
              <a:t>for he who greets him shares in his evil deeds</a:t>
            </a:r>
            <a:r>
              <a:rPr lang="en" sz="1900" i="1" dirty="0">
                <a:solidFill>
                  <a:schemeClr val="dk1"/>
                </a:solidFill>
              </a:rPr>
              <a:t>.”</a:t>
            </a:r>
            <a:endParaRPr sz="1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40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“PERSONAL” WITHDRAWAL?</a:t>
            </a:r>
            <a:endParaRPr sz="4100" b="1">
              <a:solidFill>
                <a:srgbClr val="00FFFF"/>
              </a:solidFill>
            </a:endParaRPr>
          </a:p>
        </p:txBody>
      </p:sp>
      <p:sp>
        <p:nvSpPr>
          <p:cNvPr id="121" name="Google Shape;121;p24"/>
          <p:cNvSpPr txBox="1">
            <a:spLocks noGrp="1"/>
          </p:cNvSpPr>
          <p:nvPr>
            <p:ph type="subTitle" idx="1"/>
          </p:nvPr>
        </p:nvSpPr>
        <p:spPr>
          <a:xfrm>
            <a:off x="-182850" y="285450"/>
            <a:ext cx="9359700" cy="4858500"/>
          </a:xfrm>
          <a:prstGeom prst="rect">
            <a:avLst/>
          </a:prstGeom>
        </p:spPr>
        <p:txBody>
          <a:bodyPr spcFirstLastPara="1" wrap="square" lIns="91425" tIns="91425" rIns="91425" bIns="91425" anchor="t" anchorCtr="0">
            <a:noAutofit/>
          </a:bodyPr>
          <a:lstStyle/>
          <a:p>
            <a:pPr marL="457200" lvl="0" indent="-346075" algn="l" rtl="0">
              <a:lnSpc>
                <a:spcPct val="90000"/>
              </a:lnSpc>
              <a:spcBef>
                <a:spcPts val="0"/>
              </a:spcBef>
              <a:spcAft>
                <a:spcPts val="0"/>
              </a:spcAft>
              <a:buClr>
                <a:srgbClr val="FFFF00"/>
              </a:buClr>
              <a:buSzPts val="1850"/>
              <a:buChar char="●"/>
            </a:pPr>
            <a:r>
              <a:rPr lang="en" sz="1850">
                <a:solidFill>
                  <a:srgbClr val="FFFF00"/>
                </a:solidFill>
              </a:rPr>
              <a:t>There may be occasions where a Christian is clearly living an ungodly life, but either 1) Their local congregation refuses to withdraw from them, or 2) They have been withdrawn from, with cause, but not by my own local congregation.  If they have still not repented, what would be the wisest course of action?</a:t>
            </a:r>
            <a:endParaRPr sz="1850">
              <a:solidFill>
                <a:srgbClr val="FFFF00"/>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1 Tim.6:3-5</a:t>
            </a:r>
            <a:r>
              <a:rPr lang="en" sz="1850">
                <a:solidFill>
                  <a:srgbClr val="FFFF00"/>
                </a:solidFill>
              </a:rPr>
              <a:t> </a:t>
            </a:r>
            <a:r>
              <a:rPr lang="en" sz="1850" i="1">
                <a:solidFill>
                  <a:schemeClr val="dk1"/>
                </a:solidFill>
              </a:rPr>
              <a:t>“I</a:t>
            </a:r>
            <a:r>
              <a:rPr lang="en" sz="1850" i="1" u="sng">
                <a:solidFill>
                  <a:schemeClr val="dk1"/>
                </a:solidFill>
              </a:rPr>
              <a:t>f anyone teaches otherwise and does not consent to wholesome words, even the words of our Lord Jesus Christ, and to the doctrine which accords with godliness</a:t>
            </a:r>
            <a:r>
              <a:rPr lang="en" sz="1850" i="1">
                <a:solidFill>
                  <a:schemeClr val="dk1"/>
                </a:solidFill>
              </a:rPr>
              <a:t>, 4 he is proud, knowing nothing, but is obsessed with disputes and arguments over words, from which come envy, strife, reviling, evil suspicions, 5 useless wranglings of men of corrupt minds and destitute of the truth, who suppose that godliness is a means of gain. </a:t>
            </a:r>
            <a:r>
              <a:rPr lang="en" sz="1850" i="1" u="sng">
                <a:solidFill>
                  <a:schemeClr val="dk1"/>
                </a:solidFill>
              </a:rPr>
              <a:t>From such withdraw yourself</a:t>
            </a:r>
            <a:r>
              <a:rPr lang="en" sz="1850" i="1">
                <a:solidFill>
                  <a:schemeClr val="dk1"/>
                </a:solidFill>
              </a:rPr>
              <a:t>.”</a:t>
            </a:r>
            <a:endParaRPr sz="1850" i="1">
              <a:solidFill>
                <a:schemeClr val="dk1"/>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1 Cor.15:33</a:t>
            </a:r>
            <a:r>
              <a:rPr lang="en" sz="1850">
                <a:solidFill>
                  <a:srgbClr val="FFFF00"/>
                </a:solidFill>
              </a:rPr>
              <a:t> </a:t>
            </a:r>
            <a:r>
              <a:rPr lang="en" sz="1850" i="1">
                <a:solidFill>
                  <a:schemeClr val="dk1"/>
                </a:solidFill>
              </a:rPr>
              <a:t>“Do not be deceived: “</a:t>
            </a:r>
            <a:r>
              <a:rPr lang="en" sz="1850" i="1" u="sng">
                <a:solidFill>
                  <a:schemeClr val="dk1"/>
                </a:solidFill>
              </a:rPr>
              <a:t>Evil company corrupts good habits</a:t>
            </a:r>
            <a:r>
              <a:rPr lang="en" sz="1850" i="1">
                <a:solidFill>
                  <a:schemeClr val="dk1"/>
                </a:solidFill>
              </a:rPr>
              <a:t>.”</a:t>
            </a:r>
            <a:endParaRPr sz="1850" i="1">
              <a:solidFill>
                <a:schemeClr val="dk1"/>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Js.4:4</a:t>
            </a:r>
            <a:r>
              <a:rPr lang="en" sz="1850">
                <a:solidFill>
                  <a:srgbClr val="FFFF00"/>
                </a:solidFill>
              </a:rPr>
              <a:t> </a:t>
            </a:r>
            <a:r>
              <a:rPr lang="en" sz="1850" i="1">
                <a:solidFill>
                  <a:schemeClr val="dk1"/>
                </a:solidFill>
              </a:rPr>
              <a:t>“Adulterers and adulteresses! Do you not know that friendship with the world is enmity with God? </a:t>
            </a:r>
            <a:r>
              <a:rPr lang="en" sz="1850" i="1" u="sng">
                <a:solidFill>
                  <a:schemeClr val="dk1"/>
                </a:solidFill>
              </a:rPr>
              <a:t>Whoever therefore wants to be a friend of the world makes himself an enemy of God</a:t>
            </a:r>
            <a:r>
              <a:rPr lang="en" sz="1850" i="1">
                <a:solidFill>
                  <a:schemeClr val="dk1"/>
                </a:solidFill>
              </a:rPr>
              <a:t>.”</a:t>
            </a:r>
            <a:endParaRPr sz="1850" i="1">
              <a:solidFill>
                <a:schemeClr val="dk1"/>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Prov.12:26</a:t>
            </a:r>
            <a:r>
              <a:rPr lang="en" sz="1850">
                <a:solidFill>
                  <a:srgbClr val="FFFF00"/>
                </a:solidFill>
              </a:rPr>
              <a:t> </a:t>
            </a:r>
            <a:r>
              <a:rPr lang="en" sz="1850" i="1">
                <a:solidFill>
                  <a:schemeClr val="dk1"/>
                </a:solidFill>
              </a:rPr>
              <a:t>“The righteous should choose his friends carefully, for </a:t>
            </a:r>
            <a:r>
              <a:rPr lang="en" sz="1850" i="1" u="sng">
                <a:solidFill>
                  <a:schemeClr val="dk1"/>
                </a:solidFill>
              </a:rPr>
              <a:t>the way of the wicked leads them astray</a:t>
            </a:r>
            <a:r>
              <a:rPr lang="en" sz="1850" i="1">
                <a:solidFill>
                  <a:schemeClr val="dk1"/>
                </a:solidFill>
              </a:rPr>
              <a:t>.”</a:t>
            </a:r>
            <a:endParaRPr sz="1850" i="1">
              <a:solidFill>
                <a:schemeClr val="dk1"/>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Eph.5:11</a:t>
            </a:r>
            <a:r>
              <a:rPr lang="en" sz="1850">
                <a:solidFill>
                  <a:srgbClr val="FFFF00"/>
                </a:solidFill>
              </a:rPr>
              <a:t> </a:t>
            </a:r>
            <a:r>
              <a:rPr lang="en" sz="1850" i="1">
                <a:solidFill>
                  <a:schemeClr val="dk1"/>
                </a:solidFill>
              </a:rPr>
              <a:t>“And </a:t>
            </a:r>
            <a:r>
              <a:rPr lang="en" sz="1850" i="1" u="sng">
                <a:solidFill>
                  <a:schemeClr val="dk1"/>
                </a:solidFill>
              </a:rPr>
              <a:t>have no fellowship with the unfruitful works of darkness</a:t>
            </a:r>
            <a:r>
              <a:rPr lang="en" sz="1850" i="1">
                <a:solidFill>
                  <a:schemeClr val="dk1"/>
                </a:solidFill>
              </a:rPr>
              <a:t>, but rather expose them.”</a:t>
            </a:r>
            <a:endParaRPr sz="18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40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THOSE WHO STOP ATTENDING?</a:t>
            </a:r>
            <a:endParaRPr sz="4100" b="1">
              <a:solidFill>
                <a:srgbClr val="00FFFF"/>
              </a:solidFill>
            </a:endParaRPr>
          </a:p>
        </p:txBody>
      </p:sp>
      <p:sp>
        <p:nvSpPr>
          <p:cNvPr id="127" name="Google Shape;127;p25"/>
          <p:cNvSpPr txBox="1">
            <a:spLocks noGrp="1"/>
          </p:cNvSpPr>
          <p:nvPr>
            <p:ph type="subTitle" idx="1"/>
          </p:nvPr>
        </p:nvSpPr>
        <p:spPr>
          <a:xfrm>
            <a:off x="-182850" y="330175"/>
            <a:ext cx="9359700" cy="48138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This is an area where my understanding of scripture has changed through study.  In all cases of members being withdrawn that I can recall, “forsaking the assembly” (Heb.10:25) has been the most common reason given.  Members who stopped assembling with their brethren for various reasons.</a:t>
            </a:r>
            <a:endParaRPr sz="200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Let’s review those unrepentant whom were to be withdrawn from, in Part 1.  1) The one who has sinned against their brother (Matt.18), 2) The “sexually immoral, or covetous, or an idolater, or a reviler, or a drunkard, or an extortioner” (1 Cor.5:11), 3) The divisive (Rom.16, Titus 3), 4) False teachers (Rev.2), 5) Busybodies who refuse to work to meet their needs (2 Thess.3).</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We made these observations about all five.  1) They were all actively participating in the church, still wanting to engage in fellowship with their fellow Christians. 2) They were all engaged in blatant, obvious sin that was either public, or became publicly known throughout the congregation. 3) They were refusing the exhortation and admonition of their brethren to repent, and they did not admit to their sin.  4) Their sinful behaviors were dividing the brethren and/or leading others into the same sinful behaviors.</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Does a “discouraged” Christian no longer assembling fit into this description?</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40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IS THERE A BETTER APPROACH?</a:t>
            </a:r>
            <a:endParaRPr sz="4100" b="1">
              <a:solidFill>
                <a:srgbClr val="00FFFF"/>
              </a:solidFill>
            </a:endParaRPr>
          </a:p>
        </p:txBody>
      </p:sp>
      <p:sp>
        <p:nvSpPr>
          <p:cNvPr id="133" name="Google Shape;133;p26"/>
          <p:cNvSpPr txBox="1">
            <a:spLocks noGrp="1"/>
          </p:cNvSpPr>
          <p:nvPr>
            <p:ph type="subTitle" idx="1"/>
          </p:nvPr>
        </p:nvSpPr>
        <p:spPr>
          <a:xfrm>
            <a:off x="-182850" y="298600"/>
            <a:ext cx="9464700" cy="48456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True story.  A dear brother’s mother became severely depressed when her husband of 40+ years suddenly died.  Her anxiety was through the roof - she was on medications for this.  She felt very uncomfortable leaving her home for any reason.  Her congregation withdrew from her for “forsaking the assembly”.  She was so hurt by this action that it took OVER TWENTY YEARS for her faithful children to convince her to return.</a:t>
            </a:r>
            <a:endParaRPr sz="1900" dirty="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It occurs to me that we always say “God understands you can’t be here if you’re sick.”  Why would this “understanding” not be extended toward those with mental illness and anguish as well?  Those brethren are not hurting anyone but themselves.  And they have ALREADY WITHDRAWN THEMSELVES from the Lord’s people, so what exactly are we with withholding from them when we take this severe action?  Those persons need encouragement, patience, and love - not to be cast aside in the same manner as the blatantly wicked we have discussed.</a:t>
            </a:r>
            <a:endParaRPr sz="190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1 Thess.5:14</a:t>
            </a:r>
            <a:r>
              <a:rPr lang="en" sz="1900" dirty="0">
                <a:solidFill>
                  <a:srgbClr val="FFFF00"/>
                </a:solidFill>
              </a:rPr>
              <a:t> </a:t>
            </a:r>
            <a:r>
              <a:rPr lang="en" sz="1900" i="1" dirty="0">
                <a:solidFill>
                  <a:schemeClr val="dk1"/>
                </a:solidFill>
              </a:rPr>
              <a:t>“Now we exhort you, brethren, warn those who are unruly, </a:t>
            </a:r>
            <a:r>
              <a:rPr lang="en" sz="1900" i="1" u="sng" dirty="0">
                <a:solidFill>
                  <a:schemeClr val="dk1"/>
                </a:solidFill>
              </a:rPr>
              <a:t>comfort the fainthearted, uphold the weak, be patient with all</a:t>
            </a:r>
            <a:r>
              <a:rPr lang="en" sz="1900" i="1" dirty="0">
                <a:solidFill>
                  <a:schemeClr val="dk1"/>
                </a:solidFill>
              </a:rPr>
              <a:t>.”</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Rom.15:1-2</a:t>
            </a:r>
            <a:r>
              <a:rPr lang="en" sz="1900" dirty="0">
                <a:solidFill>
                  <a:srgbClr val="FFFF00"/>
                </a:solidFill>
              </a:rPr>
              <a:t> </a:t>
            </a:r>
            <a:r>
              <a:rPr lang="en" sz="1900" i="1" dirty="0">
                <a:solidFill>
                  <a:schemeClr val="dk1"/>
                </a:solidFill>
              </a:rPr>
              <a:t>“</a:t>
            </a:r>
            <a:r>
              <a:rPr lang="en" sz="1900" i="1" u="sng" dirty="0">
                <a:solidFill>
                  <a:schemeClr val="dk1"/>
                </a:solidFill>
              </a:rPr>
              <a:t>We then who are strong ought to bear with the scruples of the weak</a:t>
            </a:r>
            <a:r>
              <a:rPr lang="en" sz="1900" i="1" dirty="0">
                <a:solidFill>
                  <a:schemeClr val="dk1"/>
                </a:solidFill>
              </a:rPr>
              <a:t>, and not to please ourselves. 2 Let each of us please his neighbor for his good, </a:t>
            </a:r>
            <a:r>
              <a:rPr lang="en" sz="1900" i="1" u="sng" dirty="0">
                <a:solidFill>
                  <a:schemeClr val="dk1"/>
                </a:solidFill>
              </a:rPr>
              <a:t>leading to edification</a:t>
            </a:r>
            <a:r>
              <a:rPr lang="en" sz="1900" i="1" dirty="0">
                <a:solidFill>
                  <a:schemeClr val="dk1"/>
                </a:solidFill>
              </a:rPr>
              <a:t>.”</a:t>
            </a:r>
            <a:endParaRPr sz="1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67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600" b="1">
                <a:solidFill>
                  <a:srgbClr val="00FFFF"/>
                </a:solidFill>
              </a:rPr>
              <a:t>HARD QUESTIONS</a:t>
            </a:r>
            <a:r>
              <a:rPr lang="en" sz="5500" b="1">
                <a:solidFill>
                  <a:srgbClr val="00FFFF"/>
                </a:solidFill>
              </a:rPr>
              <a:t> …</a:t>
            </a:r>
            <a:endParaRPr sz="5500" b="1">
              <a:solidFill>
                <a:srgbClr val="00FFFF"/>
              </a:solidFill>
            </a:endParaRPr>
          </a:p>
        </p:txBody>
      </p:sp>
      <p:sp>
        <p:nvSpPr>
          <p:cNvPr id="61" name="Google Shape;61;p14"/>
          <p:cNvSpPr txBox="1">
            <a:spLocks noGrp="1"/>
          </p:cNvSpPr>
          <p:nvPr>
            <p:ph type="subTitle" idx="1"/>
          </p:nvPr>
        </p:nvSpPr>
        <p:spPr>
          <a:xfrm>
            <a:off x="-110500" y="507775"/>
            <a:ext cx="9353100" cy="4635600"/>
          </a:xfrm>
          <a:prstGeom prst="rect">
            <a:avLst/>
          </a:prstGeom>
        </p:spPr>
        <p:txBody>
          <a:bodyPr spcFirstLastPara="1" wrap="square" lIns="91425" tIns="91425" rIns="91425" bIns="91425" anchor="t" anchorCtr="0">
            <a:noAutofit/>
          </a:bodyPr>
          <a:lstStyle/>
          <a:p>
            <a:pPr marL="457200" lvl="0" indent="-419100" algn="l" rtl="0">
              <a:lnSpc>
                <a:spcPct val="90000"/>
              </a:lnSpc>
              <a:spcBef>
                <a:spcPts val="0"/>
              </a:spcBef>
              <a:spcAft>
                <a:spcPts val="0"/>
              </a:spcAft>
              <a:buClr>
                <a:srgbClr val="FFFF00"/>
              </a:buClr>
              <a:buSzPts val="3000"/>
              <a:buChar char="●"/>
            </a:pPr>
            <a:r>
              <a:rPr lang="en" sz="3000">
                <a:solidFill>
                  <a:srgbClr val="FFFF00"/>
                </a:solidFill>
              </a:rPr>
              <a:t>As you know, I like my lessons to have as much scripture as possible (sometimes to a fault, as it makes for long lessons!).</a:t>
            </a:r>
            <a:endParaRPr sz="3000">
              <a:solidFill>
                <a:srgbClr val="FFFF00"/>
              </a:solidFill>
            </a:endParaRPr>
          </a:p>
          <a:p>
            <a:pPr marL="457200" lvl="0" indent="-419100" algn="l" rtl="0">
              <a:lnSpc>
                <a:spcPct val="90000"/>
              </a:lnSpc>
              <a:spcBef>
                <a:spcPts val="0"/>
              </a:spcBef>
              <a:spcAft>
                <a:spcPts val="0"/>
              </a:spcAft>
              <a:buClr>
                <a:schemeClr val="dk1"/>
              </a:buClr>
              <a:buSzPts val="3000"/>
              <a:buChar char="●"/>
            </a:pPr>
            <a:r>
              <a:rPr lang="en" sz="3000">
                <a:solidFill>
                  <a:schemeClr val="dk1"/>
                </a:solidFill>
              </a:rPr>
              <a:t>But we are going to be asking some questions today that the scriptures give limited guidance on, so we must use wisdom to properly apply these passages.</a:t>
            </a:r>
            <a:endParaRPr sz="3000">
              <a:solidFill>
                <a:schemeClr val="dk1"/>
              </a:solidFill>
            </a:endParaRPr>
          </a:p>
          <a:p>
            <a:pPr marL="457200" lvl="0" indent="-419100" algn="l" rtl="0">
              <a:lnSpc>
                <a:spcPct val="90000"/>
              </a:lnSpc>
              <a:spcBef>
                <a:spcPts val="0"/>
              </a:spcBef>
              <a:spcAft>
                <a:spcPts val="0"/>
              </a:spcAft>
              <a:buClr>
                <a:srgbClr val="00FFFF"/>
              </a:buClr>
              <a:buSzPts val="3000"/>
              <a:buChar char="●"/>
            </a:pPr>
            <a:r>
              <a:rPr lang="en" sz="3000">
                <a:solidFill>
                  <a:srgbClr val="00FFFF"/>
                </a:solidFill>
              </a:rPr>
              <a:t>If I am wrong on any of this, please gently show me (after the lesson) from the scriptures, so I can correct this.</a:t>
            </a:r>
            <a:endParaRPr sz="3000">
              <a:solidFill>
                <a:srgbClr val="00FFFF"/>
              </a:solidFill>
            </a:endParaRPr>
          </a:p>
          <a:p>
            <a:pPr marL="0" lvl="0" indent="0" algn="l" rtl="0">
              <a:lnSpc>
                <a:spcPct val="90000"/>
              </a:lnSpc>
              <a:spcBef>
                <a:spcPts val="0"/>
              </a:spcBef>
              <a:spcAft>
                <a:spcPts val="0"/>
              </a:spcAft>
              <a:buNone/>
            </a:pPr>
            <a:endParaRPr sz="3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HOW DO WE TREAT THEM?</a:t>
            </a:r>
            <a:endParaRPr sz="5000" b="1">
              <a:solidFill>
                <a:srgbClr val="00FFFF"/>
              </a:solidFill>
            </a:endParaRPr>
          </a:p>
        </p:txBody>
      </p:sp>
      <p:sp>
        <p:nvSpPr>
          <p:cNvPr id="67" name="Google Shape;67;p15"/>
          <p:cNvSpPr txBox="1">
            <a:spLocks noGrp="1"/>
          </p:cNvSpPr>
          <p:nvPr>
            <p:ph type="subTitle" idx="1"/>
          </p:nvPr>
        </p:nvSpPr>
        <p:spPr>
          <a:xfrm>
            <a:off x="-176275" y="427525"/>
            <a:ext cx="9425400" cy="47163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a:solidFill>
                  <a:srgbClr val="FFFF00"/>
                </a:solidFill>
              </a:rPr>
              <a:t>We DO have scripture about this!</a:t>
            </a:r>
            <a:endParaRPr sz="2100">
              <a:solidFill>
                <a:srgbClr val="FFFF00"/>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1 Cor.5:11</a:t>
            </a:r>
            <a:r>
              <a:rPr lang="en" sz="2100">
                <a:solidFill>
                  <a:srgbClr val="FFFF00"/>
                </a:solidFill>
              </a:rPr>
              <a:t> </a:t>
            </a:r>
            <a:r>
              <a:rPr lang="en" sz="2100" i="1">
                <a:solidFill>
                  <a:schemeClr val="dk1"/>
                </a:solidFill>
              </a:rPr>
              <a:t>“But now I have written to you </a:t>
            </a:r>
            <a:r>
              <a:rPr lang="en" sz="2100" i="1" u="sng">
                <a:solidFill>
                  <a:schemeClr val="dk1"/>
                </a:solidFill>
              </a:rPr>
              <a:t>not to keep company with anyone named a brother, who is sexually immoral, or covetous, or an idolater, or a reviler, or a drunkard, or an extortioner - not even to eat with such a person</a:t>
            </a:r>
            <a:r>
              <a:rPr lang="en" sz="2100" i="1">
                <a:solidFill>
                  <a:schemeClr val="dk1"/>
                </a:solidFill>
              </a:rPr>
              <a: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Matt.18:17</a:t>
            </a:r>
            <a:r>
              <a:rPr lang="en" sz="2100">
                <a:solidFill>
                  <a:srgbClr val="FFFF00"/>
                </a:solidFill>
              </a:rPr>
              <a:t> </a:t>
            </a:r>
            <a:r>
              <a:rPr lang="en" sz="2100" i="1">
                <a:solidFill>
                  <a:schemeClr val="dk1"/>
                </a:solidFill>
              </a:rPr>
              <a:t>“And if he refuses to hear them, tell it to the church. But if he refuses even to hear the church, </a:t>
            </a:r>
            <a:r>
              <a:rPr lang="en" sz="2100" i="1" u="sng">
                <a:solidFill>
                  <a:schemeClr val="dk1"/>
                </a:solidFill>
              </a:rPr>
              <a:t>let him be to you like a heathen and a tax collector</a:t>
            </a:r>
            <a:r>
              <a:rPr lang="en" sz="2100" i="1">
                <a:solidFill>
                  <a:schemeClr val="dk1"/>
                </a:solidFill>
              </a:rPr>
              <a: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Rom.16:17</a:t>
            </a:r>
            <a:r>
              <a:rPr lang="en" sz="2100">
                <a:solidFill>
                  <a:srgbClr val="FFFF00"/>
                </a:solidFill>
              </a:rPr>
              <a:t> </a:t>
            </a:r>
            <a:r>
              <a:rPr lang="en" sz="2100" i="1">
                <a:solidFill>
                  <a:schemeClr val="dk1"/>
                </a:solidFill>
              </a:rPr>
              <a:t>“Now I urge you, brethren, </a:t>
            </a:r>
            <a:r>
              <a:rPr lang="en" sz="2100" i="1" u="sng">
                <a:solidFill>
                  <a:schemeClr val="dk1"/>
                </a:solidFill>
              </a:rPr>
              <a:t>note those who cause divisions and offenses</a:t>
            </a:r>
            <a:r>
              <a:rPr lang="en" sz="2100" i="1">
                <a:solidFill>
                  <a:schemeClr val="dk1"/>
                </a:solidFill>
              </a:rPr>
              <a:t>, contrary to the doctrine which you learned, and </a:t>
            </a:r>
            <a:r>
              <a:rPr lang="en" sz="2100" i="1" u="sng">
                <a:solidFill>
                  <a:schemeClr val="dk1"/>
                </a:solidFill>
              </a:rPr>
              <a:t>avoid them</a:t>
            </a:r>
            <a:r>
              <a:rPr lang="en" sz="2100" i="1">
                <a:solidFill>
                  <a:schemeClr val="dk1"/>
                </a:solidFill>
              </a:rPr>
              <a: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2 Thess.3:6,14-15</a:t>
            </a:r>
            <a:r>
              <a:rPr lang="en" sz="2100">
                <a:solidFill>
                  <a:srgbClr val="FFFF00"/>
                </a:solidFill>
              </a:rPr>
              <a:t> </a:t>
            </a:r>
            <a:r>
              <a:rPr lang="en" sz="2100" i="1">
                <a:solidFill>
                  <a:schemeClr val="dk1"/>
                </a:solidFill>
              </a:rPr>
              <a:t>“But we command you, brethren, in the name of our Lord Jesus Christ, that you </a:t>
            </a:r>
            <a:r>
              <a:rPr lang="en" sz="2100" i="1" u="sng">
                <a:solidFill>
                  <a:schemeClr val="dk1"/>
                </a:solidFill>
              </a:rPr>
              <a:t>withdraw from</a:t>
            </a:r>
            <a:r>
              <a:rPr lang="en" sz="2100" i="1">
                <a:solidFill>
                  <a:schemeClr val="dk1"/>
                </a:solidFill>
              </a:rPr>
              <a:t> every brother who walks disorderly and not according to the tradition which he received from us…14 And if anyone does not obey our word in this epistle, </a:t>
            </a:r>
            <a:r>
              <a:rPr lang="en" sz="2100" i="1" u="sng">
                <a:solidFill>
                  <a:schemeClr val="dk1"/>
                </a:solidFill>
              </a:rPr>
              <a:t>note that person and do not keep company with him, that he may be ashamed</a:t>
            </a:r>
            <a:r>
              <a:rPr lang="en" sz="2100" i="1">
                <a:solidFill>
                  <a:schemeClr val="dk1"/>
                </a:solidFill>
              </a:rPr>
              <a:t>. 15 Yet </a:t>
            </a:r>
            <a:r>
              <a:rPr lang="en" sz="2100" i="1" u="sng">
                <a:solidFill>
                  <a:schemeClr val="dk1"/>
                </a:solidFill>
              </a:rPr>
              <a:t>do not count him as an enemy, but admonish him as a brother</a:t>
            </a:r>
            <a:r>
              <a:rPr lang="en" sz="2100" i="1">
                <a:solidFill>
                  <a:schemeClr val="dk1"/>
                </a:solidFill>
              </a:rPr>
              <a:t>.”</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dirty="0">
                <a:solidFill>
                  <a:srgbClr val="00FFFF"/>
                </a:solidFill>
              </a:rPr>
              <a:t>APPLYING WHAT WE LEARNED</a:t>
            </a:r>
            <a:endParaRPr sz="4500" b="1" dirty="0">
              <a:solidFill>
                <a:srgbClr val="00FFFF"/>
              </a:solidFill>
            </a:endParaRPr>
          </a:p>
        </p:txBody>
      </p:sp>
      <p:sp>
        <p:nvSpPr>
          <p:cNvPr id="73" name="Google Shape;73;p16"/>
          <p:cNvSpPr txBox="1">
            <a:spLocks noGrp="1"/>
          </p:cNvSpPr>
          <p:nvPr>
            <p:ph type="subTitle" idx="1"/>
          </p:nvPr>
        </p:nvSpPr>
        <p:spPr>
          <a:xfrm>
            <a:off x="-136800" y="427525"/>
            <a:ext cx="9385800" cy="47163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dirty="0">
                <a:solidFill>
                  <a:srgbClr val="FFFF00"/>
                </a:solidFill>
              </a:rPr>
              <a:t>“</a:t>
            </a:r>
            <a:r>
              <a:rPr lang="en" sz="2400" u="sng" dirty="0">
                <a:solidFill>
                  <a:srgbClr val="FFFF00"/>
                </a:solidFill>
              </a:rPr>
              <a:t>Keep company</a:t>
            </a:r>
            <a:r>
              <a:rPr lang="en" sz="2400" dirty="0">
                <a:solidFill>
                  <a:srgbClr val="FFFF00"/>
                </a:solidFill>
              </a:rPr>
              <a:t>”</a:t>
            </a:r>
            <a:r>
              <a:rPr lang="en" sz="2400" dirty="0">
                <a:solidFill>
                  <a:schemeClr val="dk1"/>
                </a:solidFill>
              </a:rPr>
              <a:t> - This means “be associated with” or “spend time with”.  Paul specifically states a difference in how we treat this “marked” Christian versus how we treat those lost in the world.</a:t>
            </a:r>
            <a:endParaRPr sz="2400" dirty="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dirty="0">
                <a:solidFill>
                  <a:srgbClr val="FFFF00"/>
                </a:solidFill>
              </a:rPr>
              <a:t>“</a:t>
            </a:r>
            <a:r>
              <a:rPr lang="en" sz="2400" u="sng" dirty="0">
                <a:solidFill>
                  <a:srgbClr val="FFFF00"/>
                </a:solidFill>
              </a:rPr>
              <a:t>Not even to eat with them</a:t>
            </a:r>
            <a:r>
              <a:rPr lang="en" sz="2400" dirty="0">
                <a:solidFill>
                  <a:srgbClr val="FFFF00"/>
                </a:solidFill>
              </a:rPr>
              <a:t>”</a:t>
            </a:r>
            <a:r>
              <a:rPr lang="en" sz="2400" dirty="0">
                <a:solidFill>
                  <a:schemeClr val="dk1"/>
                </a:solidFill>
              </a:rPr>
              <a:t> - One of the most common ways we “keep company together” is in our meals, and Paul specifically says that eating with them is forbidden.</a:t>
            </a:r>
            <a:endParaRPr sz="2400" dirty="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A “heathen” or a “tax collector</a:t>
            </a:r>
            <a:r>
              <a:rPr lang="en" sz="2400" dirty="0">
                <a:solidFill>
                  <a:srgbClr val="FFFF00"/>
                </a:solidFill>
              </a:rPr>
              <a:t>”</a:t>
            </a:r>
            <a:r>
              <a:rPr lang="en" sz="2400" dirty="0">
                <a:solidFill>
                  <a:schemeClr val="dk1"/>
                </a:solidFill>
              </a:rPr>
              <a:t> - Reminders of Jewish customs in Jesus’ time will help.  Gentiles engaged in multiple practices that would make a Jew “unclean”.  Jewish tax collectors were viewed as “traitors” who were helping the pagan Romans more than the people of God, and Jesus uses it in this same way.  Christians are warned against becoming too “friendly” with the world and the things in the world. </a:t>
            </a:r>
            <a:endParaRPr sz="24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44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WHAT ELSE?</a:t>
            </a:r>
            <a:endParaRPr sz="4600" b="1">
              <a:solidFill>
                <a:srgbClr val="00FFFF"/>
              </a:solidFill>
            </a:endParaRPr>
          </a:p>
        </p:txBody>
      </p:sp>
      <p:sp>
        <p:nvSpPr>
          <p:cNvPr id="79" name="Google Shape;79;p17"/>
          <p:cNvSpPr txBox="1">
            <a:spLocks noGrp="1"/>
          </p:cNvSpPr>
          <p:nvPr>
            <p:ph type="subTitle" idx="1"/>
          </p:nvPr>
        </p:nvSpPr>
        <p:spPr>
          <a:xfrm>
            <a:off x="-136800" y="314400"/>
            <a:ext cx="9385800" cy="48294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a:solidFill>
                  <a:srgbClr val="FFFF00"/>
                </a:solidFill>
              </a:rPr>
              <a:t>“</a:t>
            </a:r>
            <a:r>
              <a:rPr lang="en" sz="2300" u="sng">
                <a:solidFill>
                  <a:srgbClr val="FFFF00"/>
                </a:solidFill>
              </a:rPr>
              <a:t>Avoid them</a:t>
            </a:r>
            <a:r>
              <a:rPr lang="en" sz="2300">
                <a:solidFill>
                  <a:srgbClr val="FFFF00"/>
                </a:solidFill>
              </a:rPr>
              <a:t>”</a:t>
            </a:r>
            <a:r>
              <a:rPr lang="en" sz="2300">
                <a:solidFill>
                  <a:schemeClr val="dk1"/>
                </a:solidFill>
              </a:rPr>
              <a:t> - We should make a diligent effort to make sure we keep our distance from these unrepentant brethren, until such time as they are willing to discuss their spiritual situation.</a:t>
            </a:r>
            <a:endParaRPr sz="230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a:solidFill>
                  <a:srgbClr val="FFFF00"/>
                </a:solidFill>
              </a:rPr>
              <a:t>“</a:t>
            </a:r>
            <a:r>
              <a:rPr lang="en" sz="2300" u="sng">
                <a:solidFill>
                  <a:srgbClr val="FFFF00"/>
                </a:solidFill>
              </a:rPr>
              <a:t>Withdraw from</a:t>
            </a:r>
            <a:r>
              <a:rPr lang="en" sz="2300">
                <a:solidFill>
                  <a:srgbClr val="FFFF00"/>
                </a:solidFill>
              </a:rPr>
              <a:t>”</a:t>
            </a:r>
            <a:r>
              <a:rPr lang="en" sz="2300">
                <a:solidFill>
                  <a:schemeClr val="dk1"/>
                </a:solidFill>
              </a:rPr>
              <a:t> - Withdraw means to “turn/step away” from something, just as we would a poisonous snake in our path.</a:t>
            </a:r>
            <a:endParaRPr sz="230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a:solidFill>
                  <a:srgbClr val="FFFF00"/>
                </a:solidFill>
              </a:rPr>
              <a:t>“</a:t>
            </a:r>
            <a:r>
              <a:rPr lang="en" sz="2300" u="sng">
                <a:solidFill>
                  <a:srgbClr val="FFFF00"/>
                </a:solidFill>
              </a:rPr>
              <a:t>That he may be ashamed</a:t>
            </a:r>
            <a:r>
              <a:rPr lang="en" sz="2300">
                <a:solidFill>
                  <a:srgbClr val="FFFF00"/>
                </a:solidFill>
              </a:rPr>
              <a:t>”</a:t>
            </a:r>
            <a:r>
              <a:rPr lang="en" sz="2300">
                <a:solidFill>
                  <a:schemeClr val="dk1"/>
                </a:solidFill>
              </a:rPr>
              <a:t> - Remember that the reason we treat them this way is so they will consider what they have done, and feel sorrow for their sinful behavior.  Without this feeling in their heart they will not repent.</a:t>
            </a:r>
            <a:endParaRPr sz="230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a:solidFill>
                  <a:srgbClr val="FFFF00"/>
                </a:solidFill>
              </a:rPr>
              <a:t>“</a:t>
            </a:r>
            <a:r>
              <a:rPr lang="en" sz="2300" u="sng">
                <a:solidFill>
                  <a:srgbClr val="FFFF00"/>
                </a:solidFill>
              </a:rPr>
              <a:t>Do not count them as an enemy, but admonish them as a brother.</a:t>
            </a:r>
            <a:r>
              <a:rPr lang="en" sz="2300">
                <a:solidFill>
                  <a:srgbClr val="FFFF00"/>
                </a:solidFill>
              </a:rPr>
              <a:t>”</a:t>
            </a:r>
            <a:r>
              <a:rPr lang="en" sz="2300">
                <a:solidFill>
                  <a:schemeClr val="dk1"/>
                </a:solidFill>
              </a:rPr>
              <a:t> - They are STILL our brother/sister, NOT our enemy!  If our love is not made clear to them, and they feel “hated” by the group instead, they will likely not repent.  This is why communication lines </a:t>
            </a:r>
            <a:r>
              <a:rPr lang="en" sz="2300" u="sng">
                <a:solidFill>
                  <a:schemeClr val="dk1"/>
                </a:solidFill>
              </a:rPr>
              <a:t>MUST</a:t>
            </a:r>
            <a:r>
              <a:rPr lang="en" sz="2300">
                <a:solidFill>
                  <a:schemeClr val="dk1"/>
                </a:solidFill>
              </a:rPr>
              <a:t> still be kept open - to let them know they are missed!  How often do we forget this crucial responsibility of ours?!</a:t>
            </a:r>
            <a:endParaRPr sz="23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41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WHAT IF THEY ARE ALSO FAMILY?</a:t>
            </a:r>
            <a:endParaRPr sz="4100" b="1">
              <a:solidFill>
                <a:srgbClr val="00FFFF"/>
              </a:solidFill>
            </a:endParaRPr>
          </a:p>
        </p:txBody>
      </p:sp>
      <p:sp>
        <p:nvSpPr>
          <p:cNvPr id="85" name="Google Shape;85;p18"/>
          <p:cNvSpPr txBox="1">
            <a:spLocks noGrp="1"/>
          </p:cNvSpPr>
          <p:nvPr>
            <p:ph type="subTitle" idx="1"/>
          </p:nvPr>
        </p:nvSpPr>
        <p:spPr>
          <a:xfrm>
            <a:off x="-189425" y="320975"/>
            <a:ext cx="9445200" cy="4822800"/>
          </a:xfrm>
          <a:prstGeom prst="rect">
            <a:avLst/>
          </a:prstGeom>
        </p:spPr>
        <p:txBody>
          <a:bodyPr spcFirstLastPara="1" wrap="square" lIns="91425" tIns="91425" rIns="91425" bIns="91425" anchor="t" anchorCtr="0">
            <a:noAutofit/>
          </a:bodyPr>
          <a:lstStyle/>
          <a:p>
            <a:pPr marL="457200" lvl="0" indent="-336550" algn="l" rtl="0">
              <a:lnSpc>
                <a:spcPct val="90000"/>
              </a:lnSpc>
              <a:spcBef>
                <a:spcPts val="0"/>
              </a:spcBef>
              <a:spcAft>
                <a:spcPts val="0"/>
              </a:spcAft>
              <a:buClr>
                <a:srgbClr val="FFFF00"/>
              </a:buClr>
              <a:buSzPts val="1700"/>
              <a:buChar char="●"/>
            </a:pPr>
            <a:r>
              <a:rPr lang="en" sz="1700">
                <a:solidFill>
                  <a:srgbClr val="FFFF00"/>
                </a:solidFill>
              </a:rPr>
              <a:t>These are the MOST difficult situations in Christian families.</a:t>
            </a:r>
            <a:endParaRPr sz="1700">
              <a:solidFill>
                <a:srgbClr val="FFFF00"/>
              </a:solidFill>
            </a:endParaRPr>
          </a:p>
          <a:p>
            <a:pPr marL="457200" lvl="0" indent="-336550" algn="l" rtl="0">
              <a:lnSpc>
                <a:spcPct val="90000"/>
              </a:lnSpc>
              <a:spcBef>
                <a:spcPts val="0"/>
              </a:spcBef>
              <a:spcAft>
                <a:spcPts val="0"/>
              </a:spcAft>
              <a:buClr>
                <a:schemeClr val="dk1"/>
              </a:buClr>
              <a:buSzPts val="1700"/>
              <a:buChar char="●"/>
            </a:pPr>
            <a:r>
              <a:rPr lang="en" sz="1700">
                <a:solidFill>
                  <a:schemeClr val="dk1"/>
                </a:solidFill>
              </a:rPr>
              <a:t>As best I can tell from scripture, our fundamental responsibilities toward family (i.e. protection, provision, instruction) do not “go away” just because they have been withdrawn from, BUT with the limitations given in scripture!</a:t>
            </a:r>
            <a:endParaRPr sz="1700">
              <a:solidFill>
                <a:schemeClr val="dk1"/>
              </a:solidFill>
            </a:endParaRPr>
          </a:p>
          <a:p>
            <a:pPr marL="457200" lvl="0" indent="-336550" algn="l" rtl="0">
              <a:lnSpc>
                <a:spcPct val="90000"/>
              </a:lnSpc>
              <a:spcBef>
                <a:spcPts val="0"/>
              </a:spcBef>
              <a:spcAft>
                <a:spcPts val="0"/>
              </a:spcAft>
              <a:buClr>
                <a:srgbClr val="00FFFF"/>
              </a:buClr>
              <a:buSzPts val="1700"/>
              <a:buChar char="●"/>
            </a:pPr>
            <a:r>
              <a:rPr lang="en" sz="1700">
                <a:solidFill>
                  <a:srgbClr val="00FFFF"/>
                </a:solidFill>
              </a:rPr>
              <a:t>Elderly parents - If my parent has been withdrawn from, do I no longer have a responsibility to see that their needs are met?  No, but we no longer eat with them, nor “vacation/party” with them, nor act like nothing has changed.</a:t>
            </a:r>
            <a:endParaRPr sz="1700">
              <a:solidFill>
                <a:srgbClr val="00FFFF"/>
              </a:solidFill>
            </a:endParaRPr>
          </a:p>
          <a:p>
            <a:pPr marL="457200" lvl="0" indent="-336550" algn="l" rtl="0">
              <a:lnSpc>
                <a:spcPct val="90000"/>
              </a:lnSpc>
              <a:spcBef>
                <a:spcPts val="0"/>
              </a:spcBef>
              <a:spcAft>
                <a:spcPts val="0"/>
              </a:spcAft>
              <a:buClr>
                <a:srgbClr val="FFFF00"/>
              </a:buClr>
              <a:buSzPts val="1700"/>
              <a:buChar char="●"/>
            </a:pPr>
            <a:r>
              <a:rPr lang="en" sz="1700">
                <a:solidFill>
                  <a:srgbClr val="FFFF00"/>
                </a:solidFill>
              </a:rPr>
              <a:t>Children - If my live-in child has been withdrawn from, must I kick them out of my home, onto the street?  No.  If they are out of the home, can I still talk to them?  Sure, but see above.</a:t>
            </a:r>
            <a:endParaRPr sz="1700">
              <a:solidFill>
                <a:srgbClr val="FFFF00"/>
              </a:solidFill>
            </a:endParaRPr>
          </a:p>
          <a:p>
            <a:pPr marL="457200" lvl="0" indent="-336550" algn="l" rtl="0">
              <a:lnSpc>
                <a:spcPct val="90000"/>
              </a:lnSpc>
              <a:spcBef>
                <a:spcPts val="0"/>
              </a:spcBef>
              <a:spcAft>
                <a:spcPts val="0"/>
              </a:spcAft>
              <a:buClr>
                <a:schemeClr val="dk1"/>
              </a:buClr>
              <a:buSzPts val="1700"/>
              <a:buChar char="●"/>
            </a:pPr>
            <a:r>
              <a:rPr lang="en" sz="1700">
                <a:solidFill>
                  <a:schemeClr val="dk1"/>
                </a:solidFill>
              </a:rPr>
              <a:t>Spouses - Don’t I still have responsibilities as their husband or wife?  Can I sleep with them?  Of course, but see above.</a:t>
            </a:r>
            <a:endParaRPr sz="1700">
              <a:solidFill>
                <a:schemeClr val="dk1"/>
              </a:solidFill>
            </a:endParaRPr>
          </a:p>
          <a:p>
            <a:pPr marL="457200" lvl="0" indent="-336550" algn="l" rtl="0">
              <a:lnSpc>
                <a:spcPct val="90000"/>
              </a:lnSpc>
              <a:spcBef>
                <a:spcPts val="0"/>
              </a:spcBef>
              <a:spcAft>
                <a:spcPts val="0"/>
              </a:spcAft>
              <a:buClr>
                <a:srgbClr val="00FFFF"/>
              </a:buClr>
              <a:buSzPts val="1700"/>
              <a:buChar char="●"/>
            </a:pPr>
            <a:r>
              <a:rPr lang="en" sz="1700">
                <a:solidFill>
                  <a:srgbClr val="00FFFF"/>
                </a:solidFill>
              </a:rPr>
              <a:t>What do we desire more - a healthy relationship with our withdrawn family member, or THEIR healthy relationship with God?!  THINK!</a:t>
            </a:r>
            <a:endParaRPr sz="1700">
              <a:solidFill>
                <a:srgbClr val="00FFFF"/>
              </a:solidFill>
            </a:endParaRPr>
          </a:p>
          <a:p>
            <a:pPr marL="457200" lvl="0" indent="-336550" algn="l" rtl="0">
              <a:lnSpc>
                <a:spcPct val="90000"/>
              </a:lnSpc>
              <a:spcBef>
                <a:spcPts val="0"/>
              </a:spcBef>
              <a:spcAft>
                <a:spcPts val="0"/>
              </a:spcAft>
              <a:buClr>
                <a:srgbClr val="FFFF00"/>
              </a:buClr>
              <a:buSzPts val="1700"/>
              <a:buChar char="●"/>
            </a:pPr>
            <a:r>
              <a:rPr lang="en" sz="1700" u="sng">
                <a:solidFill>
                  <a:srgbClr val="FFFF00"/>
                </a:solidFill>
              </a:rPr>
              <a:t>Matt.10:34-38</a:t>
            </a:r>
            <a:r>
              <a:rPr lang="en" sz="1700">
                <a:solidFill>
                  <a:srgbClr val="00FFFF"/>
                </a:solidFill>
              </a:rPr>
              <a:t> </a:t>
            </a:r>
            <a:r>
              <a:rPr lang="en" sz="1700">
                <a:solidFill>
                  <a:srgbClr val="FFFF00"/>
                </a:solidFill>
              </a:rPr>
              <a:t>(NKJV)</a:t>
            </a:r>
            <a:r>
              <a:rPr lang="en" sz="1700">
                <a:solidFill>
                  <a:srgbClr val="00FFFF"/>
                </a:solidFill>
              </a:rPr>
              <a:t> </a:t>
            </a:r>
            <a:r>
              <a:rPr lang="en" sz="1700" i="1">
                <a:solidFill>
                  <a:schemeClr val="dk1"/>
                </a:solidFill>
              </a:rPr>
              <a:t>“Do not think that I </a:t>
            </a:r>
            <a:r>
              <a:rPr lang="en" sz="1700">
                <a:solidFill>
                  <a:srgbClr val="FFFF00"/>
                </a:solidFill>
              </a:rPr>
              <a:t>(Jesus)</a:t>
            </a:r>
            <a:r>
              <a:rPr lang="en" sz="1700" i="1">
                <a:solidFill>
                  <a:schemeClr val="dk1"/>
                </a:solidFill>
              </a:rPr>
              <a:t> came to bring peace on earth. I did not come to bring peace but a sword. 35 For I have come to ‘set a man against his father, a daughter against her mother, and a daughter-in-law against her mother-in-law’; 36 and ‘a man’s enemies will be those of his own household.’ 37 </a:t>
            </a:r>
            <a:r>
              <a:rPr lang="en" sz="1700" i="1" u="sng">
                <a:solidFill>
                  <a:schemeClr val="dk1"/>
                </a:solidFill>
              </a:rPr>
              <a:t>He who loves father or mother more than Me is not worthy of Me. And he who loves son or daughter more than Me is not worthy of Me</a:t>
            </a:r>
            <a:r>
              <a:rPr lang="en" sz="1700" i="1">
                <a:solidFill>
                  <a:schemeClr val="dk1"/>
                </a:solidFill>
              </a:rPr>
              <a:t>. 38 And he who does not take his cross and follow after Me is not worthy of Me.”</a:t>
            </a:r>
            <a:endParaRPr sz="17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41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WHEN IT IS DONE WRONG …</a:t>
            </a:r>
            <a:endParaRPr sz="4100" b="1">
              <a:solidFill>
                <a:srgbClr val="00FFFF"/>
              </a:solidFill>
            </a:endParaRPr>
          </a:p>
        </p:txBody>
      </p:sp>
      <p:sp>
        <p:nvSpPr>
          <p:cNvPr id="91" name="Google Shape;91;p19"/>
          <p:cNvSpPr txBox="1">
            <a:spLocks noGrp="1"/>
          </p:cNvSpPr>
          <p:nvPr>
            <p:ph type="subTitle" idx="1"/>
          </p:nvPr>
        </p:nvSpPr>
        <p:spPr>
          <a:xfrm>
            <a:off x="-136800" y="294675"/>
            <a:ext cx="9353100" cy="48492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If the withdrawn member never again hears from their fellow Christians who withdrew from them, we have done it WRONG.  How can we be following a command to “admonish them as a brother” if we never even speak to them?</a:t>
            </a:r>
            <a:endParaRPr sz="2000" dirty="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dirty="0">
                <a:solidFill>
                  <a:schemeClr val="dk1"/>
                </a:solidFill>
              </a:rPr>
              <a:t>If the member we have withdrawn from has </a:t>
            </a:r>
            <a:r>
              <a:rPr lang="en" sz="2000" u="sng" dirty="0">
                <a:solidFill>
                  <a:schemeClr val="dk1"/>
                </a:solidFill>
              </a:rPr>
              <a:t>legitimate</a:t>
            </a:r>
            <a:r>
              <a:rPr lang="en" sz="2000" dirty="0">
                <a:solidFill>
                  <a:schemeClr val="dk1"/>
                </a:solidFill>
              </a:rPr>
              <a:t> reasons to believe that the group hates them and never wants them to come back, we have done it WRONG.  Our sincere desire for them to come back to the Lord and to us should be evident every time we speak to them.</a:t>
            </a:r>
            <a:endParaRPr sz="2000"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If the member sees very little change in their association with their fellow Christians after they have been withdrawn, we have done it WRONG.  It is precisely the LACK of close fellowship - the longing for it, that is intended to make them want to come back.  If instead we continue to provide this, what is their incentive to repent?</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If family members neglect the will of the church and of God, by still “keeping company” as if nothing has changed, this is WRONG.  They will damage their relationship with their faithful brethren, and the withdrawn member will not see any reason to repent, since those they were closest to still remain close.</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40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WHAT IS THE GOAL AGAIN? …</a:t>
            </a:r>
            <a:endParaRPr sz="4100" b="1">
              <a:solidFill>
                <a:srgbClr val="00FFFF"/>
              </a:solidFill>
            </a:endParaRPr>
          </a:p>
        </p:txBody>
      </p:sp>
      <p:sp>
        <p:nvSpPr>
          <p:cNvPr id="97" name="Google Shape;97;p20"/>
          <p:cNvSpPr txBox="1">
            <a:spLocks noGrp="1"/>
          </p:cNvSpPr>
          <p:nvPr>
            <p:ph type="subTitle" idx="1"/>
          </p:nvPr>
        </p:nvSpPr>
        <p:spPr>
          <a:xfrm>
            <a:off x="-136800" y="259150"/>
            <a:ext cx="9353100" cy="48846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2 Tim.2:24-26</a:t>
            </a:r>
            <a:r>
              <a:rPr lang="en" sz="2500">
                <a:solidFill>
                  <a:srgbClr val="FFFF00"/>
                </a:solidFill>
              </a:rPr>
              <a:t> </a:t>
            </a:r>
            <a:r>
              <a:rPr lang="en" sz="2500" i="1">
                <a:solidFill>
                  <a:schemeClr val="dk1"/>
                </a:solidFill>
              </a:rPr>
              <a:t>“And a servant of the Lord must not quarrel but be gentle to all, able to teach, patient, 25 in humility correcting those who are in opposition, if God perhaps will grant them repentance, </a:t>
            </a:r>
            <a:r>
              <a:rPr lang="en" sz="2500" i="1" u="sng">
                <a:solidFill>
                  <a:schemeClr val="dk1"/>
                </a:solidFill>
              </a:rPr>
              <a:t>so that they may know the truth, 26 and that they may come to their senses and escape the snare of the devil</a:t>
            </a:r>
            <a:r>
              <a:rPr lang="en" sz="2500" i="1">
                <a:solidFill>
                  <a:schemeClr val="dk1"/>
                </a:solidFill>
              </a:rPr>
              <a:t>, having been taken captive by him to do his will.”</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1 Cor.5:5</a:t>
            </a:r>
            <a:r>
              <a:rPr lang="en" sz="2500">
                <a:solidFill>
                  <a:srgbClr val="FFFF00"/>
                </a:solidFill>
              </a:rPr>
              <a:t> </a:t>
            </a:r>
            <a:r>
              <a:rPr lang="en" sz="2500" i="1">
                <a:solidFill>
                  <a:schemeClr val="dk1"/>
                </a:solidFill>
              </a:rPr>
              <a:t>“deliver such a one to Satan </a:t>
            </a:r>
            <a:r>
              <a:rPr lang="en" sz="2500" i="1" u="sng">
                <a:solidFill>
                  <a:schemeClr val="dk1"/>
                </a:solidFill>
              </a:rPr>
              <a:t>for the destruction of the flesh</a:t>
            </a:r>
            <a:r>
              <a:rPr lang="en" sz="2500" i="1">
                <a:solidFill>
                  <a:schemeClr val="dk1"/>
                </a:solidFill>
              </a:rPr>
              <a:t>, </a:t>
            </a:r>
            <a:r>
              <a:rPr lang="en" sz="2500" i="1" u="sng">
                <a:solidFill>
                  <a:schemeClr val="dk1"/>
                </a:solidFill>
              </a:rPr>
              <a:t>that his spirit may be saved in the day of the Lord Jesus</a:t>
            </a:r>
            <a:r>
              <a:rPr lang="en" sz="2500" i="1">
                <a:solidFill>
                  <a:schemeClr val="dk1"/>
                </a:solidFill>
              </a:rPr>
              <a:t>.”</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Rom.8:13</a:t>
            </a:r>
            <a:r>
              <a:rPr lang="en" sz="2500">
                <a:solidFill>
                  <a:srgbClr val="FFFF00"/>
                </a:solidFill>
              </a:rPr>
              <a:t> </a:t>
            </a:r>
            <a:r>
              <a:rPr lang="en" sz="2500" i="1">
                <a:solidFill>
                  <a:schemeClr val="dk1"/>
                </a:solidFill>
              </a:rPr>
              <a:t>“For if you live according to the flesh you will die; but </a:t>
            </a:r>
            <a:r>
              <a:rPr lang="en" sz="2500" i="1" u="sng">
                <a:solidFill>
                  <a:schemeClr val="dk1"/>
                </a:solidFill>
              </a:rPr>
              <a:t>if by the Spirit you put to death the deeds of the body, you will live</a:t>
            </a:r>
            <a:r>
              <a:rPr lang="en" sz="2500" i="1">
                <a:solidFill>
                  <a:schemeClr val="dk1"/>
                </a:solidFill>
              </a:rPr>
              <a:t>.”</a:t>
            </a:r>
            <a:endParaRPr sz="2500" i="1">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a:solidFill>
                  <a:srgbClr val="00FFFF"/>
                </a:solidFill>
              </a:rPr>
              <a:t>RECONCILIATION, with God and with their brethren, is always the goal!</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40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WHAT REPENTANCE LOOKS LIKE</a:t>
            </a:r>
            <a:endParaRPr sz="4100" b="1">
              <a:solidFill>
                <a:srgbClr val="00FFFF"/>
              </a:solidFill>
            </a:endParaRPr>
          </a:p>
        </p:txBody>
      </p:sp>
      <p:sp>
        <p:nvSpPr>
          <p:cNvPr id="103" name="Google Shape;103;p21"/>
          <p:cNvSpPr txBox="1">
            <a:spLocks noGrp="1"/>
          </p:cNvSpPr>
          <p:nvPr>
            <p:ph type="subTitle" idx="1"/>
          </p:nvPr>
        </p:nvSpPr>
        <p:spPr>
          <a:xfrm>
            <a:off x="-57875" y="356500"/>
            <a:ext cx="9274200" cy="47874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u="sng" dirty="0">
                <a:solidFill>
                  <a:srgbClr val="FFFF00"/>
                </a:solidFill>
              </a:rPr>
              <a:t>2 Cor.2:6-11</a:t>
            </a:r>
            <a:r>
              <a:rPr lang="en" dirty="0">
                <a:solidFill>
                  <a:srgbClr val="00FFFF"/>
                </a:solidFill>
              </a:rPr>
              <a:t> </a:t>
            </a:r>
            <a:r>
              <a:rPr lang="en" i="1" dirty="0">
                <a:solidFill>
                  <a:schemeClr val="dk1"/>
                </a:solidFill>
              </a:rPr>
              <a:t>“This punishment which was inflicted by the majority is sufficient for such a man, 7 so that, on the contrary, you ought rather to forgive and comfort him, lest perhaps such a one be swallowed up with too much sorrow. 8 Therefore I urge you to reaffirm your love to him. 9 For to this end I also wrote, that I might put you to the test, whether you are obedient in all things. 10 Now whom you forgive anything, I also forgive. For if indeed I have forgiven anything, I have forgiven that one for your sakes in the presence of Christ, 11 lest Satan should take advantage of us; for we are not ignorant of his devices.”</a:t>
            </a:r>
            <a:endParaRPr i="1" dirty="0">
              <a:solidFill>
                <a:schemeClr val="dk1"/>
              </a:solidFill>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3008</Words>
  <Application>Microsoft Office PowerPoint</Application>
  <PresentationFormat>On-screen Show (16:9)</PresentationFormat>
  <Paragraphs>77</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Church “Discipline” Part 2</vt:lpstr>
      <vt:lpstr>HARD QUESTIONS …</vt:lpstr>
      <vt:lpstr>HOW DO WE TREAT THEM?</vt:lpstr>
      <vt:lpstr>APPLYING WHAT WE LEARNED</vt:lpstr>
      <vt:lpstr>WHAT ELSE?</vt:lpstr>
      <vt:lpstr>WHAT IF THEY ARE ALSO FAMILY?</vt:lpstr>
      <vt:lpstr>WHEN IT IS DONE WRONG …</vt:lpstr>
      <vt:lpstr>WHAT IS THE GOAL AGAIN? …</vt:lpstr>
      <vt:lpstr>WHAT REPENTANCE LOOKS LIKE</vt:lpstr>
      <vt:lpstr>WHAT REPENTANCE LOOKS LIKE</vt:lpstr>
      <vt:lpstr>CHURCH “AUTONOMY”</vt:lpstr>
      <vt:lpstr>“PERSONAL” WITHDRAWAL?</vt:lpstr>
      <vt:lpstr>THOSE WHO STOP ATTENDING?</vt:lpstr>
      <vt:lpstr>IS THERE A BETTER APPROACH?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“Discipline” Part 2</dc:title>
  <dc:creator>Eric Bridge</dc:creator>
  <cp:lastModifiedBy>Eric Bridge</cp:lastModifiedBy>
  <cp:revision>1</cp:revision>
  <dcterms:modified xsi:type="dcterms:W3CDTF">2023-05-07T03:52:11Z</dcterms:modified>
</cp:coreProperties>
</file>