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99" d="100"/>
          <a:sy n="199" d="100"/>
        </p:scale>
        <p:origin x="3222"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c Bridge" userId="1b5aec563ebd452a" providerId="LiveId" clId="{55FD1E2C-586A-489D-9D9D-ED0EA93A3611}"/>
    <pc:docChg chg="modSld">
      <pc:chgData name="Eric Bridge" userId="1b5aec563ebd452a" providerId="LiveId" clId="{55FD1E2C-586A-489D-9D9D-ED0EA93A3611}" dt="2023-05-22T02:39:35.778" v="101" actId="20577"/>
      <pc:docMkLst>
        <pc:docMk/>
      </pc:docMkLst>
      <pc:sldChg chg="modSp mod">
        <pc:chgData name="Eric Bridge" userId="1b5aec563ebd452a" providerId="LiveId" clId="{55FD1E2C-586A-489D-9D9D-ED0EA93A3611}" dt="2023-05-20T22:54:26.099" v="2" actId="20577"/>
        <pc:sldMkLst>
          <pc:docMk/>
          <pc:sldMk cId="0" sldId="264"/>
        </pc:sldMkLst>
        <pc:spChg chg="mod">
          <ac:chgData name="Eric Bridge" userId="1b5aec563ebd452a" providerId="LiveId" clId="{55FD1E2C-586A-489D-9D9D-ED0EA93A3611}" dt="2023-05-20T22:54:26.099" v="2" actId="20577"/>
          <ac:spMkLst>
            <pc:docMk/>
            <pc:sldMk cId="0" sldId="264"/>
            <ac:spMk id="102" creationId="{00000000-0000-0000-0000-000000000000}"/>
          </ac:spMkLst>
        </pc:spChg>
      </pc:sldChg>
      <pc:sldChg chg="modSp mod">
        <pc:chgData name="Eric Bridge" userId="1b5aec563ebd452a" providerId="LiveId" clId="{55FD1E2C-586A-489D-9D9D-ED0EA93A3611}" dt="2023-05-22T02:39:35.778" v="101" actId="20577"/>
        <pc:sldMkLst>
          <pc:docMk/>
          <pc:sldMk cId="0" sldId="265"/>
        </pc:sldMkLst>
        <pc:spChg chg="mod">
          <ac:chgData name="Eric Bridge" userId="1b5aec563ebd452a" providerId="LiveId" clId="{55FD1E2C-586A-489D-9D9D-ED0EA93A3611}" dt="2023-05-22T02:39:35.778" v="101" actId="20577"/>
          <ac:spMkLst>
            <pc:docMk/>
            <pc:sldMk cId="0" sldId="265"/>
            <ac:spMk id="109" creationId="{00000000-0000-0000-0000-000000000000}"/>
          </ac:spMkLst>
        </pc:spChg>
      </pc:sldChg>
      <pc:sldChg chg="modSp mod">
        <pc:chgData name="Eric Bridge" userId="1b5aec563ebd452a" providerId="LiveId" clId="{55FD1E2C-586A-489D-9D9D-ED0EA93A3611}" dt="2023-05-20T22:57:18.728" v="4" actId="14100"/>
        <pc:sldMkLst>
          <pc:docMk/>
          <pc:sldMk cId="0" sldId="266"/>
        </pc:sldMkLst>
        <pc:spChg chg="mod">
          <ac:chgData name="Eric Bridge" userId="1b5aec563ebd452a" providerId="LiveId" clId="{55FD1E2C-586A-489D-9D9D-ED0EA93A3611}" dt="2023-05-20T22:57:18.728" v="4" actId="14100"/>
          <ac:spMkLst>
            <pc:docMk/>
            <pc:sldMk cId="0" sldId="266"/>
            <ac:spMk id="115" creationId="{00000000-0000-0000-0000-000000000000}"/>
          </ac:spMkLst>
        </pc:spChg>
      </pc:sldChg>
      <pc:sldChg chg="modSp modNotes">
        <pc:chgData name="Eric Bridge" userId="1b5aec563ebd452a" providerId="LiveId" clId="{55FD1E2C-586A-489D-9D9D-ED0EA93A3611}" dt="2023-05-20T22:59:07.999" v="80" actId="20577"/>
        <pc:sldMkLst>
          <pc:docMk/>
          <pc:sldMk cId="0" sldId="268"/>
        </pc:sldMkLst>
        <pc:spChg chg="mod">
          <ac:chgData name="Eric Bridge" userId="1b5aec563ebd452a" providerId="LiveId" clId="{55FD1E2C-586A-489D-9D9D-ED0EA93A3611}" dt="2023-05-20T22:59:07.999" v="80" actId="20577"/>
          <ac:spMkLst>
            <pc:docMk/>
            <pc:sldMk cId="0" sldId="268"/>
            <ac:spMk id="127" creationId="{00000000-0000-0000-0000-000000000000}"/>
          </ac:spMkLst>
        </pc:spChg>
      </pc:sldChg>
      <pc:sldChg chg="modSp mod">
        <pc:chgData name="Eric Bridge" userId="1b5aec563ebd452a" providerId="LiveId" clId="{55FD1E2C-586A-489D-9D9D-ED0EA93A3611}" dt="2023-05-20T23:01:29.134" v="95" actId="20577"/>
        <pc:sldMkLst>
          <pc:docMk/>
          <pc:sldMk cId="0" sldId="269"/>
        </pc:sldMkLst>
        <pc:spChg chg="mod">
          <ac:chgData name="Eric Bridge" userId="1b5aec563ebd452a" providerId="LiveId" clId="{55FD1E2C-586A-489D-9D9D-ED0EA93A3611}" dt="2023-05-20T22:59:50.576" v="85" actId="20577"/>
          <ac:spMkLst>
            <pc:docMk/>
            <pc:sldMk cId="0" sldId="269"/>
            <ac:spMk id="132" creationId="{00000000-0000-0000-0000-000000000000}"/>
          </ac:spMkLst>
        </pc:spChg>
        <pc:spChg chg="mod">
          <ac:chgData name="Eric Bridge" userId="1b5aec563ebd452a" providerId="LiveId" clId="{55FD1E2C-586A-489D-9D9D-ED0EA93A3611}" dt="2023-05-20T23:01:29.134" v="95" actId="20577"/>
          <ac:spMkLst>
            <pc:docMk/>
            <pc:sldMk cId="0" sldId="269"/>
            <ac:spMk id="133" creationId="{00000000-0000-0000-0000-000000000000}"/>
          </ac:spMkLst>
        </pc:spChg>
      </pc:sldChg>
      <pc:sldChg chg="modSp modNotes">
        <pc:chgData name="Eric Bridge" userId="1b5aec563ebd452a" providerId="LiveId" clId="{55FD1E2C-586A-489D-9D9D-ED0EA93A3611}" dt="2023-05-20T23:05:05.275" v="97" actId="207"/>
        <pc:sldMkLst>
          <pc:docMk/>
          <pc:sldMk cId="0" sldId="273"/>
        </pc:sldMkLst>
        <pc:spChg chg="mod">
          <ac:chgData name="Eric Bridge" userId="1b5aec563ebd452a" providerId="LiveId" clId="{55FD1E2C-586A-489D-9D9D-ED0EA93A3611}" dt="2023-05-20T23:05:05.275" v="97" actId="207"/>
          <ac:spMkLst>
            <pc:docMk/>
            <pc:sldMk cId="0" sldId="273"/>
            <ac:spMk id="157"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47c6d476ac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47c6d476ac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47c6d476ac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47c6d476ac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47c6d476ac_0_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47c6d476ac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247c6d476ac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247c6d476ac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247c6d476ac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247c6d476ac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247c6d476ac_0_4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247c6d476ac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247c6d476ac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247c6d476ac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247c6d476ac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247c6d476ac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247c6d476ac_0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247c6d476ac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47a66d6373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47a66d6373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47a66d6373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47a66d6373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47a66d6373_0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47a66d6373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47a66d6373_0_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47a66d6373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47a66d6373_0_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47a66d6373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47c6d476ac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47c6d476a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47c6d476ac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47c6d476ac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47c6d476ac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47c6d476ac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84200" y="0"/>
            <a:ext cx="9320100" cy="1752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b="1">
                <a:solidFill>
                  <a:srgbClr val="00FFFF"/>
                </a:solidFill>
              </a:rPr>
              <a:t>Can I be saved today like the “thief on the cross”?</a:t>
            </a:r>
            <a:endParaRPr sz="6000" b="1">
              <a:solidFill>
                <a:srgbClr val="00FFFF"/>
              </a:solidFill>
            </a:endParaRPr>
          </a:p>
        </p:txBody>
      </p:sp>
      <p:sp>
        <p:nvSpPr>
          <p:cNvPr id="55" name="Google Shape;55;p13"/>
          <p:cNvSpPr txBox="1">
            <a:spLocks noGrp="1"/>
          </p:cNvSpPr>
          <p:nvPr>
            <p:ph type="subTitle" idx="1"/>
          </p:nvPr>
        </p:nvSpPr>
        <p:spPr>
          <a:xfrm>
            <a:off x="0" y="1711425"/>
            <a:ext cx="9144000" cy="34320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sz="5000" dirty="0">
                <a:solidFill>
                  <a:srgbClr val="FFFF00"/>
                </a:solidFill>
              </a:rPr>
              <a:t>(</a:t>
            </a:r>
            <a:r>
              <a:rPr lang="en" sz="5000" u="sng" dirty="0">
                <a:solidFill>
                  <a:srgbClr val="FFFF00"/>
                </a:solidFill>
              </a:rPr>
              <a:t>Lk.23:39-43</a:t>
            </a:r>
            <a:r>
              <a:rPr lang="en" sz="5000" dirty="0">
                <a:solidFill>
                  <a:srgbClr val="FFFF00"/>
                </a:solidFill>
              </a:rPr>
              <a:t>)</a:t>
            </a:r>
            <a:endParaRPr sz="5000" dirty="0">
              <a:solidFill>
                <a:srgbClr val="FFFF00"/>
              </a:solidFill>
            </a:endParaRPr>
          </a:p>
          <a:p>
            <a:pPr marL="0" lvl="0" indent="0" algn="ctr" rtl="0">
              <a:spcBef>
                <a:spcPts val="0"/>
              </a:spcBef>
              <a:spcAft>
                <a:spcPts val="0"/>
              </a:spcAft>
              <a:buNone/>
            </a:pPr>
            <a:r>
              <a:rPr lang="en" sz="6000" dirty="0">
                <a:solidFill>
                  <a:schemeClr val="dk1"/>
                </a:solidFill>
              </a:rPr>
              <a:t>Five questions that you must HONESTLY answer.</a:t>
            </a:r>
            <a:endParaRPr sz="6000" dirty="0">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0" y="0"/>
            <a:ext cx="9144000" cy="535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But something changed …</a:t>
            </a:r>
            <a:endParaRPr sz="5000" b="1">
              <a:solidFill>
                <a:srgbClr val="00FFFF"/>
              </a:solidFill>
            </a:endParaRPr>
          </a:p>
        </p:txBody>
      </p:sp>
      <p:sp>
        <p:nvSpPr>
          <p:cNvPr id="109" name="Google Shape;109;p22"/>
          <p:cNvSpPr txBox="1">
            <a:spLocks noGrp="1"/>
          </p:cNvSpPr>
          <p:nvPr>
            <p:ph type="subTitle" idx="1"/>
          </p:nvPr>
        </p:nvSpPr>
        <p:spPr>
          <a:xfrm>
            <a:off x="-57875" y="468300"/>
            <a:ext cx="9267600" cy="4675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500" dirty="0">
                <a:solidFill>
                  <a:srgbClr val="FFFF00"/>
                </a:solidFill>
              </a:rPr>
              <a:t>Was it hearing Jesus ask His Father to forgive his torturers and executioners?  </a:t>
            </a:r>
            <a:r>
              <a:rPr lang="en" sz="2500" dirty="0">
                <a:solidFill>
                  <a:schemeClr val="dk1"/>
                </a:solidFill>
              </a:rPr>
              <a:t>Was it hearing Jesus quote the Messianic psalm 22 - “My God, My God, why have you forsaken Me?”</a:t>
            </a:r>
            <a:r>
              <a:rPr lang="en" sz="2500" dirty="0">
                <a:solidFill>
                  <a:srgbClr val="FFFF00"/>
                </a:solidFill>
              </a:rPr>
              <a:t>  Was it the sign over Jesus’ head saying “King of the Jews”, or reflecting on Jesus’ crown of thorns?  </a:t>
            </a:r>
            <a:r>
              <a:rPr lang="en" sz="2500" dirty="0">
                <a:solidFill>
                  <a:schemeClr val="dk1"/>
                </a:solidFill>
              </a:rPr>
              <a:t>Was it seeing prophecy fulfilled by the guards casting lots for Jesus’ clothing?</a:t>
            </a:r>
            <a:r>
              <a:rPr lang="en" sz="2500" dirty="0">
                <a:solidFill>
                  <a:srgbClr val="FFFF00"/>
                </a:solidFill>
              </a:rPr>
              <a:t>  Was it reflecting on Pilate’s statement that he had found no wrongdoing in Jesus?  </a:t>
            </a:r>
            <a:r>
              <a:rPr lang="en" sz="2500" dirty="0">
                <a:solidFill>
                  <a:schemeClr val="dk1"/>
                </a:solidFill>
              </a:rPr>
              <a:t>Was it realizing that this was a fulfillment of Isaiah 53, and that Jesus was “numbered with the transgressors”?</a:t>
            </a:r>
            <a:r>
              <a:rPr lang="en" sz="2500" dirty="0">
                <a:solidFill>
                  <a:srgbClr val="FFFF00"/>
                </a:solidFill>
              </a:rPr>
              <a:t>  Was it seeing Jesus making sure His mother would be cared for by John?  </a:t>
            </a:r>
            <a:r>
              <a:rPr lang="en" sz="2500">
                <a:solidFill>
                  <a:srgbClr val="FFFF00"/>
                </a:solidFill>
              </a:rPr>
              <a:t>(</a:t>
            </a:r>
            <a:r>
              <a:rPr lang="en" sz="2500" u="sng">
                <a:solidFill>
                  <a:srgbClr val="FFFF00"/>
                </a:solidFill>
              </a:rPr>
              <a:t>Jn.19:27</a:t>
            </a:r>
            <a:r>
              <a:rPr lang="en" sz="2500">
                <a:solidFill>
                  <a:srgbClr val="FFFF00"/>
                </a:solidFill>
              </a:rPr>
              <a:t>)  </a:t>
            </a:r>
            <a:r>
              <a:rPr lang="en" sz="2500">
                <a:solidFill>
                  <a:schemeClr val="dk1"/>
                </a:solidFill>
              </a:rPr>
              <a:t>Was it simply Jesus’ calm demeanor throughout this ordeal?</a:t>
            </a:r>
            <a:r>
              <a:rPr lang="en" sz="2500">
                <a:solidFill>
                  <a:srgbClr val="FFFF00"/>
                </a:solidFill>
              </a:rPr>
              <a:t> </a:t>
            </a:r>
            <a:r>
              <a:rPr lang="en" sz="2500" dirty="0">
                <a:solidFill>
                  <a:srgbClr val="FFFF00"/>
                </a:solidFill>
              </a:rPr>
              <a:t>We don’t know why his beliefs changed, but they did.</a:t>
            </a:r>
            <a:endParaRPr sz="2500" dirty="0">
              <a:solidFill>
                <a:srgbClr val="FFFF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0" y="0"/>
            <a:ext cx="9144000" cy="469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200" b="1">
                <a:solidFill>
                  <a:srgbClr val="00FFFF"/>
                </a:solidFill>
              </a:rPr>
              <a:t>And shortly before they BOTH died</a:t>
            </a:r>
            <a:endParaRPr sz="4200" b="1">
              <a:solidFill>
                <a:srgbClr val="00FFFF"/>
              </a:solidFill>
            </a:endParaRPr>
          </a:p>
        </p:txBody>
      </p:sp>
      <p:sp>
        <p:nvSpPr>
          <p:cNvPr id="115" name="Google Shape;115;p23"/>
          <p:cNvSpPr txBox="1">
            <a:spLocks noGrp="1"/>
          </p:cNvSpPr>
          <p:nvPr>
            <p:ph type="subTitle" idx="1"/>
          </p:nvPr>
        </p:nvSpPr>
        <p:spPr>
          <a:xfrm>
            <a:off x="-117075" y="344650"/>
            <a:ext cx="9371186" cy="47994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chemeClr val="dk1"/>
              </a:buClr>
              <a:buSzPts val="2200"/>
              <a:buChar char="●"/>
            </a:pPr>
            <a:r>
              <a:rPr lang="en" sz="2200" dirty="0">
                <a:solidFill>
                  <a:schemeClr val="dk1"/>
                </a:solidFill>
              </a:rPr>
              <a:t>He had a healthy fear of God.</a:t>
            </a:r>
            <a:r>
              <a:rPr lang="en" sz="2200" dirty="0">
                <a:solidFill>
                  <a:srgbClr val="FFFF00"/>
                </a:solidFill>
              </a:rPr>
              <a:t>  </a:t>
            </a:r>
            <a:r>
              <a:rPr lang="en" sz="2200" u="sng" dirty="0">
                <a:solidFill>
                  <a:srgbClr val="FFFF00"/>
                </a:solidFill>
              </a:rPr>
              <a:t>Lk.23:40</a:t>
            </a:r>
            <a:endParaRPr sz="2200" u="sng" dirty="0">
              <a:solidFill>
                <a:srgbClr val="FFFF00"/>
              </a:solidFill>
            </a:endParaRPr>
          </a:p>
          <a:p>
            <a:pPr marL="457200" lvl="0" indent="-368300" algn="l" rtl="0">
              <a:spcBef>
                <a:spcPts val="0"/>
              </a:spcBef>
              <a:spcAft>
                <a:spcPts val="0"/>
              </a:spcAft>
              <a:buClr>
                <a:schemeClr val="dk1"/>
              </a:buClr>
              <a:buSzPts val="2200"/>
              <a:buChar char="●"/>
            </a:pPr>
            <a:r>
              <a:rPr lang="en" sz="2200" dirty="0">
                <a:solidFill>
                  <a:schemeClr val="dk1"/>
                </a:solidFill>
              </a:rPr>
              <a:t>He acknowledged that he himself did deserve his own punishment. </a:t>
            </a:r>
            <a:r>
              <a:rPr lang="en" sz="2200" dirty="0">
                <a:solidFill>
                  <a:srgbClr val="FFFF00"/>
                </a:solidFill>
              </a:rPr>
              <a:t> </a:t>
            </a:r>
            <a:r>
              <a:rPr lang="en" sz="2200" u="sng" dirty="0">
                <a:solidFill>
                  <a:srgbClr val="FFFF00"/>
                </a:solidFill>
              </a:rPr>
              <a:t>Lk.23:41</a:t>
            </a:r>
            <a:endParaRPr sz="2200" u="sng" dirty="0">
              <a:solidFill>
                <a:srgbClr val="FFFF00"/>
              </a:solidFill>
            </a:endParaRPr>
          </a:p>
          <a:p>
            <a:pPr marL="457200" lvl="0" indent="-368300" algn="l" rtl="0">
              <a:spcBef>
                <a:spcPts val="0"/>
              </a:spcBef>
              <a:spcAft>
                <a:spcPts val="0"/>
              </a:spcAft>
              <a:buClr>
                <a:schemeClr val="dk1"/>
              </a:buClr>
              <a:buSzPts val="2200"/>
              <a:buChar char="●"/>
            </a:pPr>
            <a:r>
              <a:rPr lang="en" sz="2200" dirty="0">
                <a:solidFill>
                  <a:schemeClr val="dk1"/>
                </a:solidFill>
              </a:rPr>
              <a:t>He acknowledged that Jesus was sinless.</a:t>
            </a:r>
            <a:r>
              <a:rPr lang="en" sz="2200" dirty="0">
                <a:solidFill>
                  <a:srgbClr val="FFFF00"/>
                </a:solidFill>
              </a:rPr>
              <a:t>  </a:t>
            </a:r>
            <a:r>
              <a:rPr lang="en" sz="2200" u="sng" dirty="0">
                <a:solidFill>
                  <a:srgbClr val="FFFF00"/>
                </a:solidFill>
              </a:rPr>
              <a:t>Lk.23:41</a:t>
            </a:r>
            <a:endParaRPr sz="2200" u="sng" dirty="0">
              <a:solidFill>
                <a:srgbClr val="FFFF00"/>
              </a:solidFill>
            </a:endParaRPr>
          </a:p>
          <a:p>
            <a:pPr marL="457200" lvl="0" indent="-368300" algn="l" rtl="0">
              <a:spcBef>
                <a:spcPts val="0"/>
              </a:spcBef>
              <a:spcAft>
                <a:spcPts val="0"/>
              </a:spcAft>
              <a:buClr>
                <a:schemeClr val="dk1"/>
              </a:buClr>
              <a:buSzPts val="2200"/>
              <a:buChar char="●"/>
            </a:pPr>
            <a:r>
              <a:rPr lang="en" sz="2200" dirty="0">
                <a:solidFill>
                  <a:schemeClr val="dk1"/>
                </a:solidFill>
              </a:rPr>
              <a:t>He acknowledged that Jesus was Lord, and that He was receiving a heavenly kingdom.</a:t>
            </a:r>
            <a:r>
              <a:rPr lang="en" sz="2200" dirty="0">
                <a:solidFill>
                  <a:srgbClr val="FFFF00"/>
                </a:solidFill>
              </a:rPr>
              <a:t>  </a:t>
            </a:r>
            <a:r>
              <a:rPr lang="en" sz="2200" u="sng" dirty="0">
                <a:solidFill>
                  <a:srgbClr val="FFFF00"/>
                </a:solidFill>
              </a:rPr>
              <a:t>Lk.23:42</a:t>
            </a:r>
            <a:endParaRPr sz="2200" u="sng" dirty="0">
              <a:solidFill>
                <a:srgbClr val="FFFF00"/>
              </a:solidFill>
            </a:endParaRPr>
          </a:p>
          <a:p>
            <a:pPr marL="457200" lvl="0" indent="-368300" algn="l" rtl="0">
              <a:spcBef>
                <a:spcPts val="0"/>
              </a:spcBef>
              <a:spcAft>
                <a:spcPts val="0"/>
              </a:spcAft>
              <a:buClr>
                <a:srgbClr val="00FFFF"/>
              </a:buClr>
              <a:buSzPts val="2200"/>
              <a:buChar char="●"/>
            </a:pPr>
            <a:r>
              <a:rPr lang="en" sz="2200" dirty="0">
                <a:solidFill>
                  <a:srgbClr val="00FFFF"/>
                </a:solidFill>
              </a:rPr>
              <a:t>And so we have here a so-called “deathbed confession”, someone realizing the truth about Jesus, </a:t>
            </a:r>
            <a:r>
              <a:rPr lang="en" sz="2200" dirty="0">
                <a:solidFill>
                  <a:srgbClr val="FFFF00"/>
                </a:solidFill>
              </a:rPr>
              <a:t>FOR THE FIRST TIME</a:t>
            </a:r>
            <a:r>
              <a:rPr lang="en" sz="2200" dirty="0">
                <a:solidFill>
                  <a:srgbClr val="00FFFF"/>
                </a:solidFill>
              </a:rPr>
              <a:t>, right before they die.  Only the Lord knows the human heart.  But my question is - Is this YOUR situation?  Is there evidence that YOU will be dead in a couple hours, like this man had?  If you, right now, know who Jesus is, then what should you do?  If you say that you can wait and then ask God’s forgiveness years down the road, that is </a:t>
            </a:r>
            <a:r>
              <a:rPr lang="en" sz="2200" u="sng" dirty="0">
                <a:solidFill>
                  <a:srgbClr val="00FFFF"/>
                </a:solidFill>
              </a:rPr>
              <a:t>NOT</a:t>
            </a:r>
            <a:r>
              <a:rPr lang="en" sz="2200" dirty="0">
                <a:solidFill>
                  <a:srgbClr val="00FFFF"/>
                </a:solidFill>
              </a:rPr>
              <a:t> what happened with the thief on the cross.  He did what he could with NO DELAY!</a:t>
            </a:r>
            <a:endParaRPr sz="22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57875" y="0"/>
            <a:ext cx="9267600" cy="3561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4 -  Are you physically immobilized and totally incapable of doing anything other than thinking,  breathing and speaking?</a:t>
            </a:r>
            <a:endParaRPr sz="5000" b="1">
              <a:solidFill>
                <a:srgbClr val="00FFFF"/>
              </a:solidFill>
            </a:endParaRPr>
          </a:p>
        </p:txBody>
      </p:sp>
      <p:sp>
        <p:nvSpPr>
          <p:cNvPr id="121" name="Google Shape;121;p24"/>
          <p:cNvSpPr txBox="1">
            <a:spLocks noGrp="1"/>
          </p:cNvSpPr>
          <p:nvPr>
            <p:ph type="subTitle" idx="1"/>
          </p:nvPr>
        </p:nvSpPr>
        <p:spPr>
          <a:xfrm>
            <a:off x="-130225" y="3530725"/>
            <a:ext cx="9339900" cy="1613100"/>
          </a:xfrm>
          <a:prstGeom prst="rect">
            <a:avLst/>
          </a:prstGeom>
        </p:spPr>
        <p:txBody>
          <a:bodyPr spcFirstLastPara="1" wrap="square" lIns="91425" tIns="91425" rIns="91425" bIns="91425" anchor="t" anchorCtr="0">
            <a:noAutofit/>
          </a:bodyPr>
          <a:lstStyle/>
          <a:p>
            <a:pPr marL="457200" lvl="0" indent="-387350" algn="l" rtl="0">
              <a:spcBef>
                <a:spcPts val="0"/>
              </a:spcBef>
              <a:spcAft>
                <a:spcPts val="0"/>
              </a:spcAft>
              <a:buClr>
                <a:srgbClr val="FFFF00"/>
              </a:buClr>
              <a:buSzPts val="2500"/>
              <a:buChar char="●"/>
            </a:pPr>
            <a:r>
              <a:rPr lang="en" sz="2500" u="sng">
                <a:solidFill>
                  <a:srgbClr val="FFFF00"/>
                </a:solidFill>
              </a:rPr>
              <a:t>Lk.22:32-33</a:t>
            </a:r>
            <a:r>
              <a:rPr lang="en" sz="2500">
                <a:solidFill>
                  <a:srgbClr val="FFFF00"/>
                </a:solidFill>
              </a:rPr>
              <a:t> </a:t>
            </a:r>
            <a:r>
              <a:rPr lang="en" sz="2500" i="1">
                <a:solidFill>
                  <a:schemeClr val="dk1"/>
                </a:solidFill>
              </a:rPr>
              <a:t>“There were also two others, criminals, led with Him to be put to death. 33 And when they had come to the place called Calvary, there they crucified Him, and the criminals, one on the right hand and the other on the left.”</a:t>
            </a:r>
            <a:endParaRPr sz="25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ctrTitle"/>
          </p:nvPr>
        </p:nvSpPr>
        <p:spPr>
          <a:xfrm>
            <a:off x="-57875" y="0"/>
            <a:ext cx="9267600" cy="502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Understanding “exceptions”</a:t>
            </a:r>
            <a:endParaRPr sz="5000" b="1">
              <a:solidFill>
                <a:srgbClr val="00FFFF"/>
              </a:solidFill>
            </a:endParaRPr>
          </a:p>
        </p:txBody>
      </p:sp>
      <p:sp>
        <p:nvSpPr>
          <p:cNvPr id="127" name="Google Shape;127;p25"/>
          <p:cNvSpPr txBox="1">
            <a:spLocks noGrp="1"/>
          </p:cNvSpPr>
          <p:nvPr>
            <p:ph type="subTitle" idx="1"/>
          </p:nvPr>
        </p:nvSpPr>
        <p:spPr>
          <a:xfrm>
            <a:off x="-130225" y="439375"/>
            <a:ext cx="9339900" cy="47046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rgbClr val="FFFF00"/>
              </a:buClr>
              <a:buSzPts val="2300"/>
              <a:buChar char="●"/>
            </a:pPr>
            <a:r>
              <a:rPr lang="en" sz="2300" dirty="0">
                <a:solidFill>
                  <a:srgbClr val="FFFF00"/>
                </a:solidFill>
              </a:rPr>
              <a:t>What if I interpreted </a:t>
            </a:r>
            <a:r>
              <a:rPr lang="en" sz="2300" u="sng" dirty="0">
                <a:solidFill>
                  <a:srgbClr val="FFFF00"/>
                </a:solidFill>
              </a:rPr>
              <a:t>Rom.10:9</a:t>
            </a:r>
            <a:r>
              <a:rPr lang="en" sz="2300" dirty="0">
                <a:solidFill>
                  <a:srgbClr val="FFFF00"/>
                </a:solidFill>
              </a:rPr>
              <a:t> </a:t>
            </a:r>
            <a:r>
              <a:rPr lang="en" sz="2300" i="1" dirty="0">
                <a:solidFill>
                  <a:schemeClr val="dk1"/>
                </a:solidFill>
              </a:rPr>
              <a:t>“that if you confess with your mouth the Lord Jesus and believe in your heart that God has raised Him from the dead, you will be saved.”</a:t>
            </a:r>
            <a:r>
              <a:rPr lang="en" sz="2300" dirty="0">
                <a:solidFill>
                  <a:srgbClr val="FFFF00"/>
                </a:solidFill>
              </a:rPr>
              <a:t> to mean that all those who cannot speak will be in hell, because they are not confessing with their mouths?  Do we expect God to believe this way?</a:t>
            </a:r>
            <a:endParaRPr sz="2300" dirty="0">
              <a:solidFill>
                <a:srgbClr val="FFFF00"/>
              </a:solidFill>
            </a:endParaRPr>
          </a:p>
          <a:p>
            <a:pPr marL="457200" lvl="0" indent="-374650" algn="l" rtl="0">
              <a:spcBef>
                <a:spcPts val="0"/>
              </a:spcBef>
              <a:spcAft>
                <a:spcPts val="0"/>
              </a:spcAft>
              <a:buClr>
                <a:srgbClr val="FFFF00"/>
              </a:buClr>
              <a:buSzPts val="2300"/>
              <a:buChar char="●"/>
            </a:pPr>
            <a:r>
              <a:rPr lang="en" sz="2300" dirty="0">
                <a:solidFill>
                  <a:srgbClr val="FFFF00"/>
                </a:solidFill>
              </a:rPr>
              <a:t>What if I interpreted Jesus words of </a:t>
            </a:r>
            <a:r>
              <a:rPr lang="en" sz="2300" i="1" dirty="0">
                <a:solidFill>
                  <a:schemeClr val="dk1"/>
                </a:solidFill>
              </a:rPr>
              <a:t>“he who does not believe will be condemned.”</a:t>
            </a:r>
            <a:r>
              <a:rPr lang="en" sz="2300" dirty="0">
                <a:solidFill>
                  <a:schemeClr val="dk1"/>
                </a:solidFill>
              </a:rPr>
              <a:t> </a:t>
            </a:r>
            <a:r>
              <a:rPr lang="en" sz="2300" dirty="0">
                <a:solidFill>
                  <a:srgbClr val="FFFF00"/>
                </a:solidFill>
              </a:rPr>
              <a:t>in </a:t>
            </a:r>
            <a:r>
              <a:rPr lang="en" sz="2300" u="sng" dirty="0">
                <a:solidFill>
                  <a:srgbClr val="FFFF00"/>
                </a:solidFill>
              </a:rPr>
              <a:t>Mk.16:16</a:t>
            </a:r>
            <a:r>
              <a:rPr lang="en" sz="2300" dirty="0">
                <a:solidFill>
                  <a:srgbClr val="FFFF00"/>
                </a:solidFill>
              </a:rPr>
              <a:t> to mean that the mentally handicapped, like my own son Justin, will be in hell because they don’t believe?  Will God judge them in this manner?</a:t>
            </a:r>
            <a:endParaRPr sz="2300" dirty="0">
              <a:solidFill>
                <a:srgbClr val="FFFF00"/>
              </a:solidFill>
            </a:endParaRPr>
          </a:p>
          <a:p>
            <a:pPr marL="457200" lvl="0" indent="-374650" algn="l" rtl="0">
              <a:spcBef>
                <a:spcPts val="0"/>
              </a:spcBef>
              <a:spcAft>
                <a:spcPts val="0"/>
              </a:spcAft>
              <a:buClr>
                <a:srgbClr val="00FFFF"/>
              </a:buClr>
              <a:buSzPts val="2300"/>
              <a:buChar char="●"/>
            </a:pPr>
            <a:r>
              <a:rPr lang="en" sz="2300" dirty="0">
                <a:solidFill>
                  <a:srgbClr val="00FFFF"/>
                </a:solidFill>
              </a:rPr>
              <a:t>You would argue, and rightly so, that God’s love and mercy is great enough to cover those situations, because the God that we serve only holds a person accountable for what they CAN do, not what they are INCAPABLE of doing.  So we see the need for exceptions.</a:t>
            </a:r>
            <a:endParaRPr sz="23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6"/>
          <p:cNvSpPr txBox="1">
            <a:spLocks noGrp="1"/>
          </p:cNvSpPr>
          <p:nvPr>
            <p:ph type="ctrTitle"/>
          </p:nvPr>
        </p:nvSpPr>
        <p:spPr>
          <a:xfrm>
            <a:off x="-57875" y="0"/>
            <a:ext cx="9267600" cy="522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dirty="0">
                <a:solidFill>
                  <a:srgbClr val="00FFFF"/>
                </a:solidFill>
              </a:rPr>
              <a:t>Are YOU an exception?</a:t>
            </a:r>
            <a:endParaRPr sz="5000" b="1" dirty="0">
              <a:solidFill>
                <a:srgbClr val="00FFFF"/>
              </a:solidFill>
            </a:endParaRPr>
          </a:p>
        </p:txBody>
      </p:sp>
      <p:sp>
        <p:nvSpPr>
          <p:cNvPr id="133" name="Google Shape;133;p26"/>
          <p:cNvSpPr txBox="1">
            <a:spLocks noGrp="1"/>
          </p:cNvSpPr>
          <p:nvPr>
            <p:ph type="subTitle" idx="1"/>
          </p:nvPr>
        </p:nvSpPr>
        <p:spPr>
          <a:xfrm>
            <a:off x="-176275" y="522300"/>
            <a:ext cx="9385800" cy="46218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dirty="0">
                <a:solidFill>
                  <a:srgbClr val="FFFF00"/>
                </a:solidFill>
              </a:rPr>
              <a:t>The “thief on the cross” CANNOT be used as the general rule, because his situation is so unique.  If it were the “rich young ruler” on the cross beside Him instead, would Jesus tell him to go and sell all that he has and give it to the poor?  After all, He DID tell him to do that in Lk.18:22.  What’s the difference?</a:t>
            </a:r>
            <a:endParaRPr sz="2000" dirty="0">
              <a:solidFill>
                <a:srgbClr val="FFFF00"/>
              </a:solidFill>
            </a:endParaRPr>
          </a:p>
          <a:p>
            <a:pPr marL="457200" lvl="0" indent="-355600" algn="l" rtl="0">
              <a:spcBef>
                <a:spcPts val="0"/>
              </a:spcBef>
              <a:spcAft>
                <a:spcPts val="0"/>
              </a:spcAft>
              <a:buClr>
                <a:schemeClr val="dk1"/>
              </a:buClr>
              <a:buSzPts val="2000"/>
              <a:buChar char="●"/>
            </a:pPr>
            <a:r>
              <a:rPr lang="en" sz="2000" dirty="0">
                <a:solidFill>
                  <a:schemeClr val="dk1"/>
                </a:solidFill>
              </a:rPr>
              <a:t>A person being crucified is 1) About to die, and 2) Suspended between heaven and earth, their arms and their legs literally nailed to a block of wood.  Even breathing and speaking are extremely difficult.  Of course Jesus would not expect this thief to get himself down from the cross in order obey any additional commands.</a:t>
            </a:r>
            <a:endParaRPr sz="2000" dirty="0">
              <a:solidFill>
                <a:schemeClr val="dk1"/>
              </a:solidFill>
            </a:endParaRPr>
          </a:p>
          <a:p>
            <a:pPr marL="457200" lvl="0" indent="-355600" algn="l" rtl="0">
              <a:spcBef>
                <a:spcPts val="0"/>
              </a:spcBef>
              <a:spcAft>
                <a:spcPts val="0"/>
              </a:spcAft>
              <a:buClr>
                <a:srgbClr val="00FFFF"/>
              </a:buClr>
              <a:buSzPts val="2000"/>
              <a:buChar char="●"/>
            </a:pPr>
            <a:r>
              <a:rPr lang="en" sz="2000" dirty="0">
                <a:solidFill>
                  <a:srgbClr val="00FFFF"/>
                </a:solidFill>
              </a:rPr>
              <a:t>But is that YOUR situation right now?  Those of you who claim you are saved like the thief on the cross, are you physically incapable of being immersed in water for the forgiveness of your sins, as Paul was told to do in Acts 22:16?</a:t>
            </a:r>
            <a:endParaRPr sz="2000" dirty="0">
              <a:solidFill>
                <a:srgbClr val="00FFFF"/>
              </a:solidFill>
            </a:endParaRPr>
          </a:p>
          <a:p>
            <a:pPr marL="457200" lvl="0" indent="-355600" algn="l" rtl="0">
              <a:spcBef>
                <a:spcPts val="0"/>
              </a:spcBef>
              <a:spcAft>
                <a:spcPts val="0"/>
              </a:spcAft>
              <a:buClr>
                <a:srgbClr val="FFFF00"/>
              </a:buClr>
              <a:buSzPts val="2000"/>
              <a:buChar char="●"/>
            </a:pPr>
            <a:r>
              <a:rPr lang="en" sz="2000" dirty="0">
                <a:solidFill>
                  <a:srgbClr val="FFFF00"/>
                </a:solidFill>
              </a:rPr>
              <a:t>If one exception is allowed to become the rule, can I be saved like Justin, and therefore I don’t need to do anything?  Then EVERYONE is saved?</a:t>
            </a:r>
            <a:endParaRPr sz="20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7"/>
          <p:cNvSpPr txBox="1">
            <a:spLocks noGrp="1"/>
          </p:cNvSpPr>
          <p:nvPr>
            <p:ph type="ctrTitle"/>
          </p:nvPr>
        </p:nvSpPr>
        <p:spPr>
          <a:xfrm>
            <a:off x="-57875" y="0"/>
            <a:ext cx="9267600" cy="5108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5 - Are you a Jew, born under the Law of Moses, but dying during the unique 50 day period between the old covenant and the beginning of Christ’s church on the Day of Pentecost?</a:t>
            </a:r>
            <a:endParaRPr sz="5000" b="1">
              <a:solidFill>
                <a:srgbClr val="00FFFF"/>
              </a:solidFill>
            </a:endParaRPr>
          </a:p>
        </p:txBody>
      </p:sp>
      <p:sp>
        <p:nvSpPr>
          <p:cNvPr id="139" name="Google Shape;139;p27"/>
          <p:cNvSpPr txBox="1">
            <a:spLocks noGrp="1"/>
          </p:cNvSpPr>
          <p:nvPr>
            <p:ph type="subTitle" idx="1"/>
          </p:nvPr>
        </p:nvSpPr>
        <p:spPr>
          <a:xfrm>
            <a:off x="-176275" y="5107975"/>
            <a:ext cx="9385800" cy="36000"/>
          </a:xfrm>
          <a:prstGeom prst="rect">
            <a:avLst/>
          </a:prstGeom>
        </p:spPr>
        <p:txBody>
          <a:bodyPr spcFirstLastPara="1" wrap="square" lIns="91425" tIns="91425" rIns="91425" bIns="91425" anchor="t" anchorCtr="0">
            <a:noAutofit/>
          </a:bodyPr>
          <a:lstStyle/>
          <a:p>
            <a:pPr marL="914400" lvl="0" indent="0" algn="l" rtl="0">
              <a:spcBef>
                <a:spcPts val="0"/>
              </a:spcBef>
              <a:spcAft>
                <a:spcPts val="0"/>
              </a:spcAft>
              <a:buNone/>
            </a:pPr>
            <a:endParaRPr sz="20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8"/>
          <p:cNvSpPr txBox="1">
            <a:spLocks noGrp="1"/>
          </p:cNvSpPr>
          <p:nvPr>
            <p:ph type="ctrTitle"/>
          </p:nvPr>
        </p:nvSpPr>
        <p:spPr>
          <a:xfrm>
            <a:off x="-57875" y="0"/>
            <a:ext cx="9267600" cy="515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When did this thief die?</a:t>
            </a:r>
            <a:endParaRPr sz="5000" b="1">
              <a:solidFill>
                <a:srgbClr val="00FFFF"/>
              </a:solidFill>
            </a:endParaRPr>
          </a:p>
        </p:txBody>
      </p:sp>
      <p:sp>
        <p:nvSpPr>
          <p:cNvPr id="145" name="Google Shape;145;p28"/>
          <p:cNvSpPr txBox="1">
            <a:spLocks noGrp="1"/>
          </p:cNvSpPr>
          <p:nvPr>
            <p:ph type="subTitle" idx="1"/>
          </p:nvPr>
        </p:nvSpPr>
        <p:spPr>
          <a:xfrm>
            <a:off x="-143375" y="344650"/>
            <a:ext cx="9352800" cy="47994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Clr>
                <a:srgbClr val="FFFF00"/>
              </a:buClr>
              <a:buSzPts val="2400"/>
              <a:buChar char="●"/>
            </a:pPr>
            <a:r>
              <a:rPr lang="en" sz="2400">
                <a:solidFill>
                  <a:srgbClr val="FFFF00"/>
                </a:solidFill>
              </a:rPr>
              <a:t>Not during the Law of Moses, but also BEFORE Christ’s resurrection!</a:t>
            </a:r>
            <a:endParaRPr sz="2400">
              <a:solidFill>
                <a:srgbClr val="FFFF00"/>
              </a:solidFill>
            </a:endParaRPr>
          </a:p>
          <a:p>
            <a:pPr marL="457200" lvl="0" indent="-381000" algn="l" rtl="0">
              <a:spcBef>
                <a:spcPts val="0"/>
              </a:spcBef>
              <a:spcAft>
                <a:spcPts val="0"/>
              </a:spcAft>
              <a:buClr>
                <a:srgbClr val="FFFF00"/>
              </a:buClr>
              <a:buSzPts val="2400"/>
              <a:buChar char="●"/>
            </a:pPr>
            <a:r>
              <a:rPr lang="en" sz="2400" u="sng">
                <a:solidFill>
                  <a:srgbClr val="FFFF00"/>
                </a:solidFill>
              </a:rPr>
              <a:t>Jn.19:31-33</a:t>
            </a:r>
            <a:r>
              <a:rPr lang="en" sz="2400">
                <a:solidFill>
                  <a:srgbClr val="FFFF00"/>
                </a:solidFill>
              </a:rPr>
              <a:t> </a:t>
            </a:r>
            <a:r>
              <a:rPr lang="en" sz="2400" i="1">
                <a:solidFill>
                  <a:schemeClr val="dk1"/>
                </a:solidFill>
              </a:rPr>
              <a:t>“Therefore, because it was the Preparation Day, that the bodies should not remain on the cross on the Sabbath (for that Sabbath was a high day), the Jews asked Pilate that their legs might be broken, and that they might be taken away. 32 Then the soldiers came and broke the legs of the first and of the other who was crucified with Him. 33 But when </a:t>
            </a:r>
            <a:r>
              <a:rPr lang="en" sz="2400" i="1" u="sng">
                <a:solidFill>
                  <a:schemeClr val="dk1"/>
                </a:solidFill>
              </a:rPr>
              <a:t>they came to Jesus and saw that He was already dead</a:t>
            </a:r>
            <a:r>
              <a:rPr lang="en" sz="2400" i="1">
                <a:solidFill>
                  <a:schemeClr val="dk1"/>
                </a:solidFill>
              </a:rPr>
              <a:t>, they did not break His legs.”  </a:t>
            </a:r>
            <a:r>
              <a:rPr lang="en" sz="2400">
                <a:solidFill>
                  <a:srgbClr val="00FFFF"/>
                </a:solidFill>
              </a:rPr>
              <a:t>Jesus died BEFORE the thieves did.</a:t>
            </a:r>
            <a:endParaRPr sz="2400">
              <a:solidFill>
                <a:srgbClr val="00FFFF"/>
              </a:solidFill>
            </a:endParaRPr>
          </a:p>
          <a:p>
            <a:pPr marL="457200" lvl="0" indent="-381000" algn="l" rtl="0">
              <a:spcBef>
                <a:spcPts val="0"/>
              </a:spcBef>
              <a:spcAft>
                <a:spcPts val="0"/>
              </a:spcAft>
              <a:buClr>
                <a:srgbClr val="FFFF00"/>
              </a:buClr>
              <a:buSzPts val="2400"/>
              <a:buChar char="●"/>
            </a:pPr>
            <a:r>
              <a:rPr lang="en" sz="2400" u="sng">
                <a:solidFill>
                  <a:srgbClr val="FFFF00"/>
                </a:solidFill>
              </a:rPr>
              <a:t>Mark.15:44</a:t>
            </a:r>
            <a:r>
              <a:rPr lang="en" sz="2400">
                <a:solidFill>
                  <a:srgbClr val="FFFF00"/>
                </a:solidFill>
              </a:rPr>
              <a:t> </a:t>
            </a:r>
            <a:r>
              <a:rPr lang="en" sz="2400" i="1">
                <a:solidFill>
                  <a:schemeClr val="dk1"/>
                </a:solidFill>
              </a:rPr>
              <a:t>“</a:t>
            </a:r>
            <a:r>
              <a:rPr lang="en" sz="2400" i="1" u="sng">
                <a:solidFill>
                  <a:schemeClr val="dk1"/>
                </a:solidFill>
              </a:rPr>
              <a:t>Pilate marveled that He</a:t>
            </a:r>
            <a:r>
              <a:rPr lang="en" sz="2400" i="1">
                <a:solidFill>
                  <a:schemeClr val="dk1"/>
                </a:solidFill>
              </a:rPr>
              <a:t> </a:t>
            </a:r>
            <a:r>
              <a:rPr lang="en" sz="2400">
                <a:solidFill>
                  <a:srgbClr val="FFFF00"/>
                </a:solidFill>
              </a:rPr>
              <a:t>(Jesus)</a:t>
            </a:r>
            <a:r>
              <a:rPr lang="en" sz="2400" i="1">
                <a:solidFill>
                  <a:schemeClr val="dk1"/>
                </a:solidFill>
              </a:rPr>
              <a:t> </a:t>
            </a:r>
            <a:r>
              <a:rPr lang="en" sz="2400" i="1" u="sng">
                <a:solidFill>
                  <a:schemeClr val="dk1"/>
                </a:solidFill>
              </a:rPr>
              <a:t>was already dead</a:t>
            </a:r>
            <a:r>
              <a:rPr lang="en" sz="2400" i="1">
                <a:solidFill>
                  <a:schemeClr val="dk1"/>
                </a:solidFill>
              </a:rPr>
              <a:t>; and summoning the centurion, he asked him if He had been dead for some time.”</a:t>
            </a:r>
            <a:endParaRPr sz="24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9"/>
          <p:cNvSpPr txBox="1">
            <a:spLocks noGrp="1"/>
          </p:cNvSpPr>
          <p:nvPr>
            <p:ph type="ctrTitle"/>
          </p:nvPr>
        </p:nvSpPr>
        <p:spPr>
          <a:xfrm>
            <a:off x="-57875" y="0"/>
            <a:ext cx="9267600" cy="515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When Jesus died …</a:t>
            </a:r>
            <a:endParaRPr sz="5000" b="1">
              <a:solidFill>
                <a:srgbClr val="00FFFF"/>
              </a:solidFill>
            </a:endParaRPr>
          </a:p>
        </p:txBody>
      </p:sp>
      <p:sp>
        <p:nvSpPr>
          <p:cNvPr id="151" name="Google Shape;151;p29"/>
          <p:cNvSpPr txBox="1">
            <a:spLocks noGrp="1"/>
          </p:cNvSpPr>
          <p:nvPr>
            <p:ph type="subTitle" idx="1"/>
          </p:nvPr>
        </p:nvSpPr>
        <p:spPr>
          <a:xfrm>
            <a:off x="-143375" y="374900"/>
            <a:ext cx="9352800" cy="4769100"/>
          </a:xfrm>
          <a:prstGeom prst="rect">
            <a:avLst/>
          </a:prstGeom>
        </p:spPr>
        <p:txBody>
          <a:bodyPr spcFirstLastPara="1" wrap="square" lIns="91425" tIns="91425" rIns="91425" bIns="91425" anchor="t" anchorCtr="0">
            <a:noAutofit/>
          </a:bodyPr>
          <a:lstStyle/>
          <a:p>
            <a:pPr marL="457200" lvl="0" indent="-361950" algn="l" rtl="0">
              <a:spcBef>
                <a:spcPts val="0"/>
              </a:spcBef>
              <a:spcAft>
                <a:spcPts val="0"/>
              </a:spcAft>
              <a:buClr>
                <a:srgbClr val="FFFF00"/>
              </a:buClr>
              <a:buSzPts val="2100"/>
              <a:buChar char="●"/>
            </a:pPr>
            <a:r>
              <a:rPr lang="en" sz="2100">
                <a:solidFill>
                  <a:srgbClr val="FFFF00"/>
                </a:solidFill>
              </a:rPr>
              <a:t>The veil in God’s temple was torn in half. (</a:t>
            </a:r>
            <a:r>
              <a:rPr lang="en" sz="2100" u="sng">
                <a:solidFill>
                  <a:srgbClr val="FFFF00"/>
                </a:solidFill>
              </a:rPr>
              <a:t>Matt.27:51</a:t>
            </a:r>
            <a:r>
              <a:rPr lang="en" sz="2100">
                <a:solidFill>
                  <a:srgbClr val="FFFF00"/>
                </a:solidFill>
              </a:rPr>
              <a:t>)  </a:t>
            </a:r>
            <a:endParaRPr sz="2100">
              <a:solidFill>
                <a:srgbClr val="FFFF00"/>
              </a:solidFill>
            </a:endParaRPr>
          </a:p>
          <a:p>
            <a:pPr marL="457200" lvl="0" indent="-361950" algn="l" rtl="0">
              <a:spcBef>
                <a:spcPts val="0"/>
              </a:spcBef>
              <a:spcAft>
                <a:spcPts val="0"/>
              </a:spcAft>
              <a:buClr>
                <a:srgbClr val="FFFF00"/>
              </a:buClr>
              <a:buSzPts val="2100"/>
              <a:buChar char="●"/>
            </a:pPr>
            <a:r>
              <a:rPr lang="en" sz="2100" u="sng">
                <a:solidFill>
                  <a:srgbClr val="FFFF00"/>
                </a:solidFill>
              </a:rPr>
              <a:t>Eph.2:15</a:t>
            </a:r>
            <a:r>
              <a:rPr lang="en" sz="2100">
                <a:solidFill>
                  <a:srgbClr val="FFFF00"/>
                </a:solidFill>
              </a:rPr>
              <a:t> </a:t>
            </a:r>
            <a:r>
              <a:rPr lang="en" sz="2100" i="1">
                <a:solidFill>
                  <a:schemeClr val="dk1"/>
                </a:solidFill>
              </a:rPr>
              <a:t>“</a:t>
            </a:r>
            <a:r>
              <a:rPr lang="en" sz="2100" i="1" u="sng">
                <a:solidFill>
                  <a:schemeClr val="dk1"/>
                </a:solidFill>
              </a:rPr>
              <a:t>having abolished in His flesh the enmity, that is, the law of commandments contained in ordinances</a:t>
            </a:r>
            <a:r>
              <a:rPr lang="en" sz="2100" i="1">
                <a:solidFill>
                  <a:schemeClr val="dk1"/>
                </a:solidFill>
              </a:rPr>
              <a:t>, so as to create in Himself one new man from the two, thus making peace,”</a:t>
            </a:r>
            <a:endParaRPr sz="2100" i="1">
              <a:solidFill>
                <a:schemeClr val="dk1"/>
              </a:solidFill>
            </a:endParaRPr>
          </a:p>
          <a:p>
            <a:pPr marL="457200" lvl="0" indent="-361950" algn="l" rtl="0">
              <a:spcBef>
                <a:spcPts val="0"/>
              </a:spcBef>
              <a:spcAft>
                <a:spcPts val="0"/>
              </a:spcAft>
              <a:buClr>
                <a:srgbClr val="FFFF00"/>
              </a:buClr>
              <a:buSzPts val="2100"/>
              <a:buChar char="●"/>
            </a:pPr>
            <a:r>
              <a:rPr lang="en" sz="2100" u="sng">
                <a:solidFill>
                  <a:srgbClr val="FFFF00"/>
                </a:solidFill>
              </a:rPr>
              <a:t>Col.2:14</a:t>
            </a:r>
            <a:r>
              <a:rPr lang="en" sz="2100">
                <a:solidFill>
                  <a:srgbClr val="FFFF00"/>
                </a:solidFill>
              </a:rPr>
              <a:t> </a:t>
            </a:r>
            <a:r>
              <a:rPr lang="en" sz="2100" i="1">
                <a:solidFill>
                  <a:schemeClr val="dk1"/>
                </a:solidFill>
              </a:rPr>
              <a:t>“having wiped out the handwriting of requirements that was against us, which was contrary to us. And He has taken it out of the way, having nailed it to the cross.”</a:t>
            </a:r>
            <a:endParaRPr sz="2100" i="1">
              <a:solidFill>
                <a:schemeClr val="dk1"/>
              </a:solidFill>
            </a:endParaRPr>
          </a:p>
          <a:p>
            <a:pPr marL="457200" lvl="0" indent="-361950" algn="l" rtl="0">
              <a:spcBef>
                <a:spcPts val="0"/>
              </a:spcBef>
              <a:spcAft>
                <a:spcPts val="0"/>
              </a:spcAft>
              <a:buClr>
                <a:srgbClr val="FFFF00"/>
              </a:buClr>
              <a:buSzPts val="2100"/>
              <a:buChar char="●"/>
            </a:pPr>
            <a:r>
              <a:rPr lang="en" sz="2100" u="sng">
                <a:solidFill>
                  <a:srgbClr val="FFFF00"/>
                </a:solidFill>
              </a:rPr>
              <a:t>Heb.9:16-17</a:t>
            </a:r>
            <a:r>
              <a:rPr lang="en" sz="2100">
                <a:solidFill>
                  <a:srgbClr val="FFFF00"/>
                </a:solidFill>
              </a:rPr>
              <a:t> </a:t>
            </a:r>
            <a:r>
              <a:rPr lang="en" sz="2100" i="1">
                <a:solidFill>
                  <a:schemeClr val="dk1"/>
                </a:solidFill>
              </a:rPr>
              <a:t>“For where there is a testament, there must also of necessity be the death of the testator. 17 For a testament is in force after men are dead, since it has no power at all while the testator lives.”</a:t>
            </a:r>
            <a:endParaRPr sz="2100" i="1">
              <a:solidFill>
                <a:schemeClr val="dk1"/>
              </a:solidFill>
            </a:endParaRPr>
          </a:p>
          <a:p>
            <a:pPr marL="457200" lvl="0" indent="-361950" algn="l" rtl="0">
              <a:spcBef>
                <a:spcPts val="0"/>
              </a:spcBef>
              <a:spcAft>
                <a:spcPts val="0"/>
              </a:spcAft>
              <a:buClr>
                <a:srgbClr val="00FFFF"/>
              </a:buClr>
              <a:buSzPts val="2100"/>
              <a:buChar char="●"/>
            </a:pPr>
            <a:r>
              <a:rPr lang="en" sz="2100">
                <a:solidFill>
                  <a:srgbClr val="00FFFF"/>
                </a:solidFill>
              </a:rPr>
              <a:t>The Law of Moses was nailed to Jesus’ cross, but Jesus was not yet raised, was not yet ascended, and the gospel of Christ would not be preached for another 50 days </a:t>
            </a:r>
            <a:r>
              <a:rPr lang="en" sz="2100">
                <a:solidFill>
                  <a:srgbClr val="FFFF00"/>
                </a:solidFill>
              </a:rPr>
              <a:t>(</a:t>
            </a:r>
            <a:r>
              <a:rPr lang="en" sz="2100" u="sng">
                <a:solidFill>
                  <a:srgbClr val="FFFF00"/>
                </a:solidFill>
              </a:rPr>
              <a:t>Acts 1:1-3</a:t>
            </a:r>
            <a:r>
              <a:rPr lang="en" sz="2100">
                <a:solidFill>
                  <a:srgbClr val="FFFF00"/>
                </a:solidFill>
              </a:rPr>
              <a:t>)</a:t>
            </a:r>
            <a:r>
              <a:rPr lang="en" sz="2100">
                <a:solidFill>
                  <a:srgbClr val="00FFFF"/>
                </a:solidFill>
              </a:rPr>
              <a:t>.  Can YOU, today, die “between the testaments”?  No.  YOU are living under the new covenant.</a:t>
            </a:r>
            <a:endParaRPr sz="21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30"/>
          <p:cNvSpPr txBox="1">
            <a:spLocks noGrp="1"/>
          </p:cNvSpPr>
          <p:nvPr>
            <p:ph type="ctrTitle"/>
          </p:nvPr>
        </p:nvSpPr>
        <p:spPr>
          <a:xfrm>
            <a:off x="-57875" y="0"/>
            <a:ext cx="9267600" cy="515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Will “belief only” save you?</a:t>
            </a:r>
            <a:endParaRPr sz="5000" b="1">
              <a:solidFill>
                <a:srgbClr val="00FFFF"/>
              </a:solidFill>
            </a:endParaRPr>
          </a:p>
        </p:txBody>
      </p:sp>
      <p:sp>
        <p:nvSpPr>
          <p:cNvPr id="157" name="Google Shape;157;p30"/>
          <p:cNvSpPr txBox="1">
            <a:spLocks noGrp="1"/>
          </p:cNvSpPr>
          <p:nvPr>
            <p:ph type="subTitle" idx="1"/>
          </p:nvPr>
        </p:nvSpPr>
        <p:spPr>
          <a:xfrm>
            <a:off x="-143375" y="427525"/>
            <a:ext cx="9352800" cy="47166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u="sng" dirty="0">
                <a:solidFill>
                  <a:srgbClr val="FFFF00"/>
                </a:solidFill>
              </a:rPr>
              <a:t>John 12:42-43</a:t>
            </a:r>
            <a:r>
              <a:rPr lang="en" sz="1900" dirty="0">
                <a:solidFill>
                  <a:srgbClr val="FFFF00"/>
                </a:solidFill>
              </a:rPr>
              <a:t> </a:t>
            </a:r>
            <a:r>
              <a:rPr lang="en" sz="1900" i="1" dirty="0">
                <a:solidFill>
                  <a:schemeClr val="dk1"/>
                </a:solidFill>
              </a:rPr>
              <a:t>“Nevertheless even among the rulers many believed in Him, but because of the Pharisees they did not confess Him, lest they should be put out of the synagogue; 43 for they loved the praise of men more than the praise of God.”</a:t>
            </a:r>
            <a:endParaRPr sz="1900" i="1" dirty="0">
              <a:solidFill>
                <a:schemeClr val="dk1"/>
              </a:solidFill>
            </a:endParaRPr>
          </a:p>
          <a:p>
            <a:pPr marL="457200" lvl="0" indent="-349250" algn="l" rtl="0">
              <a:spcBef>
                <a:spcPts val="0"/>
              </a:spcBef>
              <a:spcAft>
                <a:spcPts val="0"/>
              </a:spcAft>
              <a:buClr>
                <a:srgbClr val="FFFF00"/>
              </a:buClr>
              <a:buSzPts val="1900"/>
              <a:buChar char="●"/>
            </a:pPr>
            <a:r>
              <a:rPr lang="en" sz="1900" u="sng" dirty="0">
                <a:solidFill>
                  <a:srgbClr val="FFFF00"/>
                </a:solidFill>
              </a:rPr>
              <a:t>Matt.10:33</a:t>
            </a:r>
            <a:r>
              <a:rPr lang="en" sz="1900" dirty="0">
                <a:solidFill>
                  <a:srgbClr val="FFFF00"/>
                </a:solidFill>
              </a:rPr>
              <a:t> </a:t>
            </a:r>
            <a:r>
              <a:rPr lang="en" sz="1900" i="1" dirty="0">
                <a:solidFill>
                  <a:schemeClr val="dk1"/>
                </a:solidFill>
              </a:rPr>
              <a:t>“But whoever denies Me before men, him I will also deny before My Father who is in heaven.”</a:t>
            </a:r>
            <a:r>
              <a:rPr lang="en" sz="1900" dirty="0">
                <a:solidFill>
                  <a:srgbClr val="FFFF00"/>
                </a:solidFill>
              </a:rPr>
              <a:t>  </a:t>
            </a:r>
            <a:r>
              <a:rPr lang="en" sz="1900" dirty="0">
                <a:solidFill>
                  <a:srgbClr val="00FFFF"/>
                </a:solidFill>
              </a:rPr>
              <a:t>Clearly, MORE than belief is needed!</a:t>
            </a:r>
            <a:endParaRPr sz="1900" dirty="0">
              <a:solidFill>
                <a:srgbClr val="00FFFF"/>
              </a:solidFill>
            </a:endParaRPr>
          </a:p>
          <a:p>
            <a:pPr marL="457200" lvl="0" indent="-349250" algn="l" rtl="0">
              <a:spcBef>
                <a:spcPts val="0"/>
              </a:spcBef>
              <a:spcAft>
                <a:spcPts val="0"/>
              </a:spcAft>
              <a:buClr>
                <a:srgbClr val="00FFFF"/>
              </a:buClr>
              <a:buSzPts val="1900"/>
              <a:buChar char="●"/>
            </a:pPr>
            <a:r>
              <a:rPr lang="en" sz="1900" dirty="0">
                <a:solidFill>
                  <a:srgbClr val="FFFF00"/>
                </a:solidFill>
              </a:rPr>
              <a:t>Is your own spiritual background unknown to you?  Have you had a face to face conversation with Jesus here on earth?  Are you first realizing who Jesus is just a couple hours before your death?  Are you physically immobilized and totally incapable of doing anything other than thinking, breathing and speaking?  Are you a Jew, born under the Law of Moses, but dying during the unique 50 day period between the old covenant and the beginning of Christ’s church on the Day of Pentecost?  </a:t>
            </a:r>
            <a:r>
              <a:rPr lang="en" sz="1900" dirty="0">
                <a:solidFill>
                  <a:srgbClr val="00FFFF"/>
                </a:solidFill>
              </a:rPr>
              <a:t>If not, then why even bring such a unique circumstance up?</a:t>
            </a:r>
            <a:endParaRPr sz="1900" dirty="0">
              <a:solidFill>
                <a:srgbClr val="00FFFF"/>
              </a:solidFill>
            </a:endParaRPr>
          </a:p>
          <a:p>
            <a:pPr marL="457200" lvl="0" indent="-349250" algn="l" rtl="0">
              <a:spcBef>
                <a:spcPts val="0"/>
              </a:spcBef>
              <a:spcAft>
                <a:spcPts val="0"/>
              </a:spcAft>
              <a:buClr>
                <a:srgbClr val="FFFF00"/>
              </a:buClr>
              <a:buSzPts val="1900"/>
              <a:buChar char="●"/>
            </a:pPr>
            <a:r>
              <a:rPr lang="en" sz="1900" dirty="0">
                <a:solidFill>
                  <a:srgbClr val="FFFF00"/>
                </a:solidFill>
              </a:rPr>
              <a:t>If you, in 2023, have planted your flag on being saved just like the thief on the cross was, you are gambling your salvation on the exception, a house of straw!  </a:t>
            </a:r>
            <a:endParaRPr sz="1900" dirty="0">
              <a:solidFill>
                <a:srgbClr val="FFFF00"/>
              </a:solidFill>
            </a:endParaRPr>
          </a:p>
          <a:p>
            <a:pPr marL="457200" lvl="0" indent="-349250" algn="l" rtl="0">
              <a:spcBef>
                <a:spcPts val="0"/>
              </a:spcBef>
              <a:spcAft>
                <a:spcPts val="0"/>
              </a:spcAft>
              <a:buClr>
                <a:srgbClr val="FFFF00"/>
              </a:buClr>
              <a:buSzPts val="1900"/>
              <a:buChar char="●"/>
            </a:pPr>
            <a:r>
              <a:rPr lang="en" sz="1900" u="sng" dirty="0">
                <a:solidFill>
                  <a:srgbClr val="FFFF00"/>
                </a:solidFill>
              </a:rPr>
              <a:t>Acts 15:11</a:t>
            </a:r>
            <a:r>
              <a:rPr lang="en" sz="1900" dirty="0">
                <a:solidFill>
                  <a:srgbClr val="00FFFF"/>
                </a:solidFill>
              </a:rPr>
              <a:t> </a:t>
            </a:r>
            <a:r>
              <a:rPr lang="en" sz="1900" dirty="0">
                <a:solidFill>
                  <a:schemeClr val="dk1"/>
                </a:solidFill>
              </a:rPr>
              <a:t>“But we believe that through the grace of the Lord Jesus Christ we shall be saved </a:t>
            </a:r>
            <a:r>
              <a:rPr lang="en" sz="1900" u="sng" dirty="0">
                <a:solidFill>
                  <a:schemeClr val="dk1"/>
                </a:solidFill>
              </a:rPr>
              <a:t>in the same manner as they</a:t>
            </a:r>
            <a:r>
              <a:rPr lang="en" sz="1900" dirty="0">
                <a:solidFill>
                  <a:schemeClr val="dk1"/>
                </a:solidFill>
              </a:rPr>
              <a:t>.” </a:t>
            </a:r>
            <a:r>
              <a:rPr lang="en" sz="1900" dirty="0">
                <a:solidFill>
                  <a:srgbClr val="00FFFF"/>
                </a:solidFill>
              </a:rPr>
              <a:t>We are all saved the same way!</a:t>
            </a:r>
            <a:endParaRPr sz="19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0" y="0"/>
            <a:ext cx="9144000" cy="502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a:solidFill>
                  <a:srgbClr val="FFFF00"/>
                </a:solidFill>
              </a:rPr>
              <a:t>Luke 23:33-43</a:t>
            </a:r>
            <a:r>
              <a:rPr lang="en" sz="5000">
                <a:solidFill>
                  <a:srgbClr val="00FFFF"/>
                </a:solidFill>
              </a:rPr>
              <a:t>  NKJV</a:t>
            </a:r>
            <a:endParaRPr sz="5000">
              <a:solidFill>
                <a:srgbClr val="00FFFF"/>
              </a:solidFill>
            </a:endParaRPr>
          </a:p>
        </p:txBody>
      </p:sp>
      <p:sp>
        <p:nvSpPr>
          <p:cNvPr id="61" name="Google Shape;61;p14"/>
          <p:cNvSpPr txBox="1">
            <a:spLocks noGrp="1"/>
          </p:cNvSpPr>
          <p:nvPr>
            <p:ph type="subTitle" idx="1"/>
          </p:nvPr>
        </p:nvSpPr>
        <p:spPr>
          <a:xfrm>
            <a:off x="-57875" y="330175"/>
            <a:ext cx="9254400" cy="4914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950" i="1">
                <a:solidFill>
                  <a:schemeClr val="dk1"/>
                </a:solidFill>
              </a:rPr>
              <a:t>“And when they had come to the place called Calvary, there they crucified Him, and the criminals, one on the right hand and the other on the left. 34 Then Jesus said, “Father, forgive them, for they do not know what they do.”And they divided His garments and cast lots. 35 And the people stood looking on. But even the rulers with them sneered, saying, “He saved others; let Him save Himself if He is the Christ, the chosen of God.”36 The soldiers also mocked Him, coming and offering Him sour wine, 37 and saying, “If You are the King of the Jews, save Yourself.”38 And an inscription also was written over Him in letters of Greek, Latin, and Hebrew: THIS IS THE KING OF THE JEWS.39 Then one of the criminals who were hanged blasphemed Him, saying, “If You are the Christ, save Yourself and us.”40 But the other, answering, rebuked him, saying, “Do you not even fear God, seeing you are under the same condemnation? 41 And we indeed justly, for we receive the due reward of our deeds; but this Man has done nothing wrong.” 42 Then he said to Jesus, “Lord, remember me when You come into Your kingdom.”43 And Jesus said to him, “Assuredly, I say to you, today you will be with Me in Paradise.”</a:t>
            </a:r>
            <a:endParaRPr sz="1950" i="1">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0" y="0"/>
            <a:ext cx="9144000" cy="502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THE PREVAILING “THEORY”</a:t>
            </a:r>
            <a:endParaRPr sz="5000" b="1">
              <a:solidFill>
                <a:srgbClr val="00FFFF"/>
              </a:solidFill>
            </a:endParaRPr>
          </a:p>
        </p:txBody>
      </p:sp>
      <p:sp>
        <p:nvSpPr>
          <p:cNvPr id="67" name="Google Shape;67;p15"/>
          <p:cNvSpPr txBox="1">
            <a:spLocks noGrp="1"/>
          </p:cNvSpPr>
          <p:nvPr>
            <p:ph type="subTitle" idx="1"/>
          </p:nvPr>
        </p:nvSpPr>
        <p:spPr>
          <a:xfrm>
            <a:off x="-57875" y="403850"/>
            <a:ext cx="9254400" cy="47397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00FFFF"/>
              </a:buClr>
              <a:buSzPts val="2200"/>
              <a:buChar char="●"/>
            </a:pPr>
            <a:r>
              <a:rPr lang="en" sz="2200">
                <a:solidFill>
                  <a:srgbClr val="00FFFF"/>
                </a:solidFill>
              </a:rPr>
              <a:t>Today this passage is used in the following manner:</a:t>
            </a:r>
            <a:endParaRPr sz="2200">
              <a:solidFill>
                <a:srgbClr val="00FFFF"/>
              </a:solidFill>
            </a:endParaRPr>
          </a:p>
          <a:p>
            <a:pPr marL="457200" lvl="0" indent="-368300" algn="l" rtl="0">
              <a:spcBef>
                <a:spcPts val="0"/>
              </a:spcBef>
              <a:spcAft>
                <a:spcPts val="0"/>
              </a:spcAft>
              <a:buClr>
                <a:srgbClr val="FFFF00"/>
              </a:buClr>
              <a:buSzPts val="2200"/>
              <a:buChar char="●"/>
            </a:pPr>
            <a:r>
              <a:rPr lang="en" sz="2200" u="sng">
                <a:solidFill>
                  <a:srgbClr val="FFFF00"/>
                </a:solidFill>
              </a:rPr>
              <a:t>Fact</a:t>
            </a:r>
            <a:r>
              <a:rPr lang="en" sz="2200">
                <a:solidFill>
                  <a:srgbClr val="FFFF00"/>
                </a:solidFill>
              </a:rPr>
              <a:t>:  A thief, on the cross beside Jesus, asked Jesus to save him.</a:t>
            </a:r>
            <a:endParaRPr sz="2200">
              <a:solidFill>
                <a:srgbClr val="FFFF00"/>
              </a:solidFill>
            </a:endParaRPr>
          </a:p>
          <a:p>
            <a:pPr marL="457200" lvl="0" indent="-368300" algn="l" rtl="0">
              <a:spcBef>
                <a:spcPts val="0"/>
              </a:spcBef>
              <a:spcAft>
                <a:spcPts val="0"/>
              </a:spcAft>
              <a:buClr>
                <a:srgbClr val="FFFF00"/>
              </a:buClr>
              <a:buSzPts val="2200"/>
              <a:buChar char="●"/>
            </a:pPr>
            <a:r>
              <a:rPr lang="en" sz="2200" u="sng">
                <a:solidFill>
                  <a:srgbClr val="FFFF00"/>
                </a:solidFill>
              </a:rPr>
              <a:t>Fact</a:t>
            </a:r>
            <a:r>
              <a:rPr lang="en" sz="2200">
                <a:solidFill>
                  <a:srgbClr val="FFFF00"/>
                </a:solidFill>
              </a:rPr>
              <a:t>:  Jesus promised this thief that he would be saved.</a:t>
            </a:r>
            <a:endParaRPr sz="2200">
              <a:solidFill>
                <a:srgbClr val="FFFF00"/>
              </a:solidFill>
            </a:endParaRPr>
          </a:p>
          <a:p>
            <a:pPr marL="457200" lvl="0" indent="-368300" algn="l" rtl="0">
              <a:spcBef>
                <a:spcPts val="0"/>
              </a:spcBef>
              <a:spcAft>
                <a:spcPts val="0"/>
              </a:spcAft>
              <a:buClr>
                <a:srgbClr val="00FFFF"/>
              </a:buClr>
              <a:buSzPts val="2200"/>
              <a:buChar char="●"/>
            </a:pPr>
            <a:r>
              <a:rPr lang="en" sz="2200" u="sng">
                <a:solidFill>
                  <a:srgbClr val="00FFFF"/>
                </a:solidFill>
              </a:rPr>
              <a:t>Therefore</a:t>
            </a:r>
            <a:r>
              <a:rPr lang="en" sz="2200">
                <a:solidFill>
                  <a:srgbClr val="00FFFF"/>
                </a:solidFill>
              </a:rPr>
              <a:t>: All it takes for a person to be saved, from that time even until today, is for a person to believe in Jesus and ask Jesus to save them.</a:t>
            </a:r>
            <a:endParaRPr sz="2200">
              <a:solidFill>
                <a:srgbClr val="00FFFF"/>
              </a:solidFill>
            </a:endParaRPr>
          </a:p>
          <a:p>
            <a:pPr marL="457200" lvl="0" indent="-368300" algn="l" rtl="0">
              <a:spcBef>
                <a:spcPts val="0"/>
              </a:spcBef>
              <a:spcAft>
                <a:spcPts val="0"/>
              </a:spcAft>
              <a:buClr>
                <a:srgbClr val="FFFF00"/>
              </a:buClr>
              <a:buSzPts val="2200"/>
              <a:buChar char="●"/>
            </a:pPr>
            <a:r>
              <a:rPr lang="en" sz="2200" u="sng">
                <a:solidFill>
                  <a:srgbClr val="FFFF00"/>
                </a:solidFill>
              </a:rPr>
              <a:t>John 3:16</a:t>
            </a:r>
            <a:r>
              <a:rPr lang="en" sz="2200">
                <a:solidFill>
                  <a:schemeClr val="dk1"/>
                </a:solidFill>
              </a:rPr>
              <a:t> </a:t>
            </a:r>
            <a:r>
              <a:rPr lang="en" sz="2200" i="1">
                <a:solidFill>
                  <a:schemeClr val="dk1"/>
                </a:solidFill>
              </a:rPr>
              <a:t>“For God so loved the world that He gave His only begotten Son, that whoever believes in Him should not perish but have everlasting life.”</a:t>
            </a:r>
            <a:endParaRPr sz="2200" i="1">
              <a:solidFill>
                <a:schemeClr val="dk1"/>
              </a:solidFill>
            </a:endParaRPr>
          </a:p>
          <a:p>
            <a:pPr marL="457200" lvl="0" indent="-368300" algn="l" rtl="0">
              <a:spcBef>
                <a:spcPts val="0"/>
              </a:spcBef>
              <a:spcAft>
                <a:spcPts val="0"/>
              </a:spcAft>
              <a:buClr>
                <a:srgbClr val="FFFF00"/>
              </a:buClr>
              <a:buSzPts val="2200"/>
              <a:buChar char="●"/>
            </a:pPr>
            <a:r>
              <a:rPr lang="en" sz="2200" u="sng">
                <a:solidFill>
                  <a:srgbClr val="FFFF00"/>
                </a:solidFill>
              </a:rPr>
              <a:t>Rom.10:9-10</a:t>
            </a:r>
            <a:r>
              <a:rPr lang="en" sz="2200">
                <a:solidFill>
                  <a:schemeClr val="dk1"/>
                </a:solidFill>
              </a:rPr>
              <a:t> </a:t>
            </a:r>
            <a:r>
              <a:rPr lang="en" sz="2200" i="1">
                <a:solidFill>
                  <a:schemeClr val="dk1"/>
                </a:solidFill>
              </a:rPr>
              <a:t>“that if you confess with your mouth the Lord Jesus and believe in your heart that God has raised Him from the dead, you will be saved. 10 For with the heart one believes unto righteousness, and with the mouth confession is made unto salvation.”</a:t>
            </a:r>
            <a:endParaRPr sz="22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0" y="0"/>
            <a:ext cx="9144000" cy="515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BUT IS IT TRUE?</a:t>
            </a:r>
            <a:endParaRPr sz="5000" b="1">
              <a:solidFill>
                <a:srgbClr val="00FFFF"/>
              </a:solidFill>
            </a:endParaRPr>
          </a:p>
        </p:txBody>
      </p:sp>
      <p:sp>
        <p:nvSpPr>
          <p:cNvPr id="73" name="Google Shape;73;p16"/>
          <p:cNvSpPr txBox="1">
            <a:spLocks noGrp="1"/>
          </p:cNvSpPr>
          <p:nvPr>
            <p:ph type="subTitle" idx="1"/>
          </p:nvPr>
        </p:nvSpPr>
        <p:spPr>
          <a:xfrm>
            <a:off x="-57875" y="356500"/>
            <a:ext cx="9254400" cy="47874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FFFF00"/>
              </a:buClr>
              <a:buSzPts val="2200"/>
              <a:buChar char="●"/>
            </a:pPr>
            <a:r>
              <a:rPr lang="en" sz="2200">
                <a:solidFill>
                  <a:srgbClr val="FFFF00"/>
                </a:solidFill>
              </a:rPr>
              <a:t>For many years I struggled with this passage, as many Christians do, because it would “appear” to contradict the message we see being proclaimed by the apostles in the book of Acts, and elsewhere in the epistles.  Because it was not “convenient”, I’d almost wish the Holy Spirit had left this part out of the gospel of Luke, especially if He knew how it would be misapplied centuries later!</a:t>
            </a:r>
            <a:endParaRPr sz="2200">
              <a:solidFill>
                <a:srgbClr val="FFFF00"/>
              </a:solidFill>
            </a:endParaRPr>
          </a:p>
          <a:p>
            <a:pPr marL="457200" lvl="0" indent="-368300" algn="l" rtl="0">
              <a:spcBef>
                <a:spcPts val="0"/>
              </a:spcBef>
              <a:spcAft>
                <a:spcPts val="0"/>
              </a:spcAft>
              <a:buClr>
                <a:schemeClr val="dk1"/>
              </a:buClr>
              <a:buSzPts val="2200"/>
              <a:buChar char="●"/>
            </a:pPr>
            <a:r>
              <a:rPr lang="en" sz="2200">
                <a:solidFill>
                  <a:schemeClr val="dk1"/>
                </a:solidFill>
              </a:rPr>
              <a:t>But the beautiful account of the thief on the cross is not meant to be any sort of “annoyance” to God’s people.  It is an amazing demonstration of Christ’s love, to be remembered for all time!</a:t>
            </a:r>
            <a:endParaRPr sz="2200">
              <a:solidFill>
                <a:schemeClr val="dk1"/>
              </a:solidFill>
            </a:endParaRPr>
          </a:p>
          <a:p>
            <a:pPr marL="457200" lvl="0" indent="-368300" algn="l" rtl="0">
              <a:spcBef>
                <a:spcPts val="0"/>
              </a:spcBef>
              <a:spcAft>
                <a:spcPts val="0"/>
              </a:spcAft>
              <a:buClr>
                <a:srgbClr val="00FFFF"/>
              </a:buClr>
              <a:buSzPts val="2200"/>
              <a:buChar char="●"/>
            </a:pPr>
            <a:r>
              <a:rPr lang="en" sz="2200">
                <a:solidFill>
                  <a:srgbClr val="00FFFF"/>
                </a:solidFill>
              </a:rPr>
              <a:t>When I became a better bible student, able to “rightly divide” the word, I started noticing some GLARING OMISSIONS in the prevailing theory.  Those 2 facts, while absolutely true, do NOT give the whole picture.  And this is why people today need to ask themselves these five questions to determine if they can be saved in the same way.</a:t>
            </a:r>
            <a:endParaRPr sz="22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0" y="0"/>
            <a:ext cx="9144000" cy="1289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1 - Is your own spiritual background unknown?</a:t>
            </a:r>
            <a:endParaRPr sz="5000" b="1">
              <a:solidFill>
                <a:srgbClr val="00FFFF"/>
              </a:solidFill>
            </a:endParaRPr>
          </a:p>
        </p:txBody>
      </p:sp>
      <p:sp>
        <p:nvSpPr>
          <p:cNvPr id="79" name="Google Shape;79;p17"/>
          <p:cNvSpPr txBox="1">
            <a:spLocks noGrp="1"/>
          </p:cNvSpPr>
          <p:nvPr>
            <p:ph type="subTitle" idx="1"/>
          </p:nvPr>
        </p:nvSpPr>
        <p:spPr>
          <a:xfrm>
            <a:off x="-57875" y="1323375"/>
            <a:ext cx="9320100" cy="38205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rgbClr val="FFFF00"/>
              </a:buClr>
              <a:buSzPts val="2300"/>
              <a:buChar char="●"/>
            </a:pPr>
            <a:r>
              <a:rPr lang="en" sz="2300">
                <a:solidFill>
                  <a:srgbClr val="FFFF00"/>
                </a:solidFill>
              </a:rPr>
              <a:t>Why ask this?</a:t>
            </a:r>
            <a:endParaRPr sz="2300">
              <a:solidFill>
                <a:srgbClr val="FFFF00"/>
              </a:solidFill>
            </a:endParaRPr>
          </a:p>
          <a:p>
            <a:pPr marL="457200" lvl="0" indent="-374650" algn="l" rtl="0">
              <a:spcBef>
                <a:spcPts val="0"/>
              </a:spcBef>
              <a:spcAft>
                <a:spcPts val="0"/>
              </a:spcAft>
              <a:buClr>
                <a:schemeClr val="dk1"/>
              </a:buClr>
              <a:buSzPts val="2300"/>
              <a:buChar char="●"/>
            </a:pPr>
            <a:r>
              <a:rPr lang="en" sz="2300">
                <a:solidFill>
                  <a:schemeClr val="dk1"/>
                </a:solidFill>
              </a:rPr>
              <a:t>Because we know so little of this “criminal’s” life BEFORE he was on that cross!  He was being executed for stealing (Matt., Mark).</a:t>
            </a:r>
            <a:endParaRPr sz="2300">
              <a:solidFill>
                <a:schemeClr val="dk1"/>
              </a:solidFill>
            </a:endParaRPr>
          </a:p>
          <a:p>
            <a:pPr marL="457200" lvl="0" indent="-374650" algn="l" rtl="0">
              <a:spcBef>
                <a:spcPts val="0"/>
              </a:spcBef>
              <a:spcAft>
                <a:spcPts val="0"/>
              </a:spcAft>
              <a:buClr>
                <a:srgbClr val="00FFFF"/>
              </a:buClr>
              <a:buSzPts val="2300"/>
              <a:buChar char="●"/>
            </a:pPr>
            <a:r>
              <a:rPr lang="en" sz="2300">
                <a:solidFill>
                  <a:srgbClr val="00FFFF"/>
                </a:solidFill>
              </a:rPr>
              <a:t>Billy Graham famously, and frequently, said that this thief wasn’t baptized, wasn’t a disciple, etc.  How could he possibly know that?  There were disciples of John the baptizer even before Jesus!</a:t>
            </a:r>
            <a:endParaRPr sz="2300">
              <a:solidFill>
                <a:srgbClr val="00FFFF"/>
              </a:solidFill>
            </a:endParaRPr>
          </a:p>
          <a:p>
            <a:pPr marL="457200" lvl="0" indent="-374650" algn="l" rtl="0">
              <a:spcBef>
                <a:spcPts val="0"/>
              </a:spcBef>
              <a:spcAft>
                <a:spcPts val="0"/>
              </a:spcAft>
              <a:buClr>
                <a:srgbClr val="FFFF00"/>
              </a:buClr>
              <a:buSzPts val="2300"/>
              <a:buChar char="●"/>
            </a:pPr>
            <a:r>
              <a:rPr lang="en" sz="2300" u="sng">
                <a:solidFill>
                  <a:srgbClr val="FFFF00"/>
                </a:solidFill>
              </a:rPr>
              <a:t>Mk.1:4-5</a:t>
            </a:r>
            <a:r>
              <a:rPr lang="en" sz="2300">
                <a:solidFill>
                  <a:srgbClr val="00FFFF"/>
                </a:solidFill>
              </a:rPr>
              <a:t> </a:t>
            </a:r>
            <a:r>
              <a:rPr lang="en" sz="2300" i="1">
                <a:solidFill>
                  <a:schemeClr val="dk1"/>
                </a:solidFill>
              </a:rPr>
              <a:t>“John came baptizing in the wilderness and preaching a baptism of repentance for the remission of sins. 5 Then all the land of Judea, and those from Jerusalem, went out to him and were all baptized by him in the Jordan River, confessing their sins.”</a:t>
            </a:r>
            <a:endParaRPr sz="23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0" y="0"/>
            <a:ext cx="9144000" cy="537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Do you know </a:t>
            </a:r>
            <a:r>
              <a:rPr lang="en" sz="5000" b="1" u="sng">
                <a:solidFill>
                  <a:srgbClr val="00FFFF"/>
                </a:solidFill>
              </a:rPr>
              <a:t>YOUR</a:t>
            </a:r>
            <a:r>
              <a:rPr lang="en" sz="5000" b="1">
                <a:solidFill>
                  <a:srgbClr val="00FFFF"/>
                </a:solidFill>
              </a:rPr>
              <a:t> past?</a:t>
            </a:r>
            <a:endParaRPr sz="5000" b="1">
              <a:solidFill>
                <a:srgbClr val="00FFFF"/>
              </a:solidFill>
            </a:endParaRPr>
          </a:p>
        </p:txBody>
      </p:sp>
      <p:sp>
        <p:nvSpPr>
          <p:cNvPr id="85" name="Google Shape;85;p18"/>
          <p:cNvSpPr txBox="1">
            <a:spLocks noGrp="1"/>
          </p:cNvSpPr>
          <p:nvPr>
            <p:ph type="subTitle" idx="1"/>
          </p:nvPr>
        </p:nvSpPr>
        <p:spPr>
          <a:xfrm>
            <a:off x="-57875" y="468300"/>
            <a:ext cx="9267600" cy="4675500"/>
          </a:xfrm>
          <a:prstGeom prst="rect">
            <a:avLst/>
          </a:prstGeom>
        </p:spPr>
        <p:txBody>
          <a:bodyPr spcFirstLastPara="1" wrap="square" lIns="91425" tIns="91425" rIns="91425" bIns="91425" anchor="t" anchorCtr="0">
            <a:noAutofit/>
          </a:bodyPr>
          <a:lstStyle/>
          <a:p>
            <a:pPr marL="457200" lvl="0" indent="-387350" algn="l" rtl="0">
              <a:spcBef>
                <a:spcPts val="0"/>
              </a:spcBef>
              <a:spcAft>
                <a:spcPts val="0"/>
              </a:spcAft>
              <a:buClr>
                <a:srgbClr val="FFFF00"/>
              </a:buClr>
              <a:buSzPts val="2500"/>
              <a:buChar char="●"/>
            </a:pPr>
            <a:r>
              <a:rPr lang="en" sz="2500">
                <a:solidFill>
                  <a:srgbClr val="FFFF00"/>
                </a:solidFill>
              </a:rPr>
              <a:t>Even before Jesus died it was God’s will that His people be baptized.  </a:t>
            </a:r>
            <a:r>
              <a:rPr lang="en" sz="2500" u="sng">
                <a:solidFill>
                  <a:srgbClr val="FFFF00"/>
                </a:solidFill>
              </a:rPr>
              <a:t>Luke 7:29-30</a:t>
            </a:r>
            <a:r>
              <a:rPr lang="en" sz="2500">
                <a:solidFill>
                  <a:srgbClr val="FFFF00"/>
                </a:solidFill>
              </a:rPr>
              <a:t> </a:t>
            </a:r>
            <a:r>
              <a:rPr lang="en" sz="2500" i="1">
                <a:solidFill>
                  <a:schemeClr val="dk1"/>
                </a:solidFill>
              </a:rPr>
              <a:t>“And when all the people heard Him, even the tax collectors justified God, having been baptized with the baptism of John. 30 But the Pharisees and lawyers rejected the will of God for themselves, not having been baptized by him.”</a:t>
            </a:r>
            <a:endParaRPr sz="2500" i="1">
              <a:solidFill>
                <a:schemeClr val="dk1"/>
              </a:solidFill>
            </a:endParaRPr>
          </a:p>
          <a:p>
            <a:pPr marL="457200" lvl="0" indent="-387350" algn="l" rtl="0">
              <a:spcBef>
                <a:spcPts val="0"/>
              </a:spcBef>
              <a:spcAft>
                <a:spcPts val="0"/>
              </a:spcAft>
              <a:buClr>
                <a:srgbClr val="00FFFF"/>
              </a:buClr>
              <a:buSzPts val="2500"/>
              <a:buChar char="●"/>
            </a:pPr>
            <a:r>
              <a:rPr lang="en" sz="2500">
                <a:solidFill>
                  <a:srgbClr val="00FFFF"/>
                </a:solidFill>
              </a:rPr>
              <a:t>Am I saying this thief WAS baptized?  Absolutely not.  I have no idea.  I’m saying we don’t know the whole story, and thus it’s not a good parallel to you and I.</a:t>
            </a:r>
            <a:endParaRPr sz="2500">
              <a:solidFill>
                <a:srgbClr val="00FFFF"/>
              </a:solidFill>
            </a:endParaRPr>
          </a:p>
          <a:p>
            <a:pPr marL="457200" lvl="0" indent="-387350" algn="l" rtl="0">
              <a:spcBef>
                <a:spcPts val="0"/>
              </a:spcBef>
              <a:spcAft>
                <a:spcPts val="0"/>
              </a:spcAft>
              <a:buClr>
                <a:srgbClr val="FFFF00"/>
              </a:buClr>
              <a:buSzPts val="2500"/>
              <a:buChar char="●"/>
            </a:pPr>
            <a:r>
              <a:rPr lang="en" sz="2500">
                <a:solidFill>
                  <a:srgbClr val="FFFF00"/>
                </a:solidFill>
              </a:rPr>
              <a:t>Jesus knew the spiritual background of this man, but we do not.  It is dangerous for us to assume “facts not in evidence” and then base OUR own salvation off of those assumptions.</a:t>
            </a:r>
            <a:endParaRPr sz="25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0" y="0"/>
            <a:ext cx="9144000" cy="2048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2 - Have you had a face to face conversation with Jesus here on earth?</a:t>
            </a:r>
            <a:endParaRPr sz="5000" b="1">
              <a:solidFill>
                <a:srgbClr val="00FFFF"/>
              </a:solidFill>
            </a:endParaRPr>
          </a:p>
        </p:txBody>
      </p:sp>
      <p:sp>
        <p:nvSpPr>
          <p:cNvPr id="91" name="Google Shape;91;p19"/>
          <p:cNvSpPr txBox="1">
            <a:spLocks noGrp="1"/>
          </p:cNvSpPr>
          <p:nvPr>
            <p:ph type="subTitle" idx="1"/>
          </p:nvPr>
        </p:nvSpPr>
        <p:spPr>
          <a:xfrm>
            <a:off x="-57875" y="1953475"/>
            <a:ext cx="9267600" cy="3190500"/>
          </a:xfrm>
          <a:prstGeom prst="rect">
            <a:avLst/>
          </a:prstGeom>
        </p:spPr>
        <p:txBody>
          <a:bodyPr spcFirstLastPara="1" wrap="square" lIns="91425" tIns="91425" rIns="91425" bIns="91425" anchor="t" anchorCtr="0">
            <a:noAutofit/>
          </a:bodyPr>
          <a:lstStyle/>
          <a:p>
            <a:pPr marL="457200" lvl="0" indent="-387350" algn="l" rtl="0">
              <a:spcBef>
                <a:spcPts val="0"/>
              </a:spcBef>
              <a:spcAft>
                <a:spcPts val="0"/>
              </a:spcAft>
              <a:buClr>
                <a:srgbClr val="FFFF00"/>
              </a:buClr>
              <a:buSzPts val="2500"/>
              <a:buChar char="●"/>
            </a:pPr>
            <a:r>
              <a:rPr lang="en" sz="2500">
                <a:solidFill>
                  <a:srgbClr val="FFFF00"/>
                </a:solidFill>
              </a:rPr>
              <a:t>Did this “thief on the cross” say some version of “The Sinner’s Prayer”?  Denominations will say “Yes, he did!”</a:t>
            </a:r>
            <a:endParaRPr sz="2500">
              <a:solidFill>
                <a:srgbClr val="FFFF00"/>
              </a:solidFill>
            </a:endParaRPr>
          </a:p>
          <a:p>
            <a:pPr marL="457200" lvl="0" indent="-387350" algn="l" rtl="0">
              <a:spcBef>
                <a:spcPts val="0"/>
              </a:spcBef>
              <a:spcAft>
                <a:spcPts val="0"/>
              </a:spcAft>
              <a:buClr>
                <a:schemeClr val="dk1"/>
              </a:buClr>
              <a:buSzPts val="2500"/>
              <a:buChar char="●"/>
            </a:pPr>
            <a:r>
              <a:rPr lang="en" sz="2500">
                <a:solidFill>
                  <a:schemeClr val="dk1"/>
                </a:solidFill>
              </a:rPr>
              <a:t>NO, HE DID NOT!  This was not a prayer at all.  This was a CONVERSATION, a back and forth discussion, between two dying men.  It’s the same type of discussion, where you ask me a question, and then I answer it, that people all over the world have every day.</a:t>
            </a:r>
            <a:endParaRPr sz="2500">
              <a:solidFill>
                <a:schemeClr val="dk1"/>
              </a:solidFill>
            </a:endParaRPr>
          </a:p>
          <a:p>
            <a:pPr marL="457200" lvl="0" indent="-387350" algn="l" rtl="0">
              <a:spcBef>
                <a:spcPts val="0"/>
              </a:spcBef>
              <a:spcAft>
                <a:spcPts val="0"/>
              </a:spcAft>
              <a:buClr>
                <a:srgbClr val="00FFFF"/>
              </a:buClr>
              <a:buSzPts val="2500"/>
              <a:buChar char="●"/>
            </a:pPr>
            <a:r>
              <a:rPr lang="en" sz="2500">
                <a:solidFill>
                  <a:srgbClr val="00FFFF"/>
                </a:solidFill>
              </a:rPr>
              <a:t>Is a conversation with Jesus a prayer?  Why or why not?</a:t>
            </a:r>
            <a:endParaRPr sz="25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0" y="0"/>
            <a:ext cx="9144000" cy="507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What’s the difference?</a:t>
            </a:r>
            <a:endParaRPr sz="5000" b="1">
              <a:solidFill>
                <a:srgbClr val="00FFFF"/>
              </a:solidFill>
            </a:endParaRPr>
          </a:p>
        </p:txBody>
      </p:sp>
      <p:sp>
        <p:nvSpPr>
          <p:cNvPr id="97" name="Google Shape;97;p20"/>
          <p:cNvSpPr txBox="1">
            <a:spLocks noGrp="1"/>
          </p:cNvSpPr>
          <p:nvPr>
            <p:ph type="subTitle" idx="1"/>
          </p:nvPr>
        </p:nvSpPr>
        <p:spPr>
          <a:xfrm>
            <a:off x="-57875" y="420950"/>
            <a:ext cx="9267600" cy="47232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u="sng">
                <a:solidFill>
                  <a:srgbClr val="FFFF00"/>
                </a:solidFill>
              </a:rPr>
              <a:t>Matt.6:6</a:t>
            </a:r>
            <a:r>
              <a:rPr lang="en" sz="2000">
                <a:solidFill>
                  <a:srgbClr val="FFFF00"/>
                </a:solidFill>
              </a:rPr>
              <a:t> </a:t>
            </a:r>
            <a:r>
              <a:rPr lang="en" sz="2000" i="1">
                <a:solidFill>
                  <a:schemeClr val="dk1"/>
                </a:solidFill>
              </a:rPr>
              <a:t>“But you, when you pray, go into your room, and when you have shut your door, </a:t>
            </a:r>
            <a:r>
              <a:rPr lang="en" sz="2000" i="1" u="sng">
                <a:solidFill>
                  <a:schemeClr val="dk1"/>
                </a:solidFill>
              </a:rPr>
              <a:t>pray to your Father</a:t>
            </a:r>
            <a:r>
              <a:rPr lang="en" sz="2000" i="1">
                <a:solidFill>
                  <a:schemeClr val="dk1"/>
                </a:solidFill>
              </a:rPr>
              <a:t> who is </a:t>
            </a:r>
            <a:r>
              <a:rPr lang="en" sz="2000" i="1" u="sng">
                <a:solidFill>
                  <a:schemeClr val="dk1"/>
                </a:solidFill>
              </a:rPr>
              <a:t>in the secret place</a:t>
            </a:r>
            <a:r>
              <a:rPr lang="en" sz="2000" i="1">
                <a:solidFill>
                  <a:schemeClr val="dk1"/>
                </a:solidFill>
              </a:rPr>
              <a:t>; and your Father </a:t>
            </a:r>
            <a:r>
              <a:rPr lang="en" sz="2000" i="1" u="sng">
                <a:solidFill>
                  <a:schemeClr val="dk1"/>
                </a:solidFill>
              </a:rPr>
              <a:t>who sees in secret</a:t>
            </a:r>
            <a:r>
              <a:rPr lang="en" sz="2000" i="1">
                <a:solidFill>
                  <a:schemeClr val="dk1"/>
                </a:solidFill>
              </a:rPr>
              <a:t> will reward you openly.”</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Rom.8:26-27</a:t>
            </a:r>
            <a:r>
              <a:rPr lang="en" sz="2000">
                <a:solidFill>
                  <a:schemeClr val="dk1"/>
                </a:solidFill>
              </a:rPr>
              <a:t> </a:t>
            </a:r>
            <a:r>
              <a:rPr lang="en" sz="2000" i="1">
                <a:solidFill>
                  <a:schemeClr val="dk1"/>
                </a:solidFill>
              </a:rPr>
              <a:t>“Likewise the Spirit also helps in our weaknesses. For we do not know what we should pray for as we ought, but </a:t>
            </a:r>
            <a:r>
              <a:rPr lang="en" sz="2000" i="1" u="sng">
                <a:solidFill>
                  <a:schemeClr val="dk1"/>
                </a:solidFill>
              </a:rPr>
              <a:t>the Spirit Himself makes intercession for us with groanings which cannot be uttered</a:t>
            </a:r>
            <a:r>
              <a:rPr lang="en" sz="2000" i="1">
                <a:solidFill>
                  <a:schemeClr val="dk1"/>
                </a:solidFill>
              </a:rPr>
              <a:t>. 27 Now He who searches the hearts knows what the mind of the Spirit is, because </a:t>
            </a:r>
            <a:r>
              <a:rPr lang="en" sz="2000" i="1" u="sng">
                <a:solidFill>
                  <a:schemeClr val="dk1"/>
                </a:solidFill>
              </a:rPr>
              <a:t>He makes intercession for the saints</a:t>
            </a:r>
            <a:r>
              <a:rPr lang="en" sz="2000" i="1">
                <a:solidFill>
                  <a:schemeClr val="dk1"/>
                </a:solidFill>
              </a:rPr>
              <a:t> according to the will of God.”</a:t>
            </a:r>
            <a:endParaRPr sz="2000" i="1">
              <a:solidFill>
                <a:schemeClr val="dk1"/>
              </a:solidFill>
            </a:endParaRPr>
          </a:p>
          <a:p>
            <a:pPr marL="457200" lvl="0" indent="-355600" algn="l" rtl="0">
              <a:spcBef>
                <a:spcPts val="0"/>
              </a:spcBef>
              <a:spcAft>
                <a:spcPts val="0"/>
              </a:spcAft>
              <a:buClr>
                <a:srgbClr val="FFFF00"/>
              </a:buClr>
              <a:buSzPts val="2000"/>
              <a:buChar char="●"/>
            </a:pPr>
            <a:r>
              <a:rPr lang="en" sz="2000">
                <a:solidFill>
                  <a:srgbClr val="FFFF00"/>
                </a:solidFill>
              </a:rPr>
              <a:t>One HUGE difference in discussion and prayer is that prayer is ONE DIRECTION - meaning that God does not speak back to us directly, as in conversation.  The thief knew he was saved because Jesus directly said so.  When I ask Jesus the same now, does He reply in person?</a:t>
            </a:r>
            <a:endParaRPr sz="2000">
              <a:solidFill>
                <a:srgbClr val="FFFF00"/>
              </a:solidFill>
            </a:endParaRPr>
          </a:p>
          <a:p>
            <a:pPr marL="457200" lvl="0" indent="-361950" algn="l" rtl="0">
              <a:spcBef>
                <a:spcPts val="0"/>
              </a:spcBef>
              <a:spcAft>
                <a:spcPts val="0"/>
              </a:spcAft>
              <a:buClr>
                <a:srgbClr val="00FFFF"/>
              </a:buClr>
              <a:buSzPts val="2100"/>
              <a:buChar char="●"/>
            </a:pPr>
            <a:r>
              <a:rPr lang="en" sz="2100">
                <a:solidFill>
                  <a:srgbClr val="00FFFF"/>
                </a:solidFill>
              </a:rPr>
              <a:t>Can anyone find ONE time in scripture where Jesus told anyone to pray to Jesus to be saved?  Did the apostles ever teach this in the book of Acts?  This thief was not saved by a prayer, and neither are we.</a:t>
            </a:r>
            <a:endParaRPr sz="21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0" y="0"/>
            <a:ext cx="9144000" cy="2041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dirty="0">
                <a:solidFill>
                  <a:srgbClr val="00FFFF"/>
                </a:solidFill>
              </a:rPr>
              <a:t>3 - Are you first realizing who Jesus is just a couple of hours before your death?</a:t>
            </a:r>
            <a:endParaRPr sz="5000" b="1" dirty="0">
              <a:solidFill>
                <a:srgbClr val="00FFFF"/>
              </a:solidFill>
            </a:endParaRPr>
          </a:p>
        </p:txBody>
      </p:sp>
      <p:sp>
        <p:nvSpPr>
          <p:cNvPr id="103" name="Google Shape;103;p21"/>
          <p:cNvSpPr txBox="1">
            <a:spLocks noGrp="1"/>
          </p:cNvSpPr>
          <p:nvPr>
            <p:ph type="subTitle" idx="1"/>
          </p:nvPr>
        </p:nvSpPr>
        <p:spPr>
          <a:xfrm>
            <a:off x="-57875" y="1990300"/>
            <a:ext cx="9267600" cy="3153900"/>
          </a:xfrm>
          <a:prstGeom prst="rect">
            <a:avLst/>
          </a:prstGeom>
        </p:spPr>
        <p:txBody>
          <a:bodyPr spcFirstLastPara="1" wrap="square" lIns="91425" tIns="91425" rIns="91425" bIns="91425" anchor="t" anchorCtr="0">
            <a:noAutofit/>
          </a:bodyPr>
          <a:lstStyle/>
          <a:p>
            <a:pPr marL="457200" lvl="0" indent="-387350" algn="l" rtl="0">
              <a:spcBef>
                <a:spcPts val="0"/>
              </a:spcBef>
              <a:spcAft>
                <a:spcPts val="0"/>
              </a:spcAft>
              <a:buClr>
                <a:srgbClr val="FFFF00"/>
              </a:buClr>
              <a:buSzPts val="2500"/>
              <a:buChar char="●"/>
            </a:pPr>
            <a:r>
              <a:rPr lang="en" sz="2500">
                <a:solidFill>
                  <a:srgbClr val="FFFF00"/>
                </a:solidFill>
              </a:rPr>
              <a:t>Spiritually speaking, things were not going well with this thief just hours before.</a:t>
            </a:r>
            <a:endParaRPr sz="2500">
              <a:solidFill>
                <a:srgbClr val="FFFF00"/>
              </a:solidFill>
            </a:endParaRPr>
          </a:p>
          <a:p>
            <a:pPr marL="457200" lvl="0" indent="-387350" algn="l" rtl="0">
              <a:spcBef>
                <a:spcPts val="0"/>
              </a:spcBef>
              <a:spcAft>
                <a:spcPts val="0"/>
              </a:spcAft>
              <a:buClr>
                <a:schemeClr val="dk1"/>
              </a:buClr>
              <a:buSzPts val="2500"/>
              <a:buChar char="●"/>
            </a:pPr>
            <a:r>
              <a:rPr lang="en" sz="2500">
                <a:solidFill>
                  <a:schemeClr val="dk1"/>
                </a:solidFill>
              </a:rPr>
              <a:t>First, he had been caught stealing, which is of course a sin.</a:t>
            </a:r>
            <a:endParaRPr sz="2500">
              <a:solidFill>
                <a:schemeClr val="dk1"/>
              </a:solidFill>
            </a:endParaRPr>
          </a:p>
          <a:p>
            <a:pPr marL="457200" lvl="0" indent="-387350" algn="l" rtl="0">
              <a:spcBef>
                <a:spcPts val="0"/>
              </a:spcBef>
              <a:spcAft>
                <a:spcPts val="0"/>
              </a:spcAft>
              <a:buClr>
                <a:srgbClr val="00FFFF"/>
              </a:buClr>
              <a:buSzPts val="2500"/>
              <a:buChar char="●"/>
            </a:pPr>
            <a:r>
              <a:rPr lang="en" sz="2500">
                <a:solidFill>
                  <a:srgbClr val="00FFFF"/>
                </a:solidFill>
              </a:rPr>
              <a:t>But also, BOTH thieves were blaspheming Jesus at first!</a:t>
            </a:r>
            <a:endParaRPr sz="2500">
              <a:solidFill>
                <a:srgbClr val="00FFFF"/>
              </a:solidFill>
            </a:endParaRPr>
          </a:p>
          <a:p>
            <a:pPr marL="457200" lvl="0" indent="-387350" algn="l" rtl="0">
              <a:spcBef>
                <a:spcPts val="0"/>
              </a:spcBef>
              <a:spcAft>
                <a:spcPts val="0"/>
              </a:spcAft>
              <a:buClr>
                <a:srgbClr val="FFFF00"/>
              </a:buClr>
              <a:buSzPts val="2500"/>
              <a:buChar char="●"/>
            </a:pPr>
            <a:r>
              <a:rPr lang="en" sz="2500" u="sng">
                <a:solidFill>
                  <a:srgbClr val="FFFF00"/>
                </a:solidFill>
              </a:rPr>
              <a:t>Matt.27:44</a:t>
            </a:r>
            <a:r>
              <a:rPr lang="en" sz="2500">
                <a:solidFill>
                  <a:srgbClr val="00FFFF"/>
                </a:solidFill>
              </a:rPr>
              <a:t> </a:t>
            </a:r>
            <a:r>
              <a:rPr lang="en" sz="2500" i="1">
                <a:solidFill>
                  <a:schemeClr val="dk1"/>
                </a:solidFill>
              </a:rPr>
              <a:t>“Even the robbers who were crucified with Him reviled Him with the same thing.”</a:t>
            </a:r>
            <a:endParaRPr sz="2500" i="1">
              <a:solidFill>
                <a:schemeClr val="dk1"/>
              </a:solidFill>
            </a:endParaRPr>
          </a:p>
          <a:p>
            <a:pPr marL="457200" lvl="0" indent="-387350" algn="l" rtl="0">
              <a:spcBef>
                <a:spcPts val="0"/>
              </a:spcBef>
              <a:spcAft>
                <a:spcPts val="0"/>
              </a:spcAft>
              <a:buClr>
                <a:srgbClr val="FFFF00"/>
              </a:buClr>
              <a:buSzPts val="2500"/>
              <a:buChar char="●"/>
            </a:pPr>
            <a:r>
              <a:rPr lang="en" sz="2500" u="sng">
                <a:solidFill>
                  <a:srgbClr val="FFFF00"/>
                </a:solidFill>
              </a:rPr>
              <a:t>Mk.15:32</a:t>
            </a:r>
            <a:r>
              <a:rPr lang="en" sz="2500">
                <a:solidFill>
                  <a:srgbClr val="00FFFF"/>
                </a:solidFill>
              </a:rPr>
              <a:t> </a:t>
            </a:r>
            <a:r>
              <a:rPr lang="en" sz="2500" i="1">
                <a:solidFill>
                  <a:schemeClr val="dk1"/>
                </a:solidFill>
              </a:rPr>
              <a:t>“Even those who were crucified with Him reviled Him.”</a:t>
            </a:r>
            <a:endParaRPr sz="25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2846</Words>
  <Application>Microsoft Office PowerPoint</Application>
  <PresentationFormat>On-screen Show (16:9)</PresentationFormat>
  <Paragraphs>76</Paragraphs>
  <Slides>18</Slides>
  <Notes>18</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18</vt:i4>
      </vt:variant>
    </vt:vector>
  </HeadingPairs>
  <TitlesOfParts>
    <vt:vector size="20" baseType="lpstr">
      <vt:lpstr>Arial</vt:lpstr>
      <vt:lpstr>Simple Dark</vt:lpstr>
      <vt:lpstr>Can I be saved today like the “thief on the cross”?</vt:lpstr>
      <vt:lpstr>Luke 23:33-43  NKJV</vt:lpstr>
      <vt:lpstr>THE PREVAILING “THEORY”</vt:lpstr>
      <vt:lpstr>BUT IS IT TRUE?</vt:lpstr>
      <vt:lpstr>1 - Is your own spiritual background unknown?</vt:lpstr>
      <vt:lpstr>Do you know YOUR past?</vt:lpstr>
      <vt:lpstr>2 - Have you had a face to face conversation with Jesus here on earth?</vt:lpstr>
      <vt:lpstr>What’s the difference?</vt:lpstr>
      <vt:lpstr>3 - Are you first realizing who Jesus is just a couple of hours before your death?</vt:lpstr>
      <vt:lpstr>But something changed …</vt:lpstr>
      <vt:lpstr>And shortly before they BOTH died</vt:lpstr>
      <vt:lpstr>4 -  Are you physically immobilized and totally incapable of doing anything other than thinking,  breathing and speaking?</vt:lpstr>
      <vt:lpstr>Understanding “exceptions”</vt:lpstr>
      <vt:lpstr>Are YOU an exception?</vt:lpstr>
      <vt:lpstr>5 - Are you a Jew, born under the Law of Moses, but dying during the unique 50 day period between the old covenant and the beginning of Christ’s church on the Day of Pentecost?</vt:lpstr>
      <vt:lpstr>When did this thief die?</vt:lpstr>
      <vt:lpstr>When Jesus died …</vt:lpstr>
      <vt:lpstr>Will “belief only” save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 I be saved today like the “thief on the cross”?</dc:title>
  <dc:creator>Eric Bridge</dc:creator>
  <cp:lastModifiedBy>Eric Bridge</cp:lastModifiedBy>
  <cp:revision>1</cp:revision>
  <dcterms:modified xsi:type="dcterms:W3CDTF">2023-05-22T02:39:53Z</dcterms:modified>
</cp:coreProperties>
</file>