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5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31D26347-1B6A-4339-84DC-124D41E072C7}"/>
    <pc:docChg chg="modSld">
      <pc:chgData name="Eric Bridge" userId="1b5aec563ebd452a" providerId="LiveId" clId="{31D26347-1B6A-4339-84DC-124D41E072C7}" dt="2023-05-28T18:06:20.490" v="51" actId="20577"/>
      <pc:docMkLst>
        <pc:docMk/>
      </pc:docMkLst>
      <pc:sldChg chg="modSp modNotes">
        <pc:chgData name="Eric Bridge" userId="1b5aec563ebd452a" providerId="LiveId" clId="{31D26347-1B6A-4339-84DC-124D41E072C7}" dt="2023-05-28T02:00:11.392" v="11" actId="20577"/>
        <pc:sldMkLst>
          <pc:docMk/>
          <pc:sldMk cId="0" sldId="260"/>
        </pc:sldMkLst>
        <pc:spChg chg="mod">
          <ac:chgData name="Eric Bridge" userId="1b5aec563ebd452a" providerId="LiveId" clId="{31D26347-1B6A-4339-84DC-124D41E072C7}" dt="2023-05-28T02:00:11.392" v="11" actId="20577"/>
          <ac:spMkLst>
            <pc:docMk/>
            <pc:sldMk cId="0" sldId="260"/>
            <ac:spMk id="79" creationId="{00000000-0000-0000-0000-000000000000}"/>
          </ac:spMkLst>
        </pc:spChg>
      </pc:sldChg>
      <pc:sldChg chg="modSp modAnim modNotes">
        <pc:chgData name="Eric Bridge" userId="1b5aec563ebd452a" providerId="LiveId" clId="{31D26347-1B6A-4339-84DC-124D41E072C7}" dt="2023-05-28T02:26:00.591" v="17" actId="20577"/>
        <pc:sldMkLst>
          <pc:docMk/>
          <pc:sldMk cId="0" sldId="265"/>
        </pc:sldMkLst>
        <pc:spChg chg="mod">
          <ac:chgData name="Eric Bridge" userId="1b5aec563ebd452a" providerId="LiveId" clId="{31D26347-1B6A-4339-84DC-124D41E072C7}" dt="2023-05-28T02:26:00.591" v="17" actId="20577"/>
          <ac:spMkLst>
            <pc:docMk/>
            <pc:sldMk cId="0" sldId="265"/>
            <ac:spMk id="109" creationId="{00000000-0000-0000-0000-000000000000}"/>
          </ac:spMkLst>
        </pc:spChg>
      </pc:sldChg>
      <pc:sldChg chg="modSp modNotes">
        <pc:chgData name="Eric Bridge" userId="1b5aec563ebd452a" providerId="LiveId" clId="{31D26347-1B6A-4339-84DC-124D41E072C7}" dt="2023-05-28T02:27:07.143" v="22" actId="20577"/>
        <pc:sldMkLst>
          <pc:docMk/>
          <pc:sldMk cId="0" sldId="266"/>
        </pc:sldMkLst>
        <pc:spChg chg="mod">
          <ac:chgData name="Eric Bridge" userId="1b5aec563ebd452a" providerId="LiveId" clId="{31D26347-1B6A-4339-84DC-124D41E072C7}" dt="2023-05-28T02:27:07.143" v="22" actId="20577"/>
          <ac:spMkLst>
            <pc:docMk/>
            <pc:sldMk cId="0" sldId="266"/>
            <ac:spMk id="115" creationId="{00000000-0000-0000-0000-000000000000}"/>
          </ac:spMkLst>
        </pc:spChg>
      </pc:sldChg>
      <pc:sldChg chg="modSp modAnim modNotes">
        <pc:chgData name="Eric Bridge" userId="1b5aec563ebd452a" providerId="LiveId" clId="{31D26347-1B6A-4339-84DC-124D41E072C7}" dt="2023-05-28T02:27:41.247" v="38" actId="20577"/>
        <pc:sldMkLst>
          <pc:docMk/>
          <pc:sldMk cId="0" sldId="267"/>
        </pc:sldMkLst>
        <pc:spChg chg="mod">
          <ac:chgData name="Eric Bridge" userId="1b5aec563ebd452a" providerId="LiveId" clId="{31D26347-1B6A-4339-84DC-124D41E072C7}" dt="2023-05-28T02:27:41.247" v="38" actId="20577"/>
          <ac:spMkLst>
            <pc:docMk/>
            <pc:sldMk cId="0" sldId="267"/>
            <ac:spMk id="121" creationId="{00000000-0000-0000-0000-000000000000}"/>
          </ac:spMkLst>
        </pc:spChg>
      </pc:sldChg>
      <pc:sldChg chg="modSp modAnim modNotes">
        <pc:chgData name="Eric Bridge" userId="1b5aec563ebd452a" providerId="LiveId" clId="{31D26347-1B6A-4339-84DC-124D41E072C7}" dt="2023-05-28T02:29:07.222" v="47" actId="20577"/>
        <pc:sldMkLst>
          <pc:docMk/>
          <pc:sldMk cId="0" sldId="268"/>
        </pc:sldMkLst>
        <pc:spChg chg="mod">
          <ac:chgData name="Eric Bridge" userId="1b5aec563ebd452a" providerId="LiveId" clId="{31D26347-1B6A-4339-84DC-124D41E072C7}" dt="2023-05-28T02:29:07.222" v="47" actId="20577"/>
          <ac:spMkLst>
            <pc:docMk/>
            <pc:sldMk cId="0" sldId="268"/>
            <ac:spMk id="127" creationId="{00000000-0000-0000-0000-000000000000}"/>
          </ac:spMkLst>
        </pc:spChg>
      </pc:sldChg>
      <pc:sldChg chg="modSp modAnim modNotes">
        <pc:chgData name="Eric Bridge" userId="1b5aec563ebd452a" providerId="LiveId" clId="{31D26347-1B6A-4339-84DC-124D41E072C7}" dt="2023-05-28T18:06:20.490" v="51" actId="20577"/>
        <pc:sldMkLst>
          <pc:docMk/>
          <pc:sldMk cId="0" sldId="269"/>
        </pc:sldMkLst>
        <pc:spChg chg="mod">
          <ac:chgData name="Eric Bridge" userId="1b5aec563ebd452a" providerId="LiveId" clId="{31D26347-1B6A-4339-84DC-124D41E072C7}" dt="2023-05-28T18:06:20.490" v="51" actId="20577"/>
          <ac:spMkLst>
            <pc:docMk/>
            <pc:sldMk cId="0" sldId="269"/>
            <ac:spMk id="13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4a6fa6b3e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4a6fa6b3e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4a6fa6b3e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4a6fa6b3e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4a6fa6b3e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4a6fa6b3e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4a6fa6b3e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4a6fa6b3e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4a6fa6b3ec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4a6fa6b3e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4a6fa6b3e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4a6fa6b3e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4a6fa6b3ec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4a6fa6b3e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4a6fa6b3ec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4a6fa6b3e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4a97761bf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4a97761bf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49f733e121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49f733e12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49f733e121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49f733e121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49f733e121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49f733e12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49f733e121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49f733e12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49f733e121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49f733e121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49f733e121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49f733e12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49f733e121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49f733e121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49f733e121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49f733e12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2984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5555" b="1">
                <a:solidFill>
                  <a:srgbClr val="00FFFF"/>
                </a:solidFill>
              </a:rPr>
              <a:t>ARE THE CHURCHES OF CHRIST “SEXIST”?</a:t>
            </a:r>
            <a:endParaRPr sz="5555" b="1">
              <a:solidFill>
                <a:srgbClr val="00FFFF"/>
              </a:solidFill>
            </a:endParaRPr>
          </a:p>
        </p:txBody>
      </p:sp>
      <p:sp>
        <p:nvSpPr>
          <p:cNvPr id="55" name="Google Shape;55;p13"/>
          <p:cNvSpPr txBox="1">
            <a:spLocks noGrp="1"/>
          </p:cNvSpPr>
          <p:nvPr>
            <p:ph type="subTitle" idx="1"/>
          </p:nvPr>
        </p:nvSpPr>
        <p:spPr>
          <a:xfrm>
            <a:off x="0" y="1415450"/>
            <a:ext cx="9144000" cy="372780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None/>
            </a:pPr>
            <a:r>
              <a:rPr lang="en" sz="6450" b="1">
                <a:solidFill>
                  <a:srgbClr val="FFFF00"/>
                </a:solidFill>
              </a:rPr>
              <a:t>The role of women in the church.</a:t>
            </a:r>
            <a:endParaRPr sz="6450" b="1">
              <a:solidFill>
                <a:srgbClr val="FFFF00"/>
              </a:solidFill>
            </a:endParaRPr>
          </a:p>
          <a:p>
            <a:pPr marL="0" lvl="0" indent="0" algn="ctr" rtl="0">
              <a:spcBef>
                <a:spcPts val="0"/>
              </a:spcBef>
              <a:spcAft>
                <a:spcPts val="0"/>
              </a:spcAft>
              <a:buNone/>
            </a:pPr>
            <a:endParaRPr sz="3550" b="1">
              <a:solidFill>
                <a:srgbClr val="FFFF00"/>
              </a:solidFill>
            </a:endParaRPr>
          </a:p>
          <a:p>
            <a:pPr marL="0" lvl="0" indent="0" algn="l" rtl="0">
              <a:spcBef>
                <a:spcPts val="0"/>
              </a:spcBef>
              <a:spcAft>
                <a:spcPts val="0"/>
              </a:spcAft>
              <a:buNone/>
            </a:pPr>
            <a:r>
              <a:rPr lang="en" sz="3550" u="sng">
                <a:solidFill>
                  <a:srgbClr val="FFFF00"/>
                </a:solidFill>
              </a:rPr>
              <a:t>Gal.3:26-29</a:t>
            </a:r>
            <a:r>
              <a:rPr lang="en" sz="3550">
                <a:solidFill>
                  <a:schemeClr val="dk1"/>
                </a:solidFill>
              </a:rPr>
              <a:t> </a:t>
            </a:r>
            <a:r>
              <a:rPr lang="en" sz="3550">
                <a:solidFill>
                  <a:srgbClr val="FFFF00"/>
                </a:solidFill>
              </a:rPr>
              <a:t>(NASB 1995)</a:t>
            </a:r>
            <a:r>
              <a:rPr lang="en" sz="3550">
                <a:solidFill>
                  <a:schemeClr val="dk1"/>
                </a:solidFill>
              </a:rPr>
              <a:t> </a:t>
            </a:r>
            <a:r>
              <a:rPr lang="en" sz="3550" i="1">
                <a:solidFill>
                  <a:schemeClr val="dk1"/>
                </a:solidFill>
              </a:rPr>
              <a:t>“For you are all sons of God through faith in Christ Jesus. 27 </a:t>
            </a:r>
            <a:r>
              <a:rPr lang="en" sz="3550" i="1" u="sng">
                <a:solidFill>
                  <a:schemeClr val="dk1"/>
                </a:solidFill>
              </a:rPr>
              <a:t>For all of you who were baptized into Christ have clothed yourselves with Christ</a:t>
            </a:r>
            <a:r>
              <a:rPr lang="en" sz="3550" i="1">
                <a:solidFill>
                  <a:schemeClr val="dk1"/>
                </a:solidFill>
              </a:rPr>
              <a:t>. 28 There is neither Jew nor Greek, there is neither slave nor free man, </a:t>
            </a:r>
            <a:r>
              <a:rPr lang="en" sz="3550" i="1" u="sng">
                <a:solidFill>
                  <a:schemeClr val="dk1"/>
                </a:solidFill>
              </a:rPr>
              <a:t>there is neither male nor female; for you are all one in Christ Jesus</a:t>
            </a:r>
            <a:r>
              <a:rPr lang="en" sz="3550" i="1">
                <a:solidFill>
                  <a:schemeClr val="dk1"/>
                </a:solidFill>
              </a:rPr>
              <a:t>. 29 And if you belong to Christ, then you are Abraham’s descendants, heirs according to promise.”</a:t>
            </a:r>
            <a:endParaRPr sz="355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Why “submission”?</a:t>
            </a:r>
            <a:endParaRPr sz="5000" b="1">
              <a:solidFill>
                <a:srgbClr val="00FFFF"/>
              </a:solidFill>
            </a:endParaRPr>
          </a:p>
        </p:txBody>
      </p:sp>
      <p:sp>
        <p:nvSpPr>
          <p:cNvPr id="109" name="Google Shape;109;p22"/>
          <p:cNvSpPr txBox="1">
            <a:spLocks noGrp="1"/>
          </p:cNvSpPr>
          <p:nvPr>
            <p:ph type="subTitle" idx="1"/>
          </p:nvPr>
        </p:nvSpPr>
        <p:spPr>
          <a:xfrm>
            <a:off x="-149975" y="410425"/>
            <a:ext cx="9352800" cy="4732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chemeClr val="dk1"/>
              </a:buClr>
              <a:buSzPts val="2500"/>
              <a:buChar char="●"/>
            </a:pPr>
            <a:r>
              <a:rPr lang="en" sz="2500" i="1" dirty="0">
                <a:solidFill>
                  <a:schemeClr val="dk1"/>
                </a:solidFill>
              </a:rPr>
              <a:t>“but are to </a:t>
            </a:r>
            <a:r>
              <a:rPr lang="en" sz="2500" i="1" u="sng" dirty="0">
                <a:solidFill>
                  <a:schemeClr val="dk1"/>
                </a:solidFill>
              </a:rPr>
              <a:t>subject themselves</a:t>
            </a:r>
            <a:r>
              <a:rPr lang="en" sz="2500" i="1" dirty="0">
                <a:solidFill>
                  <a:schemeClr val="dk1"/>
                </a:solidFill>
              </a:rPr>
              <a:t>, just as the Law also says.”</a:t>
            </a:r>
            <a:r>
              <a:rPr lang="en" sz="2500" dirty="0">
                <a:solidFill>
                  <a:srgbClr val="00FFFF"/>
                </a:solidFill>
              </a:rPr>
              <a:t>  </a:t>
            </a:r>
            <a:r>
              <a:rPr lang="en" sz="2500" dirty="0">
                <a:solidFill>
                  <a:srgbClr val="FFFF00"/>
                </a:solidFill>
              </a:rPr>
              <a:t>It took me a while to find what verse Paul is referring to here.  If we only think of the Old Law being Leviticus and Deuteronomy, you won’t find this there.  But Jews considered the first five books of the bible to be “the law”.</a:t>
            </a:r>
            <a:endParaRPr sz="2500" dirty="0">
              <a:solidFill>
                <a:srgbClr val="FFFF00"/>
              </a:solidFill>
            </a:endParaRPr>
          </a:p>
          <a:p>
            <a:pPr marL="457200" lvl="0" indent="-387350" algn="l" rtl="0">
              <a:spcBef>
                <a:spcPts val="0"/>
              </a:spcBef>
              <a:spcAft>
                <a:spcPts val="0"/>
              </a:spcAft>
              <a:buClr>
                <a:srgbClr val="FFFF00"/>
              </a:buClr>
              <a:buSzPts val="2500"/>
              <a:buChar char="●"/>
            </a:pPr>
            <a:r>
              <a:rPr lang="en" sz="2500" u="sng" dirty="0">
                <a:solidFill>
                  <a:srgbClr val="FFFF00"/>
                </a:solidFill>
              </a:rPr>
              <a:t>Gen.3:16</a:t>
            </a:r>
            <a:r>
              <a:rPr lang="en" sz="2500" dirty="0">
                <a:solidFill>
                  <a:srgbClr val="00FFFF"/>
                </a:solidFill>
              </a:rPr>
              <a:t> </a:t>
            </a:r>
            <a:r>
              <a:rPr lang="en" sz="2500" i="1" dirty="0">
                <a:solidFill>
                  <a:schemeClr val="dk1"/>
                </a:solidFill>
              </a:rPr>
              <a:t>“To the woman </a:t>
            </a:r>
            <a:r>
              <a:rPr lang="en" sz="2500" dirty="0">
                <a:solidFill>
                  <a:srgbClr val="FFFF00"/>
                </a:solidFill>
              </a:rPr>
              <a:t>(Eve)</a:t>
            </a:r>
            <a:r>
              <a:rPr lang="en" sz="2500" i="1" dirty="0">
                <a:solidFill>
                  <a:schemeClr val="dk1"/>
                </a:solidFill>
              </a:rPr>
              <a:t> He </a:t>
            </a:r>
            <a:r>
              <a:rPr lang="en" sz="2500" dirty="0">
                <a:solidFill>
                  <a:srgbClr val="FFFF00"/>
                </a:solidFill>
              </a:rPr>
              <a:t>(God)</a:t>
            </a:r>
            <a:r>
              <a:rPr lang="en" sz="2500" i="1" dirty="0">
                <a:solidFill>
                  <a:schemeClr val="dk1"/>
                </a:solidFill>
              </a:rPr>
              <a:t> said,“I will greatly multiply your pain in childbirth, in pain you will bring forth children; yet </a:t>
            </a:r>
            <a:r>
              <a:rPr lang="en" sz="2500" i="1" u="sng" dirty="0">
                <a:solidFill>
                  <a:schemeClr val="dk1"/>
                </a:solidFill>
              </a:rPr>
              <a:t>your desire will be for your husband, and he will rule over you</a:t>
            </a:r>
            <a:r>
              <a:rPr lang="en" sz="2500" i="1" dirty="0">
                <a:solidFill>
                  <a:schemeClr val="dk1"/>
                </a:solidFill>
              </a:rPr>
              <a:t>.”</a:t>
            </a:r>
            <a:endParaRPr sz="2500" i="1"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In 1 Cor.14 God, through Paul, goes all the way back to the Garden of Eden to show that marriage is actually the pattern for the conduct of women in an assembly of the church.</a:t>
            </a:r>
            <a:endParaRPr sz="2500" dirty="0">
              <a:solidFill>
                <a:srgbClr val="00FFFF"/>
              </a:solidFill>
            </a:endParaRPr>
          </a:p>
          <a:p>
            <a:pPr marL="0" lvl="0" indent="0" algn="l" rtl="0">
              <a:spcBef>
                <a:spcPts val="0"/>
              </a:spcBef>
              <a:spcAft>
                <a:spcPts val="0"/>
              </a:spcAft>
              <a:buNone/>
            </a:pPr>
            <a:endParaRPr sz="25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 goes back to the beginning</a:t>
            </a:r>
            <a:endParaRPr sz="5000" b="1">
              <a:solidFill>
                <a:srgbClr val="00FFFF"/>
              </a:solidFill>
            </a:endParaRPr>
          </a:p>
        </p:txBody>
      </p:sp>
      <p:sp>
        <p:nvSpPr>
          <p:cNvPr id="115" name="Google Shape;115;p23"/>
          <p:cNvSpPr txBox="1">
            <a:spLocks noGrp="1"/>
          </p:cNvSpPr>
          <p:nvPr>
            <p:ph type="subTitle" idx="1"/>
          </p:nvPr>
        </p:nvSpPr>
        <p:spPr>
          <a:xfrm>
            <a:off x="-149975" y="456475"/>
            <a:ext cx="9346500" cy="46863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dirty="0">
                <a:solidFill>
                  <a:srgbClr val="FFFF00"/>
                </a:solidFill>
              </a:rPr>
              <a:t>1 Tim.2:11-14</a:t>
            </a:r>
            <a:r>
              <a:rPr lang="en" sz="2500" dirty="0">
                <a:solidFill>
                  <a:schemeClr val="dk1"/>
                </a:solidFill>
              </a:rPr>
              <a:t> </a:t>
            </a:r>
            <a:r>
              <a:rPr lang="en" sz="2500" i="1" dirty="0">
                <a:solidFill>
                  <a:schemeClr val="dk1"/>
                </a:solidFill>
              </a:rPr>
              <a:t>“A woman must quietly receive instruction </a:t>
            </a:r>
            <a:r>
              <a:rPr lang="en" sz="2500" i="1" u="sng" dirty="0">
                <a:solidFill>
                  <a:schemeClr val="dk1"/>
                </a:solidFill>
              </a:rPr>
              <a:t>with entire submissiveness</a:t>
            </a:r>
            <a:r>
              <a:rPr lang="en" sz="2500" dirty="0">
                <a:solidFill>
                  <a:schemeClr val="dk1"/>
                </a:solidFill>
              </a:rPr>
              <a:t> </a:t>
            </a:r>
            <a:r>
              <a:rPr lang="en" sz="2500" dirty="0">
                <a:solidFill>
                  <a:srgbClr val="FFFF00"/>
                </a:solidFill>
              </a:rPr>
              <a:t>(THIS is the goal)</a:t>
            </a:r>
            <a:r>
              <a:rPr lang="en" sz="2500" dirty="0">
                <a:solidFill>
                  <a:schemeClr val="dk1"/>
                </a:solidFill>
              </a:rPr>
              <a:t>. </a:t>
            </a:r>
            <a:r>
              <a:rPr lang="en" sz="2500" i="1" dirty="0">
                <a:solidFill>
                  <a:schemeClr val="dk1"/>
                </a:solidFill>
              </a:rPr>
              <a:t>12 But I do not allow a woman to teach or exercise authority over a man, but to remain quiet. 13 </a:t>
            </a:r>
            <a:r>
              <a:rPr lang="en" sz="2500" i="1" u="sng" dirty="0">
                <a:solidFill>
                  <a:schemeClr val="dk1"/>
                </a:solidFill>
              </a:rPr>
              <a:t>For</a:t>
            </a:r>
            <a:r>
              <a:rPr lang="en" sz="2500" dirty="0">
                <a:solidFill>
                  <a:schemeClr val="dk1"/>
                </a:solidFill>
              </a:rPr>
              <a:t> </a:t>
            </a:r>
            <a:r>
              <a:rPr lang="en" sz="2500" dirty="0">
                <a:solidFill>
                  <a:srgbClr val="FFFF00"/>
                </a:solidFill>
              </a:rPr>
              <a:t>(Reason one)</a:t>
            </a:r>
            <a:r>
              <a:rPr lang="en" sz="2500" dirty="0">
                <a:solidFill>
                  <a:schemeClr val="dk1"/>
                </a:solidFill>
              </a:rPr>
              <a:t> </a:t>
            </a:r>
            <a:r>
              <a:rPr lang="en" sz="2500" i="1" dirty="0">
                <a:solidFill>
                  <a:schemeClr val="dk1"/>
                </a:solidFill>
              </a:rPr>
              <a:t>it was Adam who was first created, and then Eve. 14 </a:t>
            </a:r>
            <a:r>
              <a:rPr lang="en" sz="2500" i="1" u="sng" dirty="0">
                <a:solidFill>
                  <a:schemeClr val="dk1"/>
                </a:solidFill>
              </a:rPr>
              <a:t>And</a:t>
            </a:r>
            <a:r>
              <a:rPr lang="en" sz="2500" dirty="0">
                <a:solidFill>
                  <a:schemeClr val="dk1"/>
                </a:solidFill>
              </a:rPr>
              <a:t> </a:t>
            </a:r>
            <a:r>
              <a:rPr lang="en" sz="2500" dirty="0">
                <a:solidFill>
                  <a:srgbClr val="FFFF00"/>
                </a:solidFill>
              </a:rPr>
              <a:t>(Reason two)</a:t>
            </a:r>
            <a:r>
              <a:rPr lang="en" sz="2500" dirty="0">
                <a:solidFill>
                  <a:schemeClr val="dk1"/>
                </a:solidFill>
              </a:rPr>
              <a:t> </a:t>
            </a:r>
            <a:r>
              <a:rPr lang="en" sz="2500" i="1" dirty="0">
                <a:solidFill>
                  <a:schemeClr val="dk1"/>
                </a:solidFill>
              </a:rPr>
              <a:t>it was not Adam who was deceived, but the woman being deceived, fell into transgression.”</a:t>
            </a:r>
            <a:endParaRPr sz="2500" i="1" dirty="0">
              <a:solidFill>
                <a:schemeClr val="dk1"/>
              </a:solidFill>
            </a:endParaRPr>
          </a:p>
          <a:p>
            <a:pPr marL="457200" lvl="0" indent="-387350" algn="l" rtl="0">
              <a:spcBef>
                <a:spcPts val="0"/>
              </a:spcBef>
              <a:spcAft>
                <a:spcPts val="0"/>
              </a:spcAft>
              <a:buClr>
                <a:srgbClr val="FFFF00"/>
              </a:buClr>
              <a:buSzPts val="2500"/>
              <a:buChar char="●"/>
            </a:pPr>
            <a:r>
              <a:rPr lang="en" sz="2500" dirty="0">
                <a:solidFill>
                  <a:srgbClr val="FFFF00"/>
                </a:solidFill>
              </a:rPr>
              <a:t>I readily admit that I cannot fully understand the connection between Eve’s creation and sin, and why women must be submissive in church (ekklesia  - assembly, gathering).  But the Lord plainly states, right here in scripture, not just what He expects, but why.</a:t>
            </a:r>
            <a:r>
              <a:rPr lang="en" sz="2500" dirty="0">
                <a:solidFill>
                  <a:schemeClr val="dk1"/>
                </a:solidFill>
              </a:rPr>
              <a:t>  </a:t>
            </a:r>
            <a:r>
              <a:rPr lang="en" sz="2500" dirty="0">
                <a:solidFill>
                  <a:srgbClr val="00FFFF"/>
                </a:solidFill>
              </a:rPr>
              <a:t>Will we accept what He says, or not?</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Clarifications</a:t>
            </a:r>
            <a:endParaRPr sz="5000" b="1">
              <a:solidFill>
                <a:srgbClr val="00FFFF"/>
              </a:solidFill>
            </a:endParaRPr>
          </a:p>
        </p:txBody>
      </p:sp>
      <p:sp>
        <p:nvSpPr>
          <p:cNvPr id="121" name="Google Shape;121;p24"/>
          <p:cNvSpPr txBox="1">
            <a:spLocks noGrp="1"/>
          </p:cNvSpPr>
          <p:nvPr>
            <p:ph type="subTitle" idx="1"/>
          </p:nvPr>
        </p:nvSpPr>
        <p:spPr>
          <a:xfrm>
            <a:off x="-149975" y="399900"/>
            <a:ext cx="9346500" cy="47430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Is this just Paul’s personal opinion?</a:t>
            </a:r>
            <a:r>
              <a:rPr lang="en" sz="1900" dirty="0">
                <a:solidFill>
                  <a:srgbClr val="00FFFF"/>
                </a:solidFill>
              </a:rPr>
              <a:t>  NO.  </a:t>
            </a:r>
            <a:r>
              <a:rPr lang="en" sz="1900" u="sng" dirty="0">
                <a:solidFill>
                  <a:srgbClr val="FFFF00"/>
                </a:solidFill>
              </a:rPr>
              <a:t>1 Cor.14:37</a:t>
            </a:r>
            <a:r>
              <a:rPr lang="en" sz="1900" dirty="0">
                <a:solidFill>
                  <a:srgbClr val="00FFFF"/>
                </a:solidFill>
              </a:rPr>
              <a:t> </a:t>
            </a:r>
            <a:r>
              <a:rPr lang="en" sz="1900" i="1" dirty="0">
                <a:solidFill>
                  <a:schemeClr val="dk1"/>
                </a:solidFill>
              </a:rPr>
              <a:t>“If anyone thinks he is a prophet or spiritual, let him recognize that </a:t>
            </a:r>
            <a:r>
              <a:rPr lang="en" sz="1900" i="1" u="sng" dirty="0">
                <a:solidFill>
                  <a:schemeClr val="dk1"/>
                </a:solidFill>
              </a:rPr>
              <a:t>the things which I write to you are the Lord’s commandment</a:t>
            </a:r>
            <a:r>
              <a:rPr lang="en" sz="1900" i="1" dirty="0">
                <a:solidFill>
                  <a:schemeClr val="dk1"/>
                </a:solidFill>
              </a:rPr>
              <a:t>.”</a:t>
            </a:r>
            <a:r>
              <a:rPr lang="en" sz="1900" dirty="0">
                <a:solidFill>
                  <a:srgbClr val="00FFFF"/>
                </a:solidFill>
              </a:rPr>
              <a:t>  He also refers back to the law of Moses, given by God.</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WHERE must this submission be demonstrated?  Can a woman in society EVER have authority over, or teach, a man?</a:t>
            </a:r>
            <a:r>
              <a:rPr lang="en" sz="1900" dirty="0">
                <a:solidFill>
                  <a:srgbClr val="00FFFF"/>
                </a:solidFill>
              </a:rPr>
              <a:t>  YES!</a:t>
            </a:r>
            <a:endParaRPr sz="1900" dirty="0">
              <a:solidFill>
                <a:srgbClr val="00FFFF"/>
              </a:solidFill>
            </a:endParaRPr>
          </a:p>
          <a:p>
            <a:pPr marL="457200" lvl="0" indent="-349250" algn="l" rtl="0">
              <a:spcBef>
                <a:spcPts val="0"/>
              </a:spcBef>
              <a:spcAft>
                <a:spcPts val="0"/>
              </a:spcAft>
              <a:buClr>
                <a:srgbClr val="00FFFF"/>
              </a:buClr>
              <a:buSzPts val="1900"/>
              <a:buChar char="●"/>
            </a:pPr>
            <a:r>
              <a:rPr lang="en" sz="1900" dirty="0">
                <a:solidFill>
                  <a:srgbClr val="00FFFF"/>
                </a:solidFill>
              </a:rPr>
              <a:t>God gave the gift of prophecy to Miriam, Huldah, Deborah, Isaiah’s wife, Anna, Mary the mother of Jesus, Philip the evangelist’s 4 daughters, and who knows how many other women.  In Deborah, Queen Esther and others we also see them in positions of authority over men.  The worthy woman of Proverbs 31 does a great deal of business with her wares.  The book of Acts talks about “prominent” and “leading” women in the community being converted to the Lord.  So we are only talking about an assembly of the church.  In fact we see BOTH Aquila AND Priscilla teaching Apollos, but not in the assembly.</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Acts 18:26</a:t>
            </a:r>
            <a:r>
              <a:rPr lang="en" sz="1900" dirty="0">
                <a:solidFill>
                  <a:srgbClr val="00FFFF"/>
                </a:solidFill>
              </a:rPr>
              <a:t> </a:t>
            </a:r>
            <a:r>
              <a:rPr lang="en" sz="1900" i="1" dirty="0">
                <a:solidFill>
                  <a:schemeClr val="dk1"/>
                </a:solidFill>
              </a:rPr>
              <a:t>“and he began to speak out boldly in the synagogue. But when Priscilla and Aquila heard him, </a:t>
            </a:r>
            <a:r>
              <a:rPr lang="en" sz="1900" i="1" u="sng" dirty="0">
                <a:solidFill>
                  <a:schemeClr val="dk1"/>
                </a:solidFill>
              </a:rPr>
              <a:t>they</a:t>
            </a:r>
            <a:r>
              <a:rPr lang="en" sz="1900" i="1" dirty="0">
                <a:solidFill>
                  <a:schemeClr val="dk1"/>
                </a:solidFill>
              </a:rPr>
              <a:t> took him aside and explained to him the way of God more accurately.”</a:t>
            </a:r>
            <a:endParaRPr sz="1900" i="1" dirty="0">
              <a:solidFill>
                <a:schemeClr val="dk1"/>
              </a:solidFill>
            </a:endParaRPr>
          </a:p>
          <a:p>
            <a:pPr marL="0" lvl="0" indent="0" algn="l" rtl="0">
              <a:spcBef>
                <a:spcPts val="0"/>
              </a:spcBef>
              <a:spcAft>
                <a:spcPts val="0"/>
              </a:spcAft>
              <a:buNone/>
            </a:pP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it is NOT about!</a:t>
            </a:r>
            <a:endParaRPr sz="5000" b="1">
              <a:solidFill>
                <a:srgbClr val="00FFFF"/>
              </a:solidFill>
            </a:endParaRPr>
          </a:p>
        </p:txBody>
      </p:sp>
      <p:sp>
        <p:nvSpPr>
          <p:cNvPr id="127" name="Google Shape;127;p25"/>
          <p:cNvSpPr txBox="1">
            <a:spLocks noGrp="1"/>
          </p:cNvSpPr>
          <p:nvPr>
            <p:ph type="subTitle" idx="1"/>
          </p:nvPr>
        </p:nvSpPr>
        <p:spPr>
          <a:xfrm>
            <a:off x="-149975" y="399900"/>
            <a:ext cx="9346500" cy="4743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00FFFF"/>
              </a:buClr>
              <a:buSzPts val="2500"/>
              <a:buChar char="●"/>
            </a:pPr>
            <a:r>
              <a:rPr lang="en" sz="2500" b="1" u="sng" dirty="0">
                <a:solidFill>
                  <a:srgbClr val="00FFFF"/>
                </a:solidFill>
              </a:rPr>
              <a:t>ABILITY</a:t>
            </a:r>
            <a:r>
              <a:rPr lang="en" sz="2500" dirty="0">
                <a:solidFill>
                  <a:srgbClr val="00FFFF"/>
                </a:solidFill>
              </a:rPr>
              <a:t> -</a:t>
            </a:r>
            <a:r>
              <a:rPr lang="en" sz="2500" dirty="0">
                <a:solidFill>
                  <a:srgbClr val="FFFF00"/>
                </a:solidFill>
              </a:rPr>
              <a:t> I have met SO MANY sisters in Christ who know far more about the word of God than I do, they can read music and sing better than I can, they are better public speakers than I am, better at praying, etc.  It is NOT about one being smarter, more talented or superior to the other.</a:t>
            </a:r>
            <a:endParaRPr sz="2500" dirty="0">
              <a:solidFill>
                <a:srgbClr val="FFFF00"/>
              </a:solidFill>
            </a:endParaRPr>
          </a:p>
          <a:p>
            <a:pPr marL="457200" lvl="0" indent="-387350" algn="l" rtl="0">
              <a:spcBef>
                <a:spcPts val="0"/>
              </a:spcBef>
              <a:spcAft>
                <a:spcPts val="0"/>
              </a:spcAft>
              <a:buClr>
                <a:srgbClr val="00FFFF"/>
              </a:buClr>
              <a:buSzPts val="2500"/>
              <a:buChar char="●"/>
            </a:pPr>
            <a:r>
              <a:rPr lang="en" sz="2500" b="1" u="sng" dirty="0">
                <a:solidFill>
                  <a:srgbClr val="00FFFF"/>
                </a:solidFill>
              </a:rPr>
              <a:t>CONNECTION TO GOD</a:t>
            </a:r>
            <a:r>
              <a:rPr lang="en" sz="2500" dirty="0">
                <a:solidFill>
                  <a:srgbClr val="00FFFF"/>
                </a:solidFill>
              </a:rPr>
              <a:t> -</a:t>
            </a:r>
            <a:r>
              <a:rPr lang="en" sz="2500" dirty="0">
                <a:solidFill>
                  <a:srgbClr val="FFFF00"/>
                </a:solidFill>
              </a:rPr>
              <a:t> Men are not God’s “favorite”, or more likely to be saved just because they are men.  That is what God meant when He said </a:t>
            </a:r>
            <a:r>
              <a:rPr lang="en" sz="2500" i="1" dirty="0">
                <a:solidFill>
                  <a:schemeClr val="dk1"/>
                </a:solidFill>
              </a:rPr>
              <a:t>“there is neither male nor female”</a:t>
            </a:r>
            <a:r>
              <a:rPr lang="en" sz="2500" dirty="0">
                <a:solidFill>
                  <a:srgbClr val="FFFF00"/>
                </a:solidFill>
              </a:rPr>
              <a:t> (which many today sadly use as their “proof-text” for women doing everything the men do).  As Peter wrote, women are </a:t>
            </a:r>
            <a:r>
              <a:rPr lang="en" sz="2500" i="1" dirty="0">
                <a:solidFill>
                  <a:schemeClr val="dk1"/>
                </a:solidFill>
              </a:rPr>
              <a:t>“fellow heirs”</a:t>
            </a:r>
            <a:r>
              <a:rPr lang="en" sz="2500" dirty="0">
                <a:solidFill>
                  <a:srgbClr val="FFFF00"/>
                </a:solidFill>
              </a:rPr>
              <a:t> with us, and Peter told Cornelius that God </a:t>
            </a:r>
            <a:r>
              <a:rPr lang="en" sz="2500" i="1" dirty="0">
                <a:solidFill>
                  <a:schemeClr val="dk1"/>
                </a:solidFill>
              </a:rPr>
              <a:t>“shows no partiality”</a:t>
            </a:r>
            <a:r>
              <a:rPr lang="en" sz="2500" dirty="0">
                <a:solidFill>
                  <a:srgbClr val="FFFF00"/>
                </a:solidFill>
              </a:rPr>
              <a:t>.  (Rom.2:11 also)</a:t>
            </a:r>
            <a:endParaRPr sz="2500" dirty="0">
              <a:solidFill>
                <a:srgbClr val="FFFF00"/>
              </a:solidFill>
            </a:endParaRPr>
          </a:p>
          <a:p>
            <a:pPr marL="0" lvl="0" indent="0" algn="l" rtl="0">
              <a:spcBef>
                <a:spcPts val="0"/>
              </a:spcBef>
              <a:spcAft>
                <a:spcPts val="0"/>
              </a:spcAft>
              <a:buNone/>
            </a:pP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Applying what we’ve learned</a:t>
            </a:r>
            <a:endParaRPr sz="5000" b="1">
              <a:solidFill>
                <a:srgbClr val="00FFFF"/>
              </a:solidFill>
            </a:endParaRPr>
          </a:p>
        </p:txBody>
      </p:sp>
      <p:sp>
        <p:nvSpPr>
          <p:cNvPr id="133" name="Google Shape;133;p26"/>
          <p:cNvSpPr txBox="1">
            <a:spLocks noGrp="1"/>
          </p:cNvSpPr>
          <p:nvPr>
            <p:ph type="subTitle" idx="1"/>
          </p:nvPr>
        </p:nvSpPr>
        <p:spPr>
          <a:xfrm>
            <a:off x="-149975" y="463050"/>
            <a:ext cx="9346500" cy="46800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dirty="0">
                <a:solidFill>
                  <a:srgbClr val="FFFF00"/>
                </a:solidFill>
              </a:rPr>
              <a:t>What CAN’T a Christian woman do?</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In a gathering of the church where men are present, she should not …</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dirty="0">
                <a:solidFill>
                  <a:srgbClr val="00FFFF"/>
                </a:solidFill>
              </a:rPr>
              <a:t>Lead a public prayer.</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Lead singing.</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Lead/serve over the Lord’s supper or contribution.</a:t>
            </a:r>
            <a:endParaRPr sz="2500" dirty="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Publicly teach the men of the congregation, either in class or in a “sermon”.</a:t>
            </a:r>
            <a:endParaRPr sz="2500" dirty="0">
              <a:solidFill>
                <a:srgbClr val="00FFFF"/>
              </a:solidFill>
            </a:endParaRPr>
          </a:p>
          <a:p>
            <a:pPr marL="457200" lvl="0" indent="-387350" algn="l" rtl="0">
              <a:spcBef>
                <a:spcPts val="0"/>
              </a:spcBef>
              <a:spcAft>
                <a:spcPts val="0"/>
              </a:spcAft>
              <a:buClr>
                <a:srgbClr val="FFFF00"/>
              </a:buClr>
              <a:buSzPts val="2500"/>
              <a:buChar char="●"/>
            </a:pPr>
            <a:r>
              <a:rPr lang="en" sz="2500" dirty="0">
                <a:solidFill>
                  <a:srgbClr val="FFFF00"/>
                </a:solidFill>
              </a:rPr>
              <a:t>Serve as a pastor/elder, nor a deacon, nor an evangelist, as all these roles in the New Testament are specifically male.</a:t>
            </a:r>
            <a:endParaRPr sz="2500" dirty="0">
              <a:solidFill>
                <a:srgbClr val="FFFF00"/>
              </a:solidFill>
            </a:endParaRPr>
          </a:p>
          <a:p>
            <a:pPr marL="457200" lvl="0" indent="-387350" algn="l" rtl="0">
              <a:spcBef>
                <a:spcPts val="0"/>
              </a:spcBef>
              <a:spcAft>
                <a:spcPts val="0"/>
              </a:spcAft>
              <a:buClr>
                <a:schemeClr val="dk1"/>
              </a:buClr>
              <a:buSzPts val="2500"/>
              <a:buChar char="●"/>
            </a:pPr>
            <a:r>
              <a:rPr lang="en" sz="2500" dirty="0">
                <a:solidFill>
                  <a:schemeClr val="dk1"/>
                </a:solidFill>
              </a:rPr>
              <a:t>Usurp the authority of a man who is serving in one of these roles.</a:t>
            </a:r>
            <a:endParaRPr sz="2500" dirty="0">
              <a:solidFill>
                <a:schemeClr val="dk1"/>
              </a:solidFill>
            </a:endParaRPr>
          </a:p>
          <a:p>
            <a:pPr marL="0" lvl="0" indent="0" algn="l" rtl="0">
              <a:spcBef>
                <a:spcPts val="0"/>
              </a:spcBef>
              <a:spcAft>
                <a:spcPts val="0"/>
              </a:spcAft>
              <a:buNone/>
            </a:pP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CAN women do?</a:t>
            </a:r>
            <a:endParaRPr sz="5000" b="1">
              <a:solidFill>
                <a:srgbClr val="00FFFF"/>
              </a:solidFill>
            </a:endParaRPr>
          </a:p>
        </p:txBody>
      </p:sp>
      <p:sp>
        <p:nvSpPr>
          <p:cNvPr id="139" name="Google Shape;139;p27"/>
          <p:cNvSpPr txBox="1">
            <a:spLocks noGrp="1"/>
          </p:cNvSpPr>
          <p:nvPr>
            <p:ph type="subTitle" idx="1"/>
          </p:nvPr>
        </p:nvSpPr>
        <p:spPr>
          <a:xfrm>
            <a:off x="-149975" y="356500"/>
            <a:ext cx="9346500" cy="47865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a:solidFill>
                  <a:srgbClr val="FFFF00"/>
                </a:solidFill>
              </a:rPr>
              <a:t>Pretty much everything else!</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Tit.2:3-5</a:t>
            </a:r>
            <a:r>
              <a:rPr lang="en" sz="1800">
                <a:solidFill>
                  <a:srgbClr val="FFFF00"/>
                </a:solidFill>
              </a:rPr>
              <a:t> </a:t>
            </a:r>
            <a:r>
              <a:rPr lang="en" sz="1800" i="1">
                <a:solidFill>
                  <a:schemeClr val="dk1"/>
                </a:solidFill>
              </a:rPr>
              <a:t>“Older women likewise are to be </a:t>
            </a:r>
            <a:r>
              <a:rPr lang="en" sz="1800" i="1" u="sng">
                <a:solidFill>
                  <a:schemeClr val="dk1"/>
                </a:solidFill>
              </a:rPr>
              <a:t>reverent</a:t>
            </a:r>
            <a:r>
              <a:rPr lang="en" sz="1800" i="1">
                <a:solidFill>
                  <a:schemeClr val="dk1"/>
                </a:solidFill>
              </a:rPr>
              <a:t> in their behavior, not malicious gossips nor enslaved to much wine, </a:t>
            </a:r>
            <a:r>
              <a:rPr lang="en" sz="1800" i="1" u="sng">
                <a:solidFill>
                  <a:schemeClr val="dk1"/>
                </a:solidFill>
              </a:rPr>
              <a:t>teaching what is good</a:t>
            </a:r>
            <a:r>
              <a:rPr lang="en" sz="1800" i="1">
                <a:solidFill>
                  <a:schemeClr val="dk1"/>
                </a:solidFill>
              </a:rPr>
              <a:t>, 4 so that they may </a:t>
            </a:r>
            <a:r>
              <a:rPr lang="en" sz="1800" i="1" u="sng">
                <a:solidFill>
                  <a:schemeClr val="dk1"/>
                </a:solidFill>
              </a:rPr>
              <a:t>encourage</a:t>
            </a:r>
            <a:r>
              <a:rPr lang="en" sz="1800" i="1">
                <a:solidFill>
                  <a:schemeClr val="dk1"/>
                </a:solidFill>
              </a:rPr>
              <a:t> the young women to love their husbands, to love their children, 5 to be sensible, pure, workers at home, kind, being </a:t>
            </a:r>
            <a:r>
              <a:rPr lang="en" sz="1800" i="1" u="sng">
                <a:solidFill>
                  <a:schemeClr val="dk1"/>
                </a:solidFill>
              </a:rPr>
              <a:t>subject</a:t>
            </a:r>
            <a:r>
              <a:rPr lang="en" sz="1800" i="1">
                <a:solidFill>
                  <a:schemeClr val="dk1"/>
                </a:solidFill>
              </a:rPr>
              <a:t> to their own husbands, </a:t>
            </a:r>
            <a:r>
              <a:rPr lang="en" sz="1800" i="1" u="sng">
                <a:solidFill>
                  <a:schemeClr val="dk1"/>
                </a:solidFill>
              </a:rPr>
              <a:t>so that the word of God will not be dishonored</a:t>
            </a:r>
            <a:r>
              <a:rPr lang="en" sz="1800" i="1">
                <a:solidFill>
                  <a:schemeClr val="dk1"/>
                </a:solidFill>
              </a:rPr>
              <a:t>.”</a:t>
            </a:r>
            <a:endParaRPr sz="1800" i="1">
              <a:solidFill>
                <a:schemeClr val="dk1"/>
              </a:solidFill>
            </a:endParaRPr>
          </a:p>
          <a:p>
            <a:pPr marL="457200" lvl="0" indent="-342900" algn="l" rtl="0">
              <a:spcBef>
                <a:spcPts val="0"/>
              </a:spcBef>
              <a:spcAft>
                <a:spcPts val="0"/>
              </a:spcAft>
              <a:buClr>
                <a:srgbClr val="FFFF00"/>
              </a:buClr>
              <a:buSzPts val="1800"/>
              <a:buChar char="●"/>
            </a:pPr>
            <a:r>
              <a:rPr lang="en" sz="1800" u="sng">
                <a:solidFill>
                  <a:srgbClr val="FFFF00"/>
                </a:solidFill>
              </a:rPr>
              <a:t>Eph.5:19-21</a:t>
            </a:r>
            <a:r>
              <a:rPr lang="en" sz="1800">
                <a:solidFill>
                  <a:srgbClr val="FFFF00"/>
                </a:solidFill>
              </a:rPr>
              <a:t> </a:t>
            </a:r>
            <a:r>
              <a:rPr lang="en" sz="1800" i="1">
                <a:solidFill>
                  <a:schemeClr val="dk1"/>
                </a:solidFill>
              </a:rPr>
              <a:t>“</a:t>
            </a:r>
            <a:r>
              <a:rPr lang="en" sz="1800" i="1" u="sng">
                <a:solidFill>
                  <a:schemeClr val="dk1"/>
                </a:solidFill>
              </a:rPr>
              <a:t>speaking to one another in psalms and hymns and spiritual songs</a:t>
            </a:r>
            <a:r>
              <a:rPr lang="en" sz="1800" i="1">
                <a:solidFill>
                  <a:schemeClr val="dk1"/>
                </a:solidFill>
              </a:rPr>
              <a:t>, singing and making melody with your heart to the Lord; 20 </a:t>
            </a:r>
            <a:r>
              <a:rPr lang="en" sz="1800" i="1" u="sng">
                <a:solidFill>
                  <a:schemeClr val="dk1"/>
                </a:solidFill>
              </a:rPr>
              <a:t>always giving thanks</a:t>
            </a:r>
            <a:r>
              <a:rPr lang="en" sz="1800" i="1">
                <a:solidFill>
                  <a:schemeClr val="dk1"/>
                </a:solidFill>
              </a:rPr>
              <a:t> for all things in the name of our Lord Jesus Christ to God, even the Father; 21 </a:t>
            </a:r>
            <a:r>
              <a:rPr lang="en" sz="1800" i="1" u="sng">
                <a:solidFill>
                  <a:schemeClr val="dk1"/>
                </a:solidFill>
              </a:rPr>
              <a:t>and be subject to one another</a:t>
            </a:r>
            <a:r>
              <a:rPr lang="en" sz="1800" i="1">
                <a:solidFill>
                  <a:schemeClr val="dk1"/>
                </a:solidFill>
              </a:rPr>
              <a:t> in the fear of Christ.</a:t>
            </a:r>
            <a:r>
              <a:rPr lang="en" sz="1800">
                <a:solidFill>
                  <a:schemeClr val="dk1"/>
                </a:solidFill>
              </a:rPr>
              <a:t>”  </a:t>
            </a:r>
            <a:r>
              <a:rPr lang="en" sz="1800">
                <a:solidFill>
                  <a:srgbClr val="00FFFF"/>
                </a:solidFill>
              </a:rPr>
              <a:t>ALL of us are to submit to one another!</a:t>
            </a:r>
            <a:endParaRPr sz="1800" i="1">
              <a:solidFill>
                <a:srgbClr val="00FFFF"/>
              </a:solidFill>
            </a:endParaRPr>
          </a:p>
          <a:p>
            <a:pPr marL="457200" lvl="0" indent="-342900" algn="l" rtl="0">
              <a:spcBef>
                <a:spcPts val="0"/>
              </a:spcBef>
              <a:spcAft>
                <a:spcPts val="0"/>
              </a:spcAft>
              <a:buClr>
                <a:srgbClr val="FFFF00"/>
              </a:buClr>
              <a:buSzPts val="1800"/>
              <a:buChar char="●"/>
            </a:pPr>
            <a:r>
              <a:rPr lang="en" sz="1800" u="sng">
                <a:solidFill>
                  <a:srgbClr val="FFFF00"/>
                </a:solidFill>
              </a:rPr>
              <a:t>Lk.8:2-3</a:t>
            </a:r>
            <a:r>
              <a:rPr lang="en" sz="1800">
                <a:solidFill>
                  <a:schemeClr val="dk1"/>
                </a:solidFill>
              </a:rPr>
              <a:t> </a:t>
            </a:r>
            <a:r>
              <a:rPr lang="en" sz="1800" i="1">
                <a:solidFill>
                  <a:schemeClr val="dk1"/>
                </a:solidFill>
              </a:rPr>
              <a:t>“and also some women who had been healed of evil spirits and sicknesses: Mary who was called Magdalene, from whom seven demons had gone out, 3 and Joanna the wife of Chuza, Herod’s steward, and Susanna, and many others </a:t>
            </a:r>
            <a:r>
              <a:rPr lang="en" sz="1800" i="1" u="sng">
                <a:solidFill>
                  <a:schemeClr val="dk1"/>
                </a:solidFill>
              </a:rPr>
              <a:t>who were contributing to their support</a:t>
            </a:r>
            <a:r>
              <a:rPr lang="en" sz="1800" i="1">
                <a:solidFill>
                  <a:schemeClr val="dk1"/>
                </a:solidFill>
              </a:rPr>
              <a:t> out of their private means.”</a:t>
            </a:r>
            <a:endParaRPr sz="1800" i="1">
              <a:solidFill>
                <a:schemeClr val="dk1"/>
              </a:solidFill>
            </a:endParaRPr>
          </a:p>
          <a:p>
            <a:pPr marL="457200" lvl="0" indent="-342900" algn="l" rtl="0">
              <a:spcBef>
                <a:spcPts val="0"/>
              </a:spcBef>
              <a:spcAft>
                <a:spcPts val="0"/>
              </a:spcAft>
              <a:buClr>
                <a:srgbClr val="00FFFF"/>
              </a:buClr>
              <a:buSzPts val="1800"/>
              <a:buChar char="●"/>
            </a:pPr>
            <a:r>
              <a:rPr lang="en" sz="1800">
                <a:solidFill>
                  <a:srgbClr val="00FFFF"/>
                </a:solidFill>
              </a:rPr>
              <a:t>On the previous slide we looked at only 8 roles that women cannot fill.  It is a tragedy that today THAT is the focus, rather than how many wonderful things women CAN contribute to God’s kingdom!</a:t>
            </a:r>
            <a:endParaRPr sz="1800">
              <a:solidFill>
                <a:srgbClr val="00FFFF"/>
              </a:solidFill>
            </a:endParaRPr>
          </a:p>
          <a:p>
            <a:pPr marL="0" lvl="0" indent="0" algn="l" rtl="0">
              <a:spcBef>
                <a:spcPts val="0"/>
              </a:spcBef>
              <a:spcAft>
                <a:spcPts val="0"/>
              </a:spcAft>
              <a:buNone/>
            </a:pPr>
            <a:endParaRPr sz="16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Choice # 1 -  Resist God’s plan</a:t>
            </a:r>
            <a:endParaRPr sz="4900" b="1">
              <a:solidFill>
                <a:srgbClr val="00FFFF"/>
              </a:solidFill>
            </a:endParaRPr>
          </a:p>
        </p:txBody>
      </p:sp>
      <p:sp>
        <p:nvSpPr>
          <p:cNvPr id="145" name="Google Shape;145;p28"/>
          <p:cNvSpPr txBox="1">
            <a:spLocks noGrp="1"/>
          </p:cNvSpPr>
          <p:nvPr>
            <p:ph type="subTitle" idx="1"/>
          </p:nvPr>
        </p:nvSpPr>
        <p:spPr>
          <a:xfrm>
            <a:off x="-44725" y="397275"/>
            <a:ext cx="9274200" cy="4746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00" u="sng">
                <a:solidFill>
                  <a:srgbClr val="FFFF00"/>
                </a:solidFill>
              </a:rPr>
              <a:t>1 Cor.12:14-25</a:t>
            </a:r>
            <a:r>
              <a:rPr lang="en" sz="2600">
                <a:solidFill>
                  <a:srgbClr val="FFFF00"/>
                </a:solidFill>
              </a:rPr>
              <a:t> </a:t>
            </a:r>
            <a:r>
              <a:rPr lang="en" sz="2600" i="1">
                <a:solidFill>
                  <a:schemeClr val="dk1"/>
                </a:solidFill>
              </a:rPr>
              <a:t>“For the body is not one member, but many. 15 If the foot says, “</a:t>
            </a:r>
            <a:r>
              <a:rPr lang="en" sz="2600" i="1" u="sng">
                <a:solidFill>
                  <a:schemeClr val="dk1"/>
                </a:solidFill>
              </a:rPr>
              <a:t>Because I am not a hand, I am not a part of the body</a:t>
            </a:r>
            <a:r>
              <a:rPr lang="en" sz="2600" i="1">
                <a:solidFill>
                  <a:schemeClr val="dk1"/>
                </a:solidFill>
              </a:rPr>
              <a:t>,” it is not for this reason any the less a part of the body. 16 And if the ear says, “</a:t>
            </a:r>
            <a:r>
              <a:rPr lang="en" sz="2600" i="1" u="sng">
                <a:solidFill>
                  <a:schemeClr val="dk1"/>
                </a:solidFill>
              </a:rPr>
              <a:t>Because I am not an eye, I am not a part of the body</a:t>
            </a:r>
            <a:r>
              <a:rPr lang="en" sz="2600" i="1">
                <a:solidFill>
                  <a:schemeClr val="dk1"/>
                </a:solidFill>
              </a:rPr>
              <a:t>,” it is not for this reason any the less a part of the body. 17 If the whole body were an eye, where would the hearing be? If the whole were hearing, where would the sense of smell be? 18 But now </a:t>
            </a:r>
            <a:r>
              <a:rPr lang="en" sz="2600" i="1" u="sng">
                <a:solidFill>
                  <a:schemeClr val="dk1"/>
                </a:solidFill>
              </a:rPr>
              <a:t>God has placed the members, each one of them, in the body, just as He desired</a:t>
            </a:r>
            <a:r>
              <a:rPr lang="en" sz="2600" i="1">
                <a:solidFill>
                  <a:schemeClr val="dk1"/>
                </a:solidFill>
              </a:rPr>
              <a:t>…..25 </a:t>
            </a:r>
            <a:r>
              <a:rPr lang="en" sz="2600" i="1" u="sng">
                <a:solidFill>
                  <a:schemeClr val="dk1"/>
                </a:solidFill>
              </a:rPr>
              <a:t>so that there may be no division in the body</a:t>
            </a:r>
            <a:r>
              <a:rPr lang="en" sz="2600" i="1">
                <a:solidFill>
                  <a:schemeClr val="dk1"/>
                </a:solidFill>
              </a:rPr>
              <a:t>, but that the members may have the same care for one another.”</a:t>
            </a:r>
            <a:endParaRPr sz="2600" i="1">
              <a:solidFill>
                <a:schemeClr val="dk1"/>
              </a:solidFill>
            </a:endParaRPr>
          </a:p>
          <a:p>
            <a:pPr marL="0" lvl="0" indent="0" algn="l" rtl="0">
              <a:spcBef>
                <a:spcPts val="0"/>
              </a:spcBef>
              <a:spcAft>
                <a:spcPts val="0"/>
              </a:spcAft>
              <a:buNone/>
            </a:pPr>
            <a:endParaRPr sz="1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Choice # 2 -  Submission</a:t>
            </a:r>
            <a:endParaRPr sz="5000" b="1">
              <a:solidFill>
                <a:srgbClr val="00FFFF"/>
              </a:solidFill>
            </a:endParaRPr>
          </a:p>
        </p:txBody>
      </p:sp>
      <p:sp>
        <p:nvSpPr>
          <p:cNvPr id="151" name="Google Shape;151;p29"/>
          <p:cNvSpPr txBox="1">
            <a:spLocks noGrp="1"/>
          </p:cNvSpPr>
          <p:nvPr>
            <p:ph type="subTitle" idx="1"/>
          </p:nvPr>
        </p:nvSpPr>
        <p:spPr>
          <a:xfrm>
            <a:off x="-44725" y="384125"/>
            <a:ext cx="9234600" cy="47589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a:solidFill>
                  <a:srgbClr val="FFFF00"/>
                </a:solidFill>
              </a:rPr>
              <a:t>Ladies, you will get ZERO support in this choice from the world.  Many out there equate submission with slavery, weakness, cowardice, and the worst possible forms of discrimination.  This breaks my heart, because I wish that they could see true Christian women the way that God sees them.</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1 Pet.3:4</a:t>
            </a:r>
            <a:r>
              <a:rPr lang="en" sz="1800">
                <a:solidFill>
                  <a:srgbClr val="FFFF00"/>
                </a:solidFill>
              </a:rPr>
              <a:t> (in the context of marriage) </a:t>
            </a:r>
            <a:r>
              <a:rPr lang="en" sz="1800" i="1">
                <a:solidFill>
                  <a:schemeClr val="dk1"/>
                </a:solidFill>
              </a:rPr>
              <a:t>“but let it be the hidden person of the heart, with the imperishable quality of a gentle and quiet spirit, which is precious in the sight of God.”</a:t>
            </a:r>
            <a:r>
              <a:rPr lang="en" sz="1800">
                <a:solidFill>
                  <a:srgbClr val="FFFF00"/>
                </a:solidFill>
              </a:rPr>
              <a:t>  </a:t>
            </a:r>
            <a:r>
              <a:rPr lang="en" sz="1800">
                <a:solidFill>
                  <a:srgbClr val="00FFFF"/>
                </a:solidFill>
              </a:rPr>
              <a:t>Submission is a selfless, humble, and beautiful virtue to have.  When I see a sister in Christ that we both know is more knowledgeable and skilled than myself, still being submissive, I see it as an act of great courage and faith on her part.</a:t>
            </a:r>
            <a:endParaRPr sz="1800">
              <a:solidFill>
                <a:srgbClr val="00FFFF"/>
              </a:solidFill>
            </a:endParaRPr>
          </a:p>
          <a:p>
            <a:pPr marL="457200" lvl="0" indent="-342900" algn="l" rtl="0">
              <a:spcBef>
                <a:spcPts val="0"/>
              </a:spcBef>
              <a:spcAft>
                <a:spcPts val="0"/>
              </a:spcAft>
              <a:buClr>
                <a:srgbClr val="FFFF00"/>
              </a:buClr>
              <a:buSzPts val="1800"/>
              <a:buChar char="●"/>
            </a:pPr>
            <a:r>
              <a:rPr lang="en" sz="1800">
                <a:solidFill>
                  <a:srgbClr val="FFFF00"/>
                </a:solidFill>
              </a:rPr>
              <a:t>And there is one thing that godly women have been doing for thousands of years that I want to make special mention of.</a:t>
            </a:r>
            <a:endParaRPr sz="1800">
              <a:solidFill>
                <a:srgbClr val="FFFF00"/>
              </a:solidFill>
            </a:endParaRPr>
          </a:p>
          <a:p>
            <a:pPr marL="457200" lvl="0" indent="-342900" algn="l" rtl="0">
              <a:spcBef>
                <a:spcPts val="0"/>
              </a:spcBef>
              <a:spcAft>
                <a:spcPts val="0"/>
              </a:spcAft>
              <a:buClr>
                <a:srgbClr val="FFFF00"/>
              </a:buClr>
              <a:buSzPts val="1800"/>
              <a:buChar char="●"/>
            </a:pPr>
            <a:r>
              <a:rPr lang="en" sz="1800" u="sng">
                <a:solidFill>
                  <a:srgbClr val="FFFF00"/>
                </a:solidFill>
              </a:rPr>
              <a:t>2 Tim.1:5 </a:t>
            </a:r>
            <a:r>
              <a:rPr lang="en" sz="1800" i="1">
                <a:solidFill>
                  <a:schemeClr val="dk1"/>
                </a:solidFill>
              </a:rPr>
              <a:t>“For I am mindful of the sincere faith within you, which first dwelt in your grandmother Lois and your mother Eunice, and I am sure that it is in you as well.”</a:t>
            </a:r>
            <a:r>
              <a:rPr lang="en" sz="1800">
                <a:solidFill>
                  <a:srgbClr val="FFFF00"/>
                </a:solidFill>
              </a:rPr>
              <a:t>  </a:t>
            </a:r>
            <a:r>
              <a:rPr lang="en" sz="1800">
                <a:solidFill>
                  <a:srgbClr val="00FFFF"/>
                </a:solidFill>
              </a:rPr>
              <a:t>The Christian women in my life helped make me the Christian man that I am today.  Christian women nurture, influence and teach FUTURE elders, deacons, preachers!  Think of all the childrens’ classes taught every Sunday and Wednesday by women!</a:t>
            </a:r>
            <a:endParaRPr sz="1800">
              <a:solidFill>
                <a:srgbClr val="00FFFF"/>
              </a:solidFill>
            </a:endParaRPr>
          </a:p>
          <a:p>
            <a:pPr marL="0" lvl="0" indent="0" algn="l" rtl="0">
              <a:spcBef>
                <a:spcPts val="0"/>
              </a:spcBef>
              <a:spcAft>
                <a:spcPts val="0"/>
              </a:spcAft>
              <a:buNone/>
            </a:pPr>
            <a:endParaRPr sz="1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0"/>
          <p:cNvSpPr txBox="1">
            <a:spLocks noGrp="1"/>
          </p:cNvSpPr>
          <p:nvPr>
            <p:ph type="ctrTitle"/>
          </p:nvPr>
        </p:nvSpPr>
        <p:spPr>
          <a:xfrm>
            <a:off x="-90775" y="0"/>
            <a:ext cx="9320100" cy="49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CONCLUSION</a:t>
            </a:r>
            <a:endParaRPr sz="5000" b="1">
              <a:solidFill>
                <a:srgbClr val="00FFFF"/>
              </a:solidFill>
            </a:endParaRPr>
          </a:p>
        </p:txBody>
      </p:sp>
      <p:sp>
        <p:nvSpPr>
          <p:cNvPr id="157" name="Google Shape;157;p30"/>
          <p:cNvSpPr txBox="1">
            <a:spLocks noGrp="1"/>
          </p:cNvSpPr>
          <p:nvPr>
            <p:ph type="subTitle" idx="1"/>
          </p:nvPr>
        </p:nvSpPr>
        <p:spPr>
          <a:xfrm>
            <a:off x="-163125" y="384125"/>
            <a:ext cx="9353100" cy="475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We see in our society what happens when family roles are reversed.  Men saying that they can have a monthly menstrual cycle and get pregnant, and colleges placing feminine products in men's restrooms so as not to offend.  Will it be any less chaotic in the Lord’s church if we are not content with the roles that God has assigned for each of us?</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Dear sisters, you are a vital and treasured part of this congregation, even though you are less “visible” in our assemblies than the men.  Please keep sharing your ideas with us, to help strengthen this congregation.  If you EVER feel that you are invisible or unappreciated, PLEASE let us know, so that we can make amends.  Every single person in this congregation is essential.</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Dear brothers, I hope a lesson like this makes us appreciate the contributions of our sisters in Christ.  Never take them for granted.  Listen to them.  Thank them, and thank God for them.  </a:t>
            </a:r>
            <a:r>
              <a:rPr lang="en" sz="2000" u="sng">
                <a:solidFill>
                  <a:srgbClr val="FFFF00"/>
                </a:solidFill>
              </a:rPr>
              <a:t>Prov.31:30-31</a:t>
            </a:r>
            <a:r>
              <a:rPr lang="en" sz="2000">
                <a:solidFill>
                  <a:srgbClr val="00FFFF"/>
                </a:solidFill>
              </a:rPr>
              <a:t> </a:t>
            </a:r>
            <a:r>
              <a:rPr lang="en" sz="2000" i="1">
                <a:solidFill>
                  <a:schemeClr val="dk1"/>
                </a:solidFill>
              </a:rPr>
              <a:t>“Charm is deceitful and beauty is vain, but </a:t>
            </a:r>
            <a:r>
              <a:rPr lang="en" sz="2000" i="1" u="sng">
                <a:solidFill>
                  <a:schemeClr val="dk1"/>
                </a:solidFill>
              </a:rPr>
              <a:t>a woman who fears the Lord, she shall be praised</a:t>
            </a:r>
            <a:r>
              <a:rPr lang="en" sz="2000" i="1">
                <a:solidFill>
                  <a:schemeClr val="dk1"/>
                </a:solidFill>
              </a:rPr>
              <a:t>.31 Give her the product of her hands, and </a:t>
            </a:r>
            <a:r>
              <a:rPr lang="en" sz="2000" i="1" u="sng">
                <a:solidFill>
                  <a:schemeClr val="dk1"/>
                </a:solidFill>
              </a:rPr>
              <a:t>let her works praise her in the gates</a:t>
            </a:r>
            <a:r>
              <a:rPr lang="en" sz="2000" i="1">
                <a:solidFill>
                  <a:schemeClr val="dk1"/>
                </a:solidFill>
              </a:rPr>
              <a:t>.”</a:t>
            </a:r>
            <a:endParaRPr sz="2000">
              <a:solidFill>
                <a:srgbClr val="00FFFF"/>
              </a:solidFill>
            </a:endParaRPr>
          </a:p>
          <a:p>
            <a:pPr marL="0" lvl="0" indent="0" algn="l" rtl="0">
              <a:spcBef>
                <a:spcPts val="0"/>
              </a:spcBef>
              <a:spcAft>
                <a:spcPts val="0"/>
              </a:spcAft>
              <a:buNone/>
            </a:pPr>
            <a:endParaRPr sz="1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90775" y="0"/>
            <a:ext cx="9320100" cy="56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IS THIS LESSON FOR?</a:t>
            </a:r>
            <a:endParaRPr sz="5000" b="1">
              <a:solidFill>
                <a:srgbClr val="00FFFF"/>
              </a:solidFill>
            </a:endParaRPr>
          </a:p>
        </p:txBody>
      </p:sp>
      <p:sp>
        <p:nvSpPr>
          <p:cNvPr id="61" name="Google Shape;61;p14"/>
          <p:cNvSpPr txBox="1">
            <a:spLocks noGrp="1"/>
          </p:cNvSpPr>
          <p:nvPr>
            <p:ph type="subTitle" idx="1"/>
          </p:nvPr>
        </p:nvSpPr>
        <p:spPr>
          <a:xfrm>
            <a:off x="-169700" y="414375"/>
            <a:ext cx="9431700" cy="47286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Clr>
                <a:srgbClr val="FFFF00"/>
              </a:buClr>
              <a:buSzPts val="2400"/>
              <a:buChar char="●"/>
            </a:pPr>
            <a:r>
              <a:rPr lang="en" sz="2400">
                <a:solidFill>
                  <a:srgbClr val="FFFF00"/>
                </a:solidFill>
              </a:rPr>
              <a:t>(First things first.  I am NOT teaching this lesson because I believe our female members are causing ANY problems in this matter.  This is just a “refresher course” on this subject.)</a:t>
            </a:r>
            <a:endParaRPr sz="2400">
              <a:solidFill>
                <a:srgbClr val="FFFF00"/>
              </a:solidFill>
            </a:endParaRPr>
          </a:p>
          <a:p>
            <a:pPr marL="457200" lvl="0" indent="-381000" algn="l" rtl="0">
              <a:spcBef>
                <a:spcPts val="0"/>
              </a:spcBef>
              <a:spcAft>
                <a:spcPts val="0"/>
              </a:spcAft>
              <a:buClr>
                <a:schemeClr val="dk1"/>
              </a:buClr>
              <a:buSzPts val="2400"/>
              <a:buChar char="●"/>
            </a:pPr>
            <a:r>
              <a:rPr lang="en" sz="2400">
                <a:solidFill>
                  <a:schemeClr val="dk1"/>
                </a:solidFill>
              </a:rPr>
              <a:t>Female Christians who may be feeling forgotten or left out. </a:t>
            </a:r>
            <a:endParaRPr sz="2400">
              <a:solidFill>
                <a:schemeClr val="dk1"/>
              </a:solidFill>
            </a:endParaRPr>
          </a:p>
          <a:p>
            <a:pPr marL="457200" lvl="0" indent="-381000" algn="l" rtl="0">
              <a:spcBef>
                <a:spcPts val="0"/>
              </a:spcBef>
              <a:spcAft>
                <a:spcPts val="0"/>
              </a:spcAft>
              <a:buClr>
                <a:srgbClr val="00FFFF"/>
              </a:buClr>
              <a:buSzPts val="2400"/>
              <a:buChar char="●"/>
            </a:pPr>
            <a:r>
              <a:rPr lang="en" sz="2400">
                <a:solidFill>
                  <a:srgbClr val="00FFFF"/>
                </a:solidFill>
              </a:rPr>
              <a:t>Male Christians who may be guilty of overlooking the amazing contributions of our female counterparts.</a:t>
            </a:r>
            <a:endParaRPr sz="2400">
              <a:solidFill>
                <a:srgbClr val="00FFFF"/>
              </a:solidFill>
            </a:endParaRPr>
          </a:p>
          <a:p>
            <a:pPr marL="457200" lvl="0" indent="-381000" algn="l" rtl="0">
              <a:spcBef>
                <a:spcPts val="0"/>
              </a:spcBef>
              <a:spcAft>
                <a:spcPts val="0"/>
              </a:spcAft>
              <a:buClr>
                <a:srgbClr val="FFFF00"/>
              </a:buClr>
              <a:buSzPts val="2400"/>
              <a:buChar char="●"/>
            </a:pPr>
            <a:r>
              <a:rPr lang="en" sz="2400">
                <a:solidFill>
                  <a:srgbClr val="FFFF00"/>
                </a:solidFill>
              </a:rPr>
              <a:t>Christians who feel our women need a more “visible” role in our assemblies today.  (As we have seen happen in denominations.)</a:t>
            </a:r>
            <a:endParaRPr sz="2400">
              <a:solidFill>
                <a:srgbClr val="FFFF00"/>
              </a:solidFill>
            </a:endParaRPr>
          </a:p>
          <a:p>
            <a:pPr marL="457200" lvl="0" indent="-381000" algn="l" rtl="0">
              <a:spcBef>
                <a:spcPts val="0"/>
              </a:spcBef>
              <a:spcAft>
                <a:spcPts val="0"/>
              </a:spcAft>
              <a:buClr>
                <a:srgbClr val="00FFFF"/>
              </a:buClr>
              <a:buSzPts val="2400"/>
              <a:buChar char="●"/>
            </a:pPr>
            <a:r>
              <a:rPr lang="en" sz="2400">
                <a:solidFill>
                  <a:srgbClr val="00FFFF"/>
                </a:solidFill>
              </a:rPr>
              <a:t>Visitors, or those watching this online, who are wondering why we don’t have such things as female preachers or elders.</a:t>
            </a:r>
            <a:endParaRPr sz="2400">
              <a:solidFill>
                <a:srgbClr val="00FFFF"/>
              </a:solidFill>
            </a:endParaRPr>
          </a:p>
          <a:p>
            <a:pPr marL="457200" lvl="0" indent="-381000" algn="l" rtl="0">
              <a:spcBef>
                <a:spcPts val="0"/>
              </a:spcBef>
              <a:spcAft>
                <a:spcPts val="0"/>
              </a:spcAft>
              <a:buClr>
                <a:schemeClr val="dk1"/>
              </a:buClr>
              <a:buSzPts val="2400"/>
              <a:buChar char="●"/>
            </a:pPr>
            <a:r>
              <a:rPr lang="en" sz="2400">
                <a:solidFill>
                  <a:schemeClr val="dk1"/>
                </a:solidFill>
              </a:rPr>
              <a:t>Those that we encounter who have their doubts about the church as described in the New Testament, and about our motives.</a:t>
            </a:r>
            <a:endParaRPr sz="24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90775" y="0"/>
            <a:ext cx="9320100" cy="1383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SEXUAL DISCRIMINATION </a:t>
            </a:r>
            <a:r>
              <a:rPr lang="en" sz="5000" b="1" u="sng">
                <a:solidFill>
                  <a:srgbClr val="00FFFF"/>
                </a:solidFill>
              </a:rPr>
              <a:t>IS</a:t>
            </a:r>
            <a:r>
              <a:rPr lang="en" sz="5000" b="1">
                <a:solidFill>
                  <a:srgbClr val="00FFFF"/>
                </a:solidFill>
              </a:rPr>
              <a:t> A PROBLEM IN SOCIETY.</a:t>
            </a:r>
            <a:endParaRPr sz="5000" b="1">
              <a:solidFill>
                <a:srgbClr val="00FFFF"/>
              </a:solidFill>
            </a:endParaRPr>
          </a:p>
        </p:txBody>
      </p:sp>
      <p:sp>
        <p:nvSpPr>
          <p:cNvPr id="67" name="Google Shape;67;p15"/>
          <p:cNvSpPr txBox="1">
            <a:spLocks noGrp="1"/>
          </p:cNvSpPr>
          <p:nvPr>
            <p:ph type="subTitle" idx="1"/>
          </p:nvPr>
        </p:nvSpPr>
        <p:spPr>
          <a:xfrm>
            <a:off x="-90775" y="1324675"/>
            <a:ext cx="9320100" cy="3818700"/>
          </a:xfrm>
          <a:prstGeom prst="rect">
            <a:avLst/>
          </a:prstGeom>
        </p:spPr>
        <p:txBody>
          <a:bodyPr spcFirstLastPara="1" wrap="square" lIns="91425" tIns="91425" rIns="91425" bIns="91425" anchor="t" anchorCtr="0">
            <a:noAutofit/>
          </a:bodyPr>
          <a:lstStyle/>
          <a:p>
            <a:pPr marL="457200" lvl="0" indent="-400050" algn="l" rtl="0">
              <a:spcBef>
                <a:spcPts val="0"/>
              </a:spcBef>
              <a:spcAft>
                <a:spcPts val="0"/>
              </a:spcAft>
              <a:buClr>
                <a:srgbClr val="FFFF00"/>
              </a:buClr>
              <a:buSzPts val="2700"/>
              <a:buChar char="●"/>
            </a:pPr>
            <a:r>
              <a:rPr lang="en" sz="2700">
                <a:solidFill>
                  <a:srgbClr val="FFFF00"/>
                </a:solidFill>
              </a:rPr>
              <a:t>Though not the focus of this lesson, let’s still acknowledge that unwarranted discrimination on the basis of sex, mostly against women, has occurred for thousands of years of human history.  And wherever it is unjustly practiced, it is sinful.</a:t>
            </a:r>
            <a:endParaRPr sz="2700">
              <a:solidFill>
                <a:srgbClr val="FFFF00"/>
              </a:solidFill>
            </a:endParaRPr>
          </a:p>
          <a:p>
            <a:pPr marL="457200" lvl="0" indent="-400050" algn="l" rtl="0">
              <a:spcBef>
                <a:spcPts val="0"/>
              </a:spcBef>
              <a:spcAft>
                <a:spcPts val="0"/>
              </a:spcAft>
              <a:buClr>
                <a:schemeClr val="dk1"/>
              </a:buClr>
              <a:buSzPts val="2700"/>
              <a:buChar char="●"/>
            </a:pPr>
            <a:r>
              <a:rPr lang="en" sz="2700">
                <a:solidFill>
                  <a:schemeClr val="dk1"/>
                </a:solidFill>
              </a:rPr>
              <a:t>But the Lord’s church has been perceived, by some, to be unfairly discriminating against women, or “holding them back” from their full potential, and that is something we want to address in this lesson.</a:t>
            </a:r>
            <a:endParaRPr sz="27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90775" y="0"/>
            <a:ext cx="93201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Was JESUS sexist?</a:t>
            </a:r>
            <a:endParaRPr sz="5000" b="1">
              <a:solidFill>
                <a:srgbClr val="00FFFF"/>
              </a:solidFill>
            </a:endParaRPr>
          </a:p>
        </p:txBody>
      </p:sp>
      <p:sp>
        <p:nvSpPr>
          <p:cNvPr id="73" name="Google Shape;73;p16"/>
          <p:cNvSpPr txBox="1">
            <a:spLocks noGrp="1"/>
          </p:cNvSpPr>
          <p:nvPr>
            <p:ph type="subTitle" idx="1"/>
          </p:nvPr>
        </p:nvSpPr>
        <p:spPr>
          <a:xfrm>
            <a:off x="-57875" y="453850"/>
            <a:ext cx="9260700" cy="46896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Why start here?  Because we are talking about HIS church.  So I thought it beneficial to look at our Lord, who is MALE, and His behavior toward women when He was on this earth.</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God entrusted the bearing and raising of John the baptizer into the care of an elderly Elizabeth.</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The Holy Spirit entrusted the safekeeping of the Son of God to the womb of a Jewish young woman named Mary.</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An elderly prophetess and widow, Anna, proclaimed to everyone at the temple the good news about baby Jesus.</a:t>
            </a:r>
            <a:endParaRPr sz="2500">
              <a:solidFill>
                <a:srgbClr val="FFFF00"/>
              </a:solidFill>
            </a:endParaRPr>
          </a:p>
          <a:p>
            <a:pPr marL="457200" lvl="0" indent="-387350" algn="l" rtl="0">
              <a:spcBef>
                <a:spcPts val="0"/>
              </a:spcBef>
              <a:spcAft>
                <a:spcPts val="0"/>
              </a:spcAft>
              <a:buClr>
                <a:schemeClr val="dk1"/>
              </a:buClr>
              <a:buSzPts val="2500"/>
              <a:buChar char="●"/>
            </a:pPr>
            <a:r>
              <a:rPr lang="en" sz="2500">
                <a:solidFill>
                  <a:schemeClr val="dk1"/>
                </a:solidFill>
              </a:rPr>
              <a:t>Jesus cast SEVEN demons out of Mary Magdalene, who became one of His earliest and most devoted followers.</a:t>
            </a:r>
            <a:endParaRPr sz="2500">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Mary and Martha, Joanna, Susana, were devoted disciples.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90775" y="0"/>
            <a:ext cx="93201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Was JESUS “anti-women”?</a:t>
            </a:r>
            <a:endParaRPr sz="5000" b="1">
              <a:solidFill>
                <a:srgbClr val="00FFFF"/>
              </a:solidFill>
            </a:endParaRPr>
          </a:p>
        </p:txBody>
      </p:sp>
      <p:sp>
        <p:nvSpPr>
          <p:cNvPr id="79" name="Google Shape;79;p17"/>
          <p:cNvSpPr txBox="1">
            <a:spLocks noGrp="1"/>
          </p:cNvSpPr>
          <p:nvPr>
            <p:ph type="subTitle" idx="1"/>
          </p:nvPr>
        </p:nvSpPr>
        <p:spPr>
          <a:xfrm>
            <a:off x="-117275" y="322300"/>
            <a:ext cx="9320100" cy="4821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Jesus raised a grieving widow’s dead son back to life.</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He healed an “unclean” woman who had been hemorrhaging blood for 12 years.</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He healed the illness of Peter’s mother-in-law.</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He healed a woman who had been hunched over in back pain for 18 years.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He healed the daughter of a foreigner, a Canaanite WOMAN.</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He shared the gospel with an adulterous Samaritan woman at a well.</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He showed mercy to an adulteress, and saved her life.</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He noticed and praised the widow and her two mites.</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He forgave and praised a sinful woman who washed His feet.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He taught that husbands could NOT put away their wives for just any reason, as Jewish men had been doing for centuries.</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While DYING, He still made sure His mother would be cared for.</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Women were the very first people who saw our Lord risen from the dead.</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And Jesus rebuked His apostles for NOT believing their testimony!</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9">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9">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9">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0775" y="0"/>
            <a:ext cx="93201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Was Peter “sexist”?</a:t>
            </a:r>
            <a:endParaRPr sz="5000" b="1">
              <a:solidFill>
                <a:srgbClr val="00FFFF"/>
              </a:solidFill>
            </a:endParaRPr>
          </a:p>
        </p:txBody>
      </p:sp>
      <p:sp>
        <p:nvSpPr>
          <p:cNvPr id="85" name="Google Shape;85;p18"/>
          <p:cNvSpPr txBox="1">
            <a:spLocks noGrp="1"/>
          </p:cNvSpPr>
          <p:nvPr>
            <p:ph type="subTitle" idx="1"/>
          </p:nvPr>
        </p:nvSpPr>
        <p:spPr>
          <a:xfrm>
            <a:off x="-57875" y="460425"/>
            <a:ext cx="9260700" cy="468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u="sng">
                <a:solidFill>
                  <a:srgbClr val="FFFF00"/>
                </a:solidFill>
              </a:rPr>
              <a:t>Acts 9:36-42</a:t>
            </a:r>
            <a:r>
              <a:rPr lang="en" sz="2000">
                <a:solidFill>
                  <a:schemeClr val="dk1"/>
                </a:solidFill>
              </a:rPr>
              <a:t> </a:t>
            </a:r>
            <a:r>
              <a:rPr lang="en" sz="2000" i="1">
                <a:solidFill>
                  <a:schemeClr val="dk1"/>
                </a:solidFill>
              </a:rPr>
              <a:t>“Now in Joppa there was a disciple named Tabitha (which translated in Greek is called Dorcas); this woman was abounding with deeds of kindness and charity which she continually did. 37 And it happened at that time that she fell sick and died; and when they had washed her body, they laid it in an upper room. 38 Since Lydda was near Joppa, the disciples, having heard that Peter was there, sent two men to him, imploring him, “Do not delay in coming to us.” 39 So Peter arose and went with them. When he arrived, they brought him into the upper room; and all the widows stood beside him, weeping and showing all the tunics and garments that Dorcas used to make while she was with them. 40 But Peter sent them all out and knelt down and prayed, and turning to the body, he said, “Tabitha, arise.” And she opened her eyes, and when she saw Peter, she sat up. 41 And he gave her his hand and raised her up; and calling the saints and widows, he presented her alive. 42 It became known all over Joppa, and many believed in the Lord.”</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0775" y="0"/>
            <a:ext cx="9320100" cy="505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Was Paul “sexist”?</a:t>
            </a:r>
            <a:endParaRPr sz="5000" b="1">
              <a:solidFill>
                <a:srgbClr val="00FFFF"/>
              </a:solidFill>
            </a:endParaRPr>
          </a:p>
        </p:txBody>
      </p:sp>
      <p:sp>
        <p:nvSpPr>
          <p:cNvPr id="91" name="Google Shape;91;p19"/>
          <p:cNvSpPr txBox="1">
            <a:spLocks noGrp="1"/>
          </p:cNvSpPr>
          <p:nvPr>
            <p:ph type="subTitle" idx="1"/>
          </p:nvPr>
        </p:nvSpPr>
        <p:spPr>
          <a:xfrm>
            <a:off x="-57875" y="460425"/>
            <a:ext cx="9260700" cy="4682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Rom.16:1-4</a:t>
            </a:r>
            <a:r>
              <a:rPr lang="en" sz="2300" i="1">
                <a:solidFill>
                  <a:schemeClr val="dk1"/>
                </a:solidFill>
              </a:rPr>
              <a:t> “I commend to you our sister Phoebe, who is a servant of the church which is at Cenchrea; 2 that you receive her in the Lord in a manner worthy of the saints, and that you help her in whatever matter she may have need of you; for she herself has also been a helper of many, and of myself as well.3 Greet Prisca and Aquila, my fellow workers in Christ Jesus, 4 who for my life risked their own necks, to whom not only do I give thanks, but also all the churches of the Gentiles; 5 also greet the church that is in their house.”</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1 Tim.5:1-3</a:t>
            </a:r>
            <a:r>
              <a:rPr lang="en" sz="2300" i="1">
                <a:solidFill>
                  <a:schemeClr val="dk1"/>
                </a:solidFill>
              </a:rPr>
              <a:t> “Do not sharply rebuke an older man, but rather appeal to him as a father, to the younger men as brothers, 2 the older women as mothers, and the younger women as sisters, in all purity. 3 Honor widows who are widows indeed;” </a:t>
            </a:r>
            <a:r>
              <a:rPr lang="en" sz="2300">
                <a:solidFill>
                  <a:srgbClr val="FFFF00"/>
                </a:solidFill>
              </a:rPr>
              <a:t>(See Acts 6 also)</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0775" y="0"/>
            <a:ext cx="9320100" cy="48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Where is the “conflict” then?</a:t>
            </a:r>
            <a:endParaRPr sz="5000" b="1">
              <a:solidFill>
                <a:srgbClr val="00FFFF"/>
              </a:solidFill>
            </a:endParaRPr>
          </a:p>
        </p:txBody>
      </p:sp>
      <p:sp>
        <p:nvSpPr>
          <p:cNvPr id="97" name="Google Shape;97;p20"/>
          <p:cNvSpPr txBox="1">
            <a:spLocks noGrp="1"/>
          </p:cNvSpPr>
          <p:nvPr>
            <p:ph type="subTitle" idx="1"/>
          </p:nvPr>
        </p:nvSpPr>
        <p:spPr>
          <a:xfrm>
            <a:off x="-149975" y="336750"/>
            <a:ext cx="9352800" cy="48063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u="sng">
                <a:solidFill>
                  <a:srgbClr val="FFFF00"/>
                </a:solidFill>
              </a:rPr>
              <a:t>1 Cor.14:34-35</a:t>
            </a:r>
            <a:r>
              <a:rPr lang="en" sz="2200">
                <a:solidFill>
                  <a:srgbClr val="FFFF00"/>
                </a:solidFill>
              </a:rPr>
              <a:t> </a:t>
            </a:r>
            <a:r>
              <a:rPr lang="en" sz="2200" i="1">
                <a:solidFill>
                  <a:schemeClr val="dk1"/>
                </a:solidFill>
              </a:rPr>
              <a:t>“The women are to keep silent in the churches; for they are not permitted to speak, but are to subject themselves, just as the Law also says. 35 If they desire to learn anything, let them ask their own husbands at home; for it is improper for a woman to speak in church.”</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1 Tim.2:9-14</a:t>
            </a:r>
            <a:r>
              <a:rPr lang="en" sz="2200">
                <a:solidFill>
                  <a:srgbClr val="FFFF00"/>
                </a:solidFill>
              </a:rPr>
              <a:t> </a:t>
            </a:r>
            <a:r>
              <a:rPr lang="en" sz="2200" i="1">
                <a:solidFill>
                  <a:schemeClr val="dk1"/>
                </a:solidFill>
              </a:rPr>
              <a:t>“Likewise, I want women to adorn themselves with proper clothing, modestly and discreetly, not with braided hair and gold or pearls or costly garments, 10 but rather by means of good works, as is proper for women making a claim to godliness. 11 A woman must quietly receive instruction with entire submissiveness. 12 But I do not allow a woman to teach or exercise authority over a man, but to remain quiet. 13 For it was Adam who was first created, and then Eve. 14 And it was not Adam who was deceived, but the woman being deceived, fell into transgression.”</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0775" y="0"/>
            <a:ext cx="9320100" cy="48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That “sounds” harsh.</a:t>
            </a:r>
            <a:endParaRPr sz="5000" b="1">
              <a:solidFill>
                <a:srgbClr val="00FFFF"/>
              </a:solidFill>
            </a:endParaRPr>
          </a:p>
        </p:txBody>
      </p:sp>
      <p:sp>
        <p:nvSpPr>
          <p:cNvPr id="103" name="Google Shape;103;p21"/>
          <p:cNvSpPr txBox="1">
            <a:spLocks noGrp="1"/>
          </p:cNvSpPr>
          <p:nvPr>
            <p:ph type="subTitle" idx="1"/>
          </p:nvPr>
        </p:nvSpPr>
        <p:spPr>
          <a:xfrm>
            <a:off x="-149975" y="422275"/>
            <a:ext cx="9352800" cy="47208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a:solidFill>
                  <a:srgbClr val="FFFF00"/>
                </a:solidFill>
              </a:rPr>
              <a:t>In 2023, especially in the United States where we have encoded “freedom of speech” into our founding documents and rights, this language is admittedly difficult to digest. (But less so in Jewish and even Greek society at that time.)</a:t>
            </a:r>
            <a:endParaRPr sz="2600">
              <a:solidFill>
                <a:srgbClr val="FFFF00"/>
              </a:solidFill>
            </a:endParaRPr>
          </a:p>
          <a:p>
            <a:pPr marL="457200" lvl="0" indent="-393700" algn="l" rtl="0">
              <a:spcBef>
                <a:spcPts val="0"/>
              </a:spcBef>
              <a:spcAft>
                <a:spcPts val="0"/>
              </a:spcAft>
              <a:buClr>
                <a:schemeClr val="dk1"/>
              </a:buClr>
              <a:buSzPts val="2600"/>
              <a:buChar char="●"/>
            </a:pPr>
            <a:r>
              <a:rPr lang="en" sz="2600">
                <a:solidFill>
                  <a:schemeClr val="dk1"/>
                </a:solidFill>
              </a:rPr>
              <a:t>Words and phrases like “silent”, “not permitted to speak”, “quietly receive instruction”, and “remain quiet” may make it sound like a Christian woman must not let her voice be heard in any way, but if we interpret it this way we are missing the Lord’s point.  The issue is not one of volume or decibel levels, but rather </a:t>
            </a:r>
            <a:r>
              <a:rPr lang="en" sz="2600">
                <a:solidFill>
                  <a:srgbClr val="00FFFF"/>
                </a:solidFill>
              </a:rPr>
              <a:t>SUBMISSION IN AN ASSEMBLY THAT INCLUDES HER HUSBAND AND/OR OTHER MEN.</a:t>
            </a:r>
            <a:endParaRPr sz="2600">
              <a:solidFill>
                <a:srgbClr val="00FFFF"/>
              </a:solidFill>
            </a:endParaRPr>
          </a:p>
          <a:p>
            <a:pPr marL="0" lvl="0" indent="0" algn="l" rtl="0">
              <a:spcBef>
                <a:spcPts val="0"/>
              </a:spcBef>
              <a:spcAft>
                <a:spcPts val="0"/>
              </a:spcAft>
              <a:buNone/>
            </a:pP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3151</Words>
  <Application>Microsoft Office PowerPoint</Application>
  <PresentationFormat>On-screen Show (16:9)</PresentationFormat>
  <Paragraphs>87</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Simple Dark</vt:lpstr>
      <vt:lpstr>ARE THE CHURCHES OF CHRIST “SEXIST”?</vt:lpstr>
      <vt:lpstr>WHO IS THIS LESSON FOR?</vt:lpstr>
      <vt:lpstr>SEXUAL DISCRIMINATION IS A PROBLEM IN SOCIETY.</vt:lpstr>
      <vt:lpstr>Was JESUS sexist?</vt:lpstr>
      <vt:lpstr>Was JESUS “anti-women”?</vt:lpstr>
      <vt:lpstr>Was Peter “sexist”?</vt:lpstr>
      <vt:lpstr>Was Paul “sexist”?</vt:lpstr>
      <vt:lpstr>Where is the “conflict” then?</vt:lpstr>
      <vt:lpstr>That “sounds” harsh.</vt:lpstr>
      <vt:lpstr>Why “submission”?</vt:lpstr>
      <vt:lpstr>It goes back to the beginning</vt:lpstr>
      <vt:lpstr>Clarifications</vt:lpstr>
      <vt:lpstr>What it is NOT about!</vt:lpstr>
      <vt:lpstr>Applying what we’ve learned</vt:lpstr>
      <vt:lpstr>What CAN women do?</vt:lpstr>
      <vt:lpstr>Choice # 1 -  Resist God’s plan</vt:lpstr>
      <vt:lpstr>Choice # 2 -  Submission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THE CHURCHES OF CHRIST “SEXIST”?</dc:title>
  <dc:creator>Eric Bridge</dc:creator>
  <cp:lastModifiedBy>Eric Bridge</cp:lastModifiedBy>
  <cp:revision>1</cp:revision>
  <dcterms:modified xsi:type="dcterms:W3CDTF">2023-05-28T18:06:35Z</dcterms:modified>
</cp:coreProperties>
</file>