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33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686171A2-DB51-4126-BF33-7E5902F45BDC}"/>
    <pc:docChg chg="modSld">
      <pc:chgData name="Eric Bridge" userId="1b5aec563ebd452a" providerId="LiveId" clId="{686171A2-DB51-4126-BF33-7E5902F45BDC}" dt="2023-04-02T04:41:43.668" v="33" actId="14100"/>
      <pc:docMkLst>
        <pc:docMk/>
      </pc:docMkLst>
      <pc:sldChg chg="modSp modNotes">
        <pc:chgData name="Eric Bridge" userId="1b5aec563ebd452a" providerId="LiveId" clId="{686171A2-DB51-4126-BF33-7E5902F45BDC}" dt="2023-04-02T04:37:16.425" v="1" actId="255"/>
        <pc:sldMkLst>
          <pc:docMk/>
          <pc:sldMk cId="0" sldId="258"/>
        </pc:sldMkLst>
        <pc:spChg chg="mod">
          <ac:chgData name="Eric Bridge" userId="1b5aec563ebd452a" providerId="LiveId" clId="{686171A2-DB51-4126-BF33-7E5902F45BDC}" dt="2023-04-02T04:37:00.201" v="0" actId="255"/>
          <ac:spMkLst>
            <pc:docMk/>
            <pc:sldMk cId="0" sldId="258"/>
            <ac:spMk id="71" creationId="{00000000-0000-0000-0000-000000000000}"/>
          </ac:spMkLst>
        </pc:spChg>
      </pc:sldChg>
      <pc:sldChg chg="modSp mod modNotes">
        <pc:chgData name="Eric Bridge" userId="1b5aec563ebd452a" providerId="LiveId" clId="{686171A2-DB51-4126-BF33-7E5902F45BDC}" dt="2023-04-02T04:41:11.741" v="22" actId="20577"/>
        <pc:sldMkLst>
          <pc:docMk/>
          <pc:sldMk cId="0" sldId="271"/>
        </pc:sldMkLst>
        <pc:spChg chg="mod">
          <ac:chgData name="Eric Bridge" userId="1b5aec563ebd452a" providerId="LiveId" clId="{686171A2-DB51-4126-BF33-7E5902F45BDC}" dt="2023-04-02T04:41:11.741" v="22" actId="20577"/>
          <ac:spMkLst>
            <pc:docMk/>
            <pc:sldMk cId="0" sldId="271"/>
            <ac:spMk id="149" creationId="{00000000-0000-0000-0000-000000000000}"/>
          </ac:spMkLst>
        </pc:spChg>
      </pc:sldChg>
      <pc:sldChg chg="modSp mod">
        <pc:chgData name="Eric Bridge" userId="1b5aec563ebd452a" providerId="LiveId" clId="{686171A2-DB51-4126-BF33-7E5902F45BDC}" dt="2023-04-02T04:41:43.668" v="33" actId="14100"/>
        <pc:sldMkLst>
          <pc:docMk/>
          <pc:sldMk cId="0" sldId="273"/>
        </pc:sldMkLst>
        <pc:spChg chg="mod">
          <ac:chgData name="Eric Bridge" userId="1b5aec563ebd452a" providerId="LiveId" clId="{686171A2-DB51-4126-BF33-7E5902F45BDC}" dt="2023-04-02T04:41:27.309" v="32" actId="20577"/>
          <ac:spMkLst>
            <pc:docMk/>
            <pc:sldMk cId="0" sldId="273"/>
            <ac:spMk id="160" creationId="{00000000-0000-0000-0000-000000000000}"/>
          </ac:spMkLst>
        </pc:spChg>
        <pc:spChg chg="mod">
          <ac:chgData name="Eric Bridge" userId="1b5aec563ebd452a" providerId="LiveId" clId="{686171A2-DB51-4126-BF33-7E5902F45BDC}" dt="2023-04-02T04:41:43.668" v="33" actId="14100"/>
          <ac:spMkLst>
            <pc:docMk/>
            <pc:sldMk cId="0" sldId="273"/>
            <ac:spMk id="16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2875a32ee8_0_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22875a32ee8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2875a32ee8_0_9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2875a32ee8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22875a32ee8_0_1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22875a32ee8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2875a32ee8_0_1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22875a32ee8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099fc7f5fa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2099fc7f5fa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2099fc7f5fa_1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2099fc7f5fa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2099fc7f5fa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2099fc7f5fa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099fc7f5fa_1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099fc7f5fa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099fc7f5fa_1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2099fc7f5fa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22875a32ee8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22875a32ee8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22875a32ee8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22875a32ee8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22875a32ee8_0_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22875a32ee8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2875a32ee8_0_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22875a32ee8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2875a32ee8_0_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2875a32ee8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22875a32ee8_0_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22875a32ee8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2875a32ee8_0_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22875a32ee8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2875a32ee8_0_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22875a32ee8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51000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endParaRPr/>
          </a:p>
        </p:txBody>
      </p:sp>
      <p:sp>
        <p:nvSpPr>
          <p:cNvPr id="55" name="Google Shape;55;p13"/>
          <p:cNvSpPr txBox="1">
            <a:spLocks noGrp="1"/>
          </p:cNvSpPr>
          <p:nvPr>
            <p:ph type="subTitle" idx="1"/>
          </p:nvPr>
        </p:nvSpPr>
        <p:spPr>
          <a:xfrm>
            <a:off x="0" y="5100100"/>
            <a:ext cx="9144000" cy="43500"/>
          </a:xfrm>
          <a:prstGeom prst="rect">
            <a:avLst/>
          </a:prstGeom>
        </p:spPr>
        <p:txBody>
          <a:bodyPr spcFirstLastPara="1" wrap="square" lIns="91425" tIns="91425" rIns="91425" bIns="91425" anchor="t" anchorCtr="0">
            <a:normAutofit fontScale="25000" lnSpcReduction="20000"/>
          </a:bodyPr>
          <a:lstStyle/>
          <a:p>
            <a:pPr marL="0" lvl="0" indent="0" algn="ctr" rtl="0">
              <a:spcBef>
                <a:spcPts val="0"/>
              </a:spcBef>
              <a:spcAft>
                <a:spcPts val="0"/>
              </a:spcAft>
              <a:buNone/>
            </a:pPr>
            <a:endParaRPr>
              <a:solidFill>
                <a:schemeClr val="dk1"/>
              </a:solidFill>
            </a:endParaRPr>
          </a:p>
        </p:txBody>
      </p:sp>
      <p:pic>
        <p:nvPicPr>
          <p:cNvPr id="56" name="Google Shape;56;p13"/>
          <p:cNvPicPr preferRelativeResize="0"/>
          <p:nvPr/>
        </p:nvPicPr>
        <p:blipFill>
          <a:blip r:embed="rId3">
            <a:alphaModFix/>
          </a:blip>
          <a:stretch>
            <a:fillRect/>
          </a:stretch>
        </p:blipFill>
        <p:spPr>
          <a:xfrm>
            <a:off x="0" y="0"/>
            <a:ext cx="9144000" cy="5100000"/>
          </a:xfrm>
          <a:prstGeom prst="rect">
            <a:avLst/>
          </a:prstGeom>
          <a:noFill/>
          <a:ln>
            <a:noFill/>
          </a:ln>
        </p:spPr>
      </p:pic>
      <p:sp>
        <p:nvSpPr>
          <p:cNvPr id="57" name="Google Shape;57;p13"/>
          <p:cNvSpPr txBox="1"/>
          <p:nvPr/>
        </p:nvSpPr>
        <p:spPr>
          <a:xfrm>
            <a:off x="132875" y="160500"/>
            <a:ext cx="32886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7000" b="1">
                <a:solidFill>
                  <a:schemeClr val="dk1"/>
                </a:solidFill>
              </a:rPr>
              <a:t>MAN</a:t>
            </a:r>
            <a:endParaRPr sz="7000" b="1">
              <a:solidFill>
                <a:schemeClr val="dk1"/>
              </a:solidFill>
            </a:endParaRPr>
          </a:p>
        </p:txBody>
      </p:sp>
      <p:sp>
        <p:nvSpPr>
          <p:cNvPr id="58" name="Google Shape;58;p13"/>
          <p:cNvSpPr txBox="1"/>
          <p:nvPr/>
        </p:nvSpPr>
        <p:spPr>
          <a:xfrm>
            <a:off x="5776250" y="160500"/>
            <a:ext cx="30111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7000">
                <a:solidFill>
                  <a:schemeClr val="dk1"/>
                </a:solidFill>
              </a:rPr>
              <a:t>   </a:t>
            </a:r>
            <a:r>
              <a:rPr lang="en" sz="7000" b="1">
                <a:solidFill>
                  <a:schemeClr val="dk1"/>
                </a:solidFill>
              </a:rPr>
              <a:t>AND</a:t>
            </a:r>
            <a:endParaRPr sz="7000" b="1">
              <a:solidFill>
                <a:schemeClr val="dk1"/>
              </a:solidFill>
            </a:endParaRPr>
          </a:p>
        </p:txBody>
      </p:sp>
      <p:sp>
        <p:nvSpPr>
          <p:cNvPr id="59" name="Google Shape;59;p13"/>
          <p:cNvSpPr txBox="1"/>
          <p:nvPr/>
        </p:nvSpPr>
        <p:spPr>
          <a:xfrm>
            <a:off x="132875" y="3988525"/>
            <a:ext cx="90111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7000" b="1">
                <a:solidFill>
                  <a:schemeClr val="dk1"/>
                </a:solidFill>
              </a:rPr>
              <a:t>HIS    </a:t>
            </a:r>
            <a:r>
              <a:rPr lang="en" sz="7000" b="1">
                <a:solidFill>
                  <a:srgbClr val="00FFFF"/>
                </a:solidFill>
              </a:rPr>
              <a:t>MANY</a:t>
            </a:r>
            <a:r>
              <a:rPr lang="en" sz="7000" b="1">
                <a:solidFill>
                  <a:schemeClr val="dk1"/>
                </a:solidFill>
              </a:rPr>
              <a:t>  TITLES</a:t>
            </a:r>
            <a:endParaRPr sz="7000" b="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6000" b="1">
                <a:solidFill>
                  <a:srgbClr val="00FFFF"/>
                </a:solidFill>
              </a:rPr>
              <a:t>What are “pastors”? - 2</a:t>
            </a:r>
            <a:endParaRPr sz="6000" b="1">
              <a:solidFill>
                <a:srgbClr val="00FFFF"/>
              </a:solidFill>
            </a:endParaRPr>
          </a:p>
        </p:txBody>
      </p:sp>
      <p:sp>
        <p:nvSpPr>
          <p:cNvPr id="113" name="Google Shape;113;p22"/>
          <p:cNvSpPr txBox="1">
            <a:spLocks noGrp="1"/>
          </p:cNvSpPr>
          <p:nvPr>
            <p:ph type="body" idx="1"/>
          </p:nvPr>
        </p:nvSpPr>
        <p:spPr>
          <a:xfrm>
            <a:off x="0" y="614325"/>
            <a:ext cx="9144000" cy="49044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chemeClr val="dk1"/>
              </a:buClr>
              <a:buSzPts val="2300"/>
              <a:buChar char="●"/>
            </a:pPr>
            <a:r>
              <a:rPr lang="en" sz="2300">
                <a:solidFill>
                  <a:schemeClr val="dk1"/>
                </a:solidFill>
              </a:rPr>
              <a:t>I admit that with 6 different terms being used in the N.T. for one group it can be confusing, but these passages are consistent.</a:t>
            </a:r>
            <a:endParaRPr sz="2300">
              <a:solidFill>
                <a:schemeClr val="dk1"/>
              </a:solidFill>
            </a:endParaRPr>
          </a:p>
          <a:p>
            <a:pPr marL="457200" lvl="0" indent="-374650" algn="l" rtl="0">
              <a:spcBef>
                <a:spcPts val="0"/>
              </a:spcBef>
              <a:spcAft>
                <a:spcPts val="0"/>
              </a:spcAft>
              <a:buClr>
                <a:schemeClr val="dk1"/>
              </a:buClr>
              <a:buSzPts val="2300"/>
              <a:buChar char="●"/>
            </a:pPr>
            <a:r>
              <a:rPr lang="en" sz="2300">
                <a:solidFill>
                  <a:schemeClr val="dk1"/>
                </a:solidFill>
              </a:rPr>
              <a:t>They are always MALE.</a:t>
            </a:r>
            <a:endParaRPr sz="2300">
              <a:solidFill>
                <a:schemeClr val="dk1"/>
              </a:solidFill>
            </a:endParaRPr>
          </a:p>
          <a:p>
            <a:pPr marL="457200" lvl="0" indent="-374650" algn="l" rtl="0">
              <a:spcBef>
                <a:spcPts val="0"/>
              </a:spcBef>
              <a:spcAft>
                <a:spcPts val="0"/>
              </a:spcAft>
              <a:buClr>
                <a:schemeClr val="dk1"/>
              </a:buClr>
              <a:buSzPts val="2300"/>
              <a:buChar char="●"/>
            </a:pPr>
            <a:r>
              <a:rPr lang="en" sz="2300">
                <a:solidFill>
                  <a:schemeClr val="dk1"/>
                </a:solidFill>
              </a:rPr>
              <a:t>Where they exist, there is ALWAYS a plurality of “elders” </a:t>
            </a:r>
            <a:r>
              <a:rPr lang="en" sz="2300">
                <a:solidFill>
                  <a:srgbClr val="FFFF00"/>
                </a:solidFill>
              </a:rPr>
              <a:t>(Acts 11:30, Phil.1:1, Titus 1:5).  </a:t>
            </a:r>
            <a:r>
              <a:rPr lang="en" sz="2300">
                <a:solidFill>
                  <a:schemeClr val="dk1"/>
                </a:solidFill>
              </a:rPr>
              <a:t>This is why anyone saying “I’m THE pastor of X church” has no scriptural precedent!</a:t>
            </a:r>
            <a:endParaRPr sz="2300">
              <a:solidFill>
                <a:schemeClr val="dk1"/>
              </a:solidFill>
            </a:endParaRPr>
          </a:p>
          <a:p>
            <a:pPr marL="457200" lvl="0" indent="-374650" algn="l" rtl="0">
              <a:spcBef>
                <a:spcPts val="0"/>
              </a:spcBef>
              <a:spcAft>
                <a:spcPts val="0"/>
              </a:spcAft>
              <a:buClr>
                <a:schemeClr val="dk1"/>
              </a:buClr>
              <a:buSzPts val="2300"/>
              <a:buChar char="●"/>
            </a:pPr>
            <a:r>
              <a:rPr lang="en" sz="2300">
                <a:solidFill>
                  <a:schemeClr val="dk1"/>
                </a:solidFill>
              </a:rPr>
              <a:t>Where they exist, their authority exists within only ONE flock (congregation), not many </a:t>
            </a:r>
            <a:r>
              <a:rPr lang="en" sz="2300">
                <a:solidFill>
                  <a:srgbClr val="FFFF00"/>
                </a:solidFill>
              </a:rPr>
              <a:t>(Acts 20:17-31)</a:t>
            </a:r>
            <a:r>
              <a:rPr lang="en" sz="2300">
                <a:solidFill>
                  <a:schemeClr val="dk1"/>
                </a:solidFill>
              </a:rPr>
              <a:t>.</a:t>
            </a:r>
            <a:endParaRPr sz="2300">
              <a:solidFill>
                <a:schemeClr val="dk1"/>
              </a:solidFill>
            </a:endParaRPr>
          </a:p>
          <a:p>
            <a:pPr marL="457200" lvl="0" indent="-374650" algn="l" rtl="0">
              <a:spcBef>
                <a:spcPts val="0"/>
              </a:spcBef>
              <a:spcAft>
                <a:spcPts val="0"/>
              </a:spcAft>
              <a:buClr>
                <a:schemeClr val="dk1"/>
              </a:buClr>
              <a:buSzPts val="2300"/>
              <a:buChar char="●"/>
            </a:pPr>
            <a:r>
              <a:rPr lang="en" sz="2300">
                <a:solidFill>
                  <a:schemeClr val="dk1"/>
                </a:solidFill>
              </a:rPr>
              <a:t>They must meet specific qualifications, including the ability to teach the word - </a:t>
            </a:r>
            <a:r>
              <a:rPr lang="en" sz="2300">
                <a:solidFill>
                  <a:srgbClr val="FFFF00"/>
                </a:solidFill>
              </a:rPr>
              <a:t>Titus 1:5-9, I Timothy 3:1-7, 1 Pet.5:1-4</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rgbClr val="00FFFF"/>
                </a:solidFill>
              </a:rPr>
              <a:t>Do some churches still have “pastors” today?  YES!</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3"/>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6000" b="1">
                <a:solidFill>
                  <a:srgbClr val="00FFFF"/>
                </a:solidFill>
              </a:rPr>
              <a:t>What are “saints”?</a:t>
            </a:r>
            <a:endParaRPr sz="6000" b="1">
              <a:solidFill>
                <a:srgbClr val="00FFFF"/>
              </a:solidFill>
            </a:endParaRPr>
          </a:p>
        </p:txBody>
      </p:sp>
      <p:sp>
        <p:nvSpPr>
          <p:cNvPr id="119" name="Google Shape;119;p23"/>
          <p:cNvSpPr txBox="1">
            <a:spLocks noGrp="1"/>
          </p:cNvSpPr>
          <p:nvPr>
            <p:ph type="body" idx="1"/>
          </p:nvPr>
        </p:nvSpPr>
        <p:spPr>
          <a:xfrm>
            <a:off x="0" y="469625"/>
            <a:ext cx="9144000" cy="50490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chemeClr val="dk1"/>
              </a:buClr>
              <a:buSzPts val="2100"/>
              <a:buChar char="●"/>
            </a:pPr>
            <a:r>
              <a:rPr lang="en" sz="2100">
                <a:solidFill>
                  <a:schemeClr val="dk1"/>
                </a:solidFill>
              </a:rPr>
              <a:t>Greek “hagios”, meaning “holy”, or “sanctified/set apart” - </a:t>
            </a:r>
            <a:r>
              <a:rPr lang="en" sz="2100">
                <a:solidFill>
                  <a:srgbClr val="FFFF00"/>
                </a:solidFill>
              </a:rPr>
              <a:t>Rom.1:7,8:27,12:13, 1 Cor.1:2,16:1 and MANY others.</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Also “Christians” - “a follower of Christ” - </a:t>
            </a:r>
            <a:r>
              <a:rPr lang="en" sz="2100">
                <a:solidFill>
                  <a:srgbClr val="FFFF00"/>
                </a:solidFill>
              </a:rPr>
              <a:t>Acts 11:26,26:28, 1 Pet.4:16</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Also “disciples” (student, learner) - </a:t>
            </a:r>
            <a:r>
              <a:rPr lang="en" sz="2100">
                <a:solidFill>
                  <a:srgbClr val="FFFF00"/>
                </a:solidFill>
              </a:rPr>
              <a:t>Acts 6:1, 9:1, 11:26, 14:21-22, 15:10, 20:7, 20:30.</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Also “brothers”, “sisters”, “brethren” - </a:t>
            </a:r>
            <a:r>
              <a:rPr lang="en" sz="2100">
                <a:solidFill>
                  <a:srgbClr val="FFFF00"/>
                </a:solidFill>
              </a:rPr>
              <a:t>1 Pet.3:8, 1 Tim.5:2, Rom.16:17, 1 Cor.15:58, Col.1:2 and MANY others.</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Also “children” of God - </a:t>
            </a:r>
            <a:r>
              <a:rPr lang="en" sz="2100">
                <a:solidFill>
                  <a:srgbClr val="FFFF00"/>
                </a:solidFill>
              </a:rPr>
              <a:t>Rom.8:16, Eph.5:8, Phil.2:15, 1 Jn.2:1</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Also “believers” - </a:t>
            </a:r>
            <a:r>
              <a:rPr lang="en" sz="2100">
                <a:solidFill>
                  <a:srgbClr val="FFFF00"/>
                </a:solidFill>
              </a:rPr>
              <a:t>Acts 2:44,5:14, 2 Cor.6:15, 1 Tim.4:12,6:2</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Also “priests” - </a:t>
            </a:r>
            <a:r>
              <a:rPr lang="en" sz="2100">
                <a:solidFill>
                  <a:srgbClr val="FFFF00"/>
                </a:solidFill>
              </a:rPr>
              <a:t>1 Pet.2:5,2:9, Rev.1:6,5:10,20:6</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Also “members” - </a:t>
            </a:r>
            <a:r>
              <a:rPr lang="en" sz="2100">
                <a:solidFill>
                  <a:srgbClr val="FFFF00"/>
                </a:solidFill>
              </a:rPr>
              <a:t>1 Cor.12:26-27, Eph.2:19</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rgbClr val="00FFFF"/>
                </a:solidFill>
              </a:rPr>
              <a:t>Do we still have “saints” living today?  YES!</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4"/>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6000" b="1">
                <a:solidFill>
                  <a:srgbClr val="00FFFF"/>
                </a:solidFill>
              </a:rPr>
              <a:t>What is “the body”?</a:t>
            </a:r>
            <a:endParaRPr sz="6000" b="1">
              <a:solidFill>
                <a:srgbClr val="00FFFF"/>
              </a:solidFill>
            </a:endParaRPr>
          </a:p>
        </p:txBody>
      </p:sp>
      <p:sp>
        <p:nvSpPr>
          <p:cNvPr id="125" name="Google Shape;125;p24"/>
          <p:cNvSpPr txBox="1">
            <a:spLocks noGrp="1"/>
          </p:cNvSpPr>
          <p:nvPr>
            <p:ph type="body" idx="1"/>
          </p:nvPr>
        </p:nvSpPr>
        <p:spPr>
          <a:xfrm>
            <a:off x="0" y="614325"/>
            <a:ext cx="9144000" cy="49044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chemeClr val="dk1"/>
              </a:buClr>
              <a:buSzPts val="2100"/>
              <a:buChar char="●"/>
            </a:pPr>
            <a:r>
              <a:rPr lang="en" sz="2100">
                <a:solidFill>
                  <a:schemeClr val="dk1"/>
                </a:solidFill>
              </a:rPr>
              <a:t>The “church”</a:t>
            </a:r>
            <a:r>
              <a:rPr lang="en" sz="2100">
                <a:solidFill>
                  <a:srgbClr val="00FFFF"/>
                </a:solidFill>
              </a:rPr>
              <a:t> </a:t>
            </a:r>
            <a:r>
              <a:rPr lang="en" sz="2100">
                <a:solidFill>
                  <a:srgbClr val="FFFF00"/>
                </a:solidFill>
              </a:rPr>
              <a:t>(Matt.16:18, Col.1:18)</a:t>
            </a:r>
            <a:r>
              <a:rPr lang="en" sz="2100">
                <a:solidFill>
                  <a:srgbClr val="00FFFF"/>
                </a:solidFill>
              </a:rPr>
              <a:t> </a:t>
            </a:r>
            <a:r>
              <a:rPr lang="en" sz="2100">
                <a:solidFill>
                  <a:schemeClr val="dk1"/>
                </a:solidFill>
              </a:rPr>
              <a:t>- Greek “ecclesia”, meaning “called out” or “assembly”.  The universal assembly of all the redeemed.</a:t>
            </a:r>
            <a:endParaRPr sz="2100">
              <a:solidFill>
                <a:schemeClr val="dk1"/>
              </a:solidFill>
            </a:endParaRPr>
          </a:p>
          <a:p>
            <a:pPr marL="457200" lvl="0" indent="-361950" algn="l" rtl="0">
              <a:spcBef>
                <a:spcPts val="0"/>
              </a:spcBef>
              <a:spcAft>
                <a:spcPts val="0"/>
              </a:spcAft>
              <a:buClr>
                <a:schemeClr val="dk1"/>
              </a:buClr>
              <a:buSzPts val="2100"/>
              <a:buChar char="●"/>
            </a:pPr>
            <a:r>
              <a:rPr lang="en" sz="2100">
                <a:solidFill>
                  <a:schemeClr val="dk1"/>
                </a:solidFill>
              </a:rPr>
              <a:t>of Christ </a:t>
            </a:r>
            <a:r>
              <a:rPr lang="en" sz="2100">
                <a:solidFill>
                  <a:srgbClr val="FFFF00"/>
                </a:solidFill>
              </a:rPr>
              <a:t>(Rom.16:16)</a:t>
            </a:r>
            <a:r>
              <a:rPr lang="en" sz="2100">
                <a:solidFill>
                  <a:schemeClr val="dk1"/>
                </a:solidFill>
              </a:rPr>
              <a:t> </a:t>
            </a:r>
            <a:endParaRPr sz="2100">
              <a:solidFill>
                <a:schemeClr val="dk1"/>
              </a:solidFill>
            </a:endParaRPr>
          </a:p>
          <a:p>
            <a:pPr marL="457200" lvl="0" indent="-361950" algn="l" rtl="0">
              <a:spcBef>
                <a:spcPts val="0"/>
              </a:spcBef>
              <a:spcAft>
                <a:spcPts val="0"/>
              </a:spcAft>
              <a:buClr>
                <a:schemeClr val="dk1"/>
              </a:buClr>
              <a:buSzPts val="2100"/>
              <a:buChar char="●"/>
            </a:pPr>
            <a:r>
              <a:rPr lang="en" sz="2100">
                <a:solidFill>
                  <a:schemeClr val="dk1"/>
                </a:solidFill>
              </a:rPr>
              <a:t>of God </a:t>
            </a:r>
            <a:r>
              <a:rPr lang="en" sz="2100">
                <a:solidFill>
                  <a:srgbClr val="FFFF00"/>
                </a:solidFill>
              </a:rPr>
              <a:t>(1 Cor.15:9)</a:t>
            </a:r>
            <a:r>
              <a:rPr lang="en" sz="2100">
                <a:solidFill>
                  <a:schemeClr val="dk1"/>
                </a:solidFill>
              </a:rPr>
              <a:t> </a:t>
            </a:r>
            <a:endParaRPr sz="2100">
              <a:solidFill>
                <a:schemeClr val="dk1"/>
              </a:solidFill>
            </a:endParaRPr>
          </a:p>
          <a:p>
            <a:pPr marL="457200" lvl="0" indent="-361950" algn="l" rtl="0">
              <a:spcBef>
                <a:spcPts val="0"/>
              </a:spcBef>
              <a:spcAft>
                <a:spcPts val="0"/>
              </a:spcAft>
              <a:buClr>
                <a:schemeClr val="dk1"/>
              </a:buClr>
              <a:buSzPts val="2100"/>
              <a:buChar char="●"/>
            </a:pPr>
            <a:r>
              <a:rPr lang="en" sz="2100">
                <a:solidFill>
                  <a:schemeClr val="dk1"/>
                </a:solidFill>
              </a:rPr>
              <a:t>of the firstborn </a:t>
            </a:r>
            <a:r>
              <a:rPr lang="en" sz="2100">
                <a:solidFill>
                  <a:srgbClr val="FFFF00"/>
                </a:solidFill>
              </a:rPr>
              <a:t>(Heb.12:23)</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Household of God </a:t>
            </a:r>
            <a:r>
              <a:rPr lang="en" sz="2100">
                <a:solidFill>
                  <a:srgbClr val="FFFF00"/>
                </a:solidFill>
              </a:rPr>
              <a:t>(Eph.2:19)</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The kingdom </a:t>
            </a:r>
            <a:r>
              <a:rPr lang="en" sz="2100">
                <a:solidFill>
                  <a:srgbClr val="FFFF00"/>
                </a:solidFill>
              </a:rPr>
              <a:t>(Col.1:13)</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The bride </a:t>
            </a:r>
            <a:r>
              <a:rPr lang="en" sz="2100">
                <a:solidFill>
                  <a:srgbClr val="FFFF00"/>
                </a:solidFill>
              </a:rPr>
              <a:t>(2 Cor.11:2, Eph.5:25-27, Rev.21:9)</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The way </a:t>
            </a:r>
            <a:r>
              <a:rPr lang="en" sz="2100">
                <a:solidFill>
                  <a:srgbClr val="FFFF00"/>
                </a:solidFill>
              </a:rPr>
              <a:t>(Acts 9:2, 19:23, 24:14, 24:22)</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A chosen generation, royal priesthood, holy nation, His own special people </a:t>
            </a:r>
            <a:r>
              <a:rPr lang="en" sz="2100">
                <a:solidFill>
                  <a:srgbClr val="FFFF00"/>
                </a:solidFill>
              </a:rPr>
              <a:t>(1 Pet.2:9)</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The Israel of God </a:t>
            </a:r>
            <a:r>
              <a:rPr lang="en" sz="2100">
                <a:solidFill>
                  <a:srgbClr val="FFFF00"/>
                </a:solidFill>
              </a:rPr>
              <a:t>(Gal.6:16)</a:t>
            </a:r>
            <a:endParaRPr sz="21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5"/>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6000" b="1">
                <a:solidFill>
                  <a:srgbClr val="00FFFF"/>
                </a:solidFill>
              </a:rPr>
              <a:t>Did we miss anyone?</a:t>
            </a:r>
            <a:endParaRPr sz="6000" b="1">
              <a:solidFill>
                <a:srgbClr val="00FFFF"/>
              </a:solidFill>
            </a:endParaRPr>
          </a:p>
        </p:txBody>
      </p:sp>
      <p:sp>
        <p:nvSpPr>
          <p:cNvPr id="131" name="Google Shape;131;p25"/>
          <p:cNvSpPr txBox="1">
            <a:spLocks noGrp="1"/>
          </p:cNvSpPr>
          <p:nvPr>
            <p:ph type="body" idx="1"/>
          </p:nvPr>
        </p:nvSpPr>
        <p:spPr>
          <a:xfrm>
            <a:off x="0" y="614325"/>
            <a:ext cx="9144000" cy="4904400"/>
          </a:xfrm>
          <a:prstGeom prst="rect">
            <a:avLst/>
          </a:prstGeom>
        </p:spPr>
        <p:txBody>
          <a:bodyPr spcFirstLastPara="1" wrap="square" lIns="91425" tIns="91425" rIns="91425" bIns="91425" anchor="t" anchorCtr="0">
            <a:noAutofit/>
          </a:bodyPr>
          <a:lstStyle/>
          <a:p>
            <a:pPr marL="457200" lvl="0" indent="-400050" algn="l" rtl="0">
              <a:spcBef>
                <a:spcPts val="0"/>
              </a:spcBef>
              <a:spcAft>
                <a:spcPts val="0"/>
              </a:spcAft>
              <a:buClr>
                <a:schemeClr val="dk1"/>
              </a:buClr>
              <a:buSzPts val="2700"/>
              <a:buChar char="●"/>
            </a:pPr>
            <a:r>
              <a:rPr lang="en" sz="2700">
                <a:solidFill>
                  <a:schemeClr val="dk1"/>
                </a:solidFill>
              </a:rPr>
              <a:t>Yes.  Just one more “office”.  </a:t>
            </a:r>
            <a:endParaRPr sz="2700">
              <a:solidFill>
                <a:schemeClr val="dk1"/>
              </a:solidFill>
            </a:endParaRPr>
          </a:p>
          <a:p>
            <a:pPr marL="457200" lvl="0" indent="-400050" algn="l" rtl="0">
              <a:spcBef>
                <a:spcPts val="0"/>
              </a:spcBef>
              <a:spcAft>
                <a:spcPts val="0"/>
              </a:spcAft>
              <a:buClr>
                <a:schemeClr val="dk1"/>
              </a:buClr>
              <a:buSzPts val="2700"/>
              <a:buChar char="●"/>
            </a:pPr>
            <a:r>
              <a:rPr lang="en" sz="2700">
                <a:solidFill>
                  <a:schemeClr val="dk1"/>
                </a:solidFill>
              </a:rPr>
              <a:t>“Deacons” - Greek “diakonos”, meaning “one who serves tables”.  These men serve the congregation in various capacities but do not have an authoritative role.  </a:t>
            </a:r>
            <a:endParaRPr sz="2700">
              <a:solidFill>
                <a:schemeClr val="dk1"/>
              </a:solidFill>
            </a:endParaRPr>
          </a:p>
          <a:p>
            <a:pPr marL="457200" lvl="0" indent="-400050" algn="l" rtl="0">
              <a:spcBef>
                <a:spcPts val="0"/>
              </a:spcBef>
              <a:spcAft>
                <a:spcPts val="0"/>
              </a:spcAft>
              <a:buClr>
                <a:schemeClr val="dk1"/>
              </a:buClr>
              <a:buSzPts val="2700"/>
              <a:buChar char="●"/>
            </a:pPr>
            <a:r>
              <a:rPr lang="en" sz="2700">
                <a:solidFill>
                  <a:schemeClr val="dk1"/>
                </a:solidFill>
              </a:rPr>
              <a:t>They are always mentioned in the plural, under the direction of either apostles or elders </a:t>
            </a:r>
            <a:r>
              <a:rPr lang="en" sz="2700">
                <a:solidFill>
                  <a:srgbClr val="FFFF00"/>
                </a:solidFill>
              </a:rPr>
              <a:t>(Phil.1:1)</a:t>
            </a:r>
            <a:r>
              <a:rPr lang="en" sz="2700">
                <a:solidFill>
                  <a:schemeClr val="dk1"/>
                </a:solidFill>
              </a:rPr>
              <a:t>.</a:t>
            </a:r>
            <a:endParaRPr sz="2700">
              <a:solidFill>
                <a:schemeClr val="dk1"/>
              </a:solidFill>
            </a:endParaRPr>
          </a:p>
          <a:p>
            <a:pPr marL="457200" lvl="0" indent="-400050" algn="l" rtl="0">
              <a:spcBef>
                <a:spcPts val="0"/>
              </a:spcBef>
              <a:spcAft>
                <a:spcPts val="0"/>
              </a:spcAft>
              <a:buClr>
                <a:schemeClr val="dk1"/>
              </a:buClr>
              <a:buSzPts val="2700"/>
              <a:buChar char="●"/>
            </a:pPr>
            <a:r>
              <a:rPr lang="en" sz="2700">
                <a:solidFill>
                  <a:schemeClr val="dk1"/>
                </a:solidFill>
              </a:rPr>
              <a:t>Possibly first designated in </a:t>
            </a:r>
            <a:r>
              <a:rPr lang="en" sz="2700">
                <a:solidFill>
                  <a:srgbClr val="FFFF00"/>
                </a:solidFill>
              </a:rPr>
              <a:t>Acts 6:1-6</a:t>
            </a:r>
            <a:r>
              <a:rPr lang="en" sz="2700">
                <a:solidFill>
                  <a:schemeClr val="dk1"/>
                </a:solidFill>
              </a:rPr>
              <a:t>.</a:t>
            </a:r>
            <a:endParaRPr sz="2700">
              <a:solidFill>
                <a:schemeClr val="dk1"/>
              </a:solidFill>
            </a:endParaRPr>
          </a:p>
          <a:p>
            <a:pPr marL="457200" lvl="0" indent="-400050" algn="l" rtl="0">
              <a:spcBef>
                <a:spcPts val="0"/>
              </a:spcBef>
              <a:spcAft>
                <a:spcPts val="0"/>
              </a:spcAft>
              <a:buClr>
                <a:schemeClr val="dk1"/>
              </a:buClr>
              <a:buSzPts val="2700"/>
              <a:buChar char="●"/>
            </a:pPr>
            <a:r>
              <a:rPr lang="en" sz="2700">
                <a:solidFill>
                  <a:schemeClr val="dk1"/>
                </a:solidFill>
              </a:rPr>
              <a:t>Their qualifications are listed in </a:t>
            </a:r>
            <a:r>
              <a:rPr lang="en" sz="2700">
                <a:solidFill>
                  <a:srgbClr val="FFFF00"/>
                </a:solidFill>
              </a:rPr>
              <a:t>1 Tim.3:8-13</a:t>
            </a:r>
            <a:r>
              <a:rPr lang="en" sz="2700">
                <a:solidFill>
                  <a:schemeClr val="dk1"/>
                </a:solidFill>
              </a:rPr>
              <a:t>.</a:t>
            </a:r>
            <a:endParaRPr sz="2700">
              <a:solidFill>
                <a:schemeClr val="dk1"/>
              </a:solidFill>
            </a:endParaRPr>
          </a:p>
          <a:p>
            <a:pPr marL="457200" lvl="0" indent="-400050" algn="l" rtl="0">
              <a:spcBef>
                <a:spcPts val="0"/>
              </a:spcBef>
              <a:spcAft>
                <a:spcPts val="0"/>
              </a:spcAft>
              <a:buClr>
                <a:schemeClr val="dk1"/>
              </a:buClr>
              <a:buSzPts val="2700"/>
              <a:buChar char="●"/>
            </a:pPr>
            <a:r>
              <a:rPr lang="en" sz="2700">
                <a:solidFill>
                  <a:srgbClr val="00FFFF"/>
                </a:solidFill>
              </a:rPr>
              <a:t>Can a congregation have “deacons” today?  YES!</a:t>
            </a:r>
            <a:endParaRPr sz="27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6"/>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6000" b="1">
                <a:solidFill>
                  <a:srgbClr val="00FFFF"/>
                </a:solidFill>
              </a:rPr>
              <a:t>There CAN be overlap</a:t>
            </a:r>
            <a:endParaRPr sz="6000" b="1">
              <a:solidFill>
                <a:srgbClr val="00FFFF"/>
              </a:solidFill>
            </a:endParaRPr>
          </a:p>
        </p:txBody>
      </p:sp>
      <p:sp>
        <p:nvSpPr>
          <p:cNvPr id="137" name="Google Shape;137;p26"/>
          <p:cNvSpPr txBox="1">
            <a:spLocks noGrp="1"/>
          </p:cNvSpPr>
          <p:nvPr>
            <p:ph type="body" idx="1"/>
          </p:nvPr>
        </p:nvSpPr>
        <p:spPr>
          <a:xfrm>
            <a:off x="0" y="614325"/>
            <a:ext cx="9144000" cy="49044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Clr>
                <a:schemeClr val="dk1"/>
              </a:buClr>
              <a:buSzPts val="2800"/>
              <a:buChar char="●"/>
            </a:pPr>
            <a:r>
              <a:rPr lang="en" sz="2800">
                <a:solidFill>
                  <a:srgbClr val="FFFF00"/>
                </a:solidFill>
              </a:rPr>
              <a:t>Take for example the apostle Peter.</a:t>
            </a:r>
            <a:endParaRPr sz="2800">
              <a:solidFill>
                <a:srgbClr val="FFFF00"/>
              </a:solidFill>
            </a:endParaRPr>
          </a:p>
          <a:p>
            <a:pPr marL="457200" lvl="0" indent="-406400" algn="l" rtl="0">
              <a:spcBef>
                <a:spcPts val="0"/>
              </a:spcBef>
              <a:spcAft>
                <a:spcPts val="0"/>
              </a:spcAft>
              <a:buClr>
                <a:schemeClr val="dk1"/>
              </a:buClr>
              <a:buSzPts val="2800"/>
              <a:buChar char="●"/>
            </a:pPr>
            <a:r>
              <a:rPr lang="en" sz="2800">
                <a:solidFill>
                  <a:schemeClr val="dk1"/>
                </a:solidFill>
              </a:rPr>
              <a:t>In addition to being a handpicked “apostle” (one sent) by Jesus, he was a “prophet” (because he gave messages directly from Christ), he was a(n) “evangelist/minister” (one who preached the good news of the gospel), at the time he wrote </a:t>
            </a:r>
            <a:r>
              <a:rPr lang="en" sz="2800">
                <a:solidFill>
                  <a:srgbClr val="FFFF00"/>
                </a:solidFill>
              </a:rPr>
              <a:t>1 Peter 5</a:t>
            </a:r>
            <a:r>
              <a:rPr lang="en" sz="2800">
                <a:solidFill>
                  <a:schemeClr val="dk1"/>
                </a:solidFill>
              </a:rPr>
              <a:t> he was their “fellow elder” in his own local congregation, he was also a “saint / Christian”, which of course meant that he was in the “body” of Christ.</a:t>
            </a:r>
            <a:endParaRPr sz="28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7"/>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6000" b="1">
                <a:solidFill>
                  <a:srgbClr val="00FFFF"/>
                </a:solidFill>
              </a:rPr>
              <a:t>Where men stray …</a:t>
            </a:r>
            <a:endParaRPr sz="6000" b="1">
              <a:solidFill>
                <a:srgbClr val="00FFFF"/>
              </a:solidFill>
            </a:endParaRPr>
          </a:p>
        </p:txBody>
      </p:sp>
      <p:sp>
        <p:nvSpPr>
          <p:cNvPr id="143" name="Google Shape;143;p27"/>
          <p:cNvSpPr txBox="1">
            <a:spLocks noGrp="1"/>
          </p:cNvSpPr>
          <p:nvPr>
            <p:ph type="body" idx="1"/>
          </p:nvPr>
        </p:nvSpPr>
        <p:spPr>
          <a:xfrm>
            <a:off x="0" y="614325"/>
            <a:ext cx="9144000" cy="49044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sz="2300" u="sng">
                <a:solidFill>
                  <a:srgbClr val="FFFF00"/>
                </a:solidFill>
              </a:rPr>
              <a:t>Matt.23:5-12</a:t>
            </a:r>
            <a:r>
              <a:rPr lang="en" sz="2300">
                <a:solidFill>
                  <a:srgbClr val="FFFF00"/>
                </a:solidFill>
              </a:rPr>
              <a:t> </a:t>
            </a:r>
            <a:r>
              <a:rPr lang="en" sz="2300" i="1">
                <a:solidFill>
                  <a:schemeClr val="dk1"/>
                </a:solidFill>
              </a:rPr>
              <a:t>“But all their works they</a:t>
            </a:r>
            <a:r>
              <a:rPr lang="en" sz="2300">
                <a:solidFill>
                  <a:srgbClr val="FFFF00"/>
                </a:solidFill>
              </a:rPr>
              <a:t> (the scribes and Pharisees) </a:t>
            </a:r>
            <a:r>
              <a:rPr lang="en" sz="2300" i="1">
                <a:solidFill>
                  <a:schemeClr val="dk1"/>
                </a:solidFill>
              </a:rPr>
              <a:t>do </a:t>
            </a:r>
            <a:r>
              <a:rPr lang="en" sz="2300" i="1" u="sng">
                <a:solidFill>
                  <a:schemeClr val="dk1"/>
                </a:solidFill>
              </a:rPr>
              <a:t>to be seen by men</a:t>
            </a:r>
            <a:r>
              <a:rPr lang="en" sz="2300" i="1">
                <a:solidFill>
                  <a:schemeClr val="dk1"/>
                </a:solidFill>
              </a:rPr>
              <a:t>. They make their phylacteries broad and enlarge the borders of their garments. 6 They love </a:t>
            </a:r>
            <a:r>
              <a:rPr lang="en" sz="2300" i="1" u="sng">
                <a:solidFill>
                  <a:schemeClr val="dk1"/>
                </a:solidFill>
              </a:rPr>
              <a:t>the best places at feasts</a:t>
            </a:r>
            <a:r>
              <a:rPr lang="en" sz="2300" i="1">
                <a:solidFill>
                  <a:schemeClr val="dk1"/>
                </a:solidFill>
              </a:rPr>
              <a:t>, </a:t>
            </a:r>
            <a:r>
              <a:rPr lang="en" sz="2300" i="1" u="sng">
                <a:solidFill>
                  <a:schemeClr val="dk1"/>
                </a:solidFill>
              </a:rPr>
              <a:t>the best seats in the synagogues</a:t>
            </a:r>
            <a:r>
              <a:rPr lang="en" sz="2300" i="1">
                <a:solidFill>
                  <a:schemeClr val="dk1"/>
                </a:solidFill>
              </a:rPr>
              <a:t>, 7 </a:t>
            </a:r>
            <a:r>
              <a:rPr lang="en" sz="2300" i="1" u="sng">
                <a:solidFill>
                  <a:schemeClr val="dk1"/>
                </a:solidFill>
              </a:rPr>
              <a:t>greetings</a:t>
            </a:r>
            <a:r>
              <a:rPr lang="en" sz="2300" i="1">
                <a:solidFill>
                  <a:schemeClr val="dk1"/>
                </a:solidFill>
              </a:rPr>
              <a:t> in the marketplaces, and </a:t>
            </a:r>
            <a:r>
              <a:rPr lang="en" sz="2300" i="1" u="sng">
                <a:solidFill>
                  <a:schemeClr val="dk1"/>
                </a:solidFill>
              </a:rPr>
              <a:t>to be called by men, ‘Rabbi, Rabbi</a:t>
            </a:r>
            <a:r>
              <a:rPr lang="en" sz="2300" i="1">
                <a:solidFill>
                  <a:schemeClr val="dk1"/>
                </a:solidFill>
              </a:rPr>
              <a:t>.’ 8 But you, </a:t>
            </a:r>
            <a:r>
              <a:rPr lang="en" sz="2300" i="1" u="sng">
                <a:solidFill>
                  <a:schemeClr val="dk1"/>
                </a:solidFill>
              </a:rPr>
              <a:t>do not be called ‘Rabbi’</a:t>
            </a:r>
            <a:r>
              <a:rPr lang="en" sz="2300" i="1">
                <a:solidFill>
                  <a:schemeClr val="dk1"/>
                </a:solidFill>
              </a:rPr>
              <a:t>; for One is your Teacher, the Christ, and </a:t>
            </a:r>
            <a:r>
              <a:rPr lang="en" sz="2300" i="1" u="sng">
                <a:solidFill>
                  <a:schemeClr val="dk1"/>
                </a:solidFill>
              </a:rPr>
              <a:t>you are all brethren</a:t>
            </a:r>
            <a:r>
              <a:rPr lang="en" sz="2300" i="1">
                <a:solidFill>
                  <a:schemeClr val="dk1"/>
                </a:solidFill>
              </a:rPr>
              <a:t>. 9 </a:t>
            </a:r>
            <a:r>
              <a:rPr lang="en" sz="2300" i="1" u="sng">
                <a:solidFill>
                  <a:schemeClr val="dk1"/>
                </a:solidFill>
              </a:rPr>
              <a:t>Do not call anyone on earth your father</a:t>
            </a:r>
            <a:r>
              <a:rPr lang="en" sz="2300" i="1">
                <a:solidFill>
                  <a:schemeClr val="dk1"/>
                </a:solidFill>
              </a:rPr>
              <a:t>; for One is your Father, He who is in heaven. 10 And </a:t>
            </a:r>
            <a:r>
              <a:rPr lang="en" sz="2300" i="1" u="sng">
                <a:solidFill>
                  <a:schemeClr val="dk1"/>
                </a:solidFill>
              </a:rPr>
              <a:t>do not be called teachers</a:t>
            </a:r>
            <a:r>
              <a:rPr lang="en" sz="2300" i="1">
                <a:solidFill>
                  <a:schemeClr val="dk1"/>
                </a:solidFill>
              </a:rPr>
              <a:t>; for One is your Teacher, the Christ. 11 But he who is greatest among you shall be your servant. 12 And </a:t>
            </a:r>
            <a:r>
              <a:rPr lang="en" sz="2300" i="1" u="sng">
                <a:solidFill>
                  <a:schemeClr val="dk1"/>
                </a:solidFill>
              </a:rPr>
              <a:t>whoever exalts himself will be humbled, and he who humbles himself will be exalted</a:t>
            </a:r>
            <a:r>
              <a:rPr lang="en" sz="2300" i="1">
                <a:solidFill>
                  <a:schemeClr val="dk1"/>
                </a:solidFill>
              </a:rPr>
              <a:t>.”</a:t>
            </a:r>
            <a:endParaRPr sz="2300" i="1">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8"/>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6000" b="1">
                <a:solidFill>
                  <a:srgbClr val="00FFFF"/>
                </a:solidFill>
              </a:rPr>
              <a:t>DANGEROUS TITLES</a:t>
            </a:r>
            <a:endParaRPr sz="6000" b="1">
              <a:solidFill>
                <a:srgbClr val="00FFFF"/>
              </a:solidFill>
            </a:endParaRPr>
          </a:p>
        </p:txBody>
      </p:sp>
      <p:sp>
        <p:nvSpPr>
          <p:cNvPr id="149" name="Google Shape;149;p28"/>
          <p:cNvSpPr txBox="1">
            <a:spLocks noGrp="1"/>
          </p:cNvSpPr>
          <p:nvPr>
            <p:ph type="body" idx="1"/>
          </p:nvPr>
        </p:nvSpPr>
        <p:spPr>
          <a:xfrm>
            <a:off x="0" y="459594"/>
            <a:ext cx="9144000" cy="5059006"/>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dirty="0">
                <a:solidFill>
                  <a:srgbClr val="FFFF00"/>
                </a:solidFill>
              </a:rPr>
              <a:t>These are “dangerous” because they use biblical terms but for the wrong persons and/or wrong qualifications.</a:t>
            </a:r>
            <a:endParaRPr sz="2200" dirty="0">
              <a:solidFill>
                <a:srgbClr val="FFFF00"/>
              </a:solidFill>
            </a:endParaRPr>
          </a:p>
          <a:p>
            <a:pPr marL="457200" lvl="0" indent="-368300" algn="l" rtl="0">
              <a:spcBef>
                <a:spcPts val="0"/>
              </a:spcBef>
              <a:spcAft>
                <a:spcPts val="0"/>
              </a:spcAft>
              <a:buClr>
                <a:schemeClr val="dk1"/>
              </a:buClr>
              <a:buSzPts val="2200"/>
              <a:buChar char="●"/>
            </a:pPr>
            <a:r>
              <a:rPr lang="en" sz="2200" dirty="0">
                <a:solidFill>
                  <a:schemeClr val="dk1"/>
                </a:solidFill>
              </a:rPr>
              <a:t>Modern day “apostles”.  </a:t>
            </a:r>
            <a:r>
              <a:rPr lang="en" sz="2200" dirty="0">
                <a:solidFill>
                  <a:schemeClr val="accent1">
                    <a:lumMod val="40000"/>
                    <a:lumOff val="60000"/>
                  </a:schemeClr>
                </a:solidFill>
              </a:rPr>
              <a:t>What do we mean by this?  With miracles?</a:t>
            </a:r>
            <a:endParaRPr sz="2200" dirty="0">
              <a:solidFill>
                <a:schemeClr val="accent1">
                  <a:lumMod val="40000"/>
                  <a:lumOff val="60000"/>
                </a:schemeClr>
              </a:solidFill>
            </a:endParaRPr>
          </a:p>
          <a:p>
            <a:pPr marL="457200" lvl="0" indent="-368300" algn="l" rtl="0">
              <a:spcBef>
                <a:spcPts val="0"/>
              </a:spcBef>
              <a:spcAft>
                <a:spcPts val="0"/>
              </a:spcAft>
              <a:buClr>
                <a:schemeClr val="dk1"/>
              </a:buClr>
              <a:buSzPts val="2200"/>
              <a:buChar char="●"/>
            </a:pPr>
            <a:r>
              <a:rPr lang="en" sz="2200" dirty="0">
                <a:solidFill>
                  <a:schemeClr val="dk1"/>
                </a:solidFill>
              </a:rPr>
              <a:t>Modern day “prophets”.  </a:t>
            </a:r>
            <a:r>
              <a:rPr lang="en" sz="2200" dirty="0">
                <a:solidFill>
                  <a:schemeClr val="accent1">
                    <a:lumMod val="40000"/>
                    <a:lumOff val="60000"/>
                  </a:schemeClr>
                </a:solidFill>
              </a:rPr>
              <a:t>Are brethren receiving NEW revelations?</a:t>
            </a:r>
            <a:endParaRPr sz="2200" dirty="0">
              <a:solidFill>
                <a:schemeClr val="accent1">
                  <a:lumMod val="40000"/>
                  <a:lumOff val="60000"/>
                </a:schemeClr>
              </a:solidFill>
            </a:endParaRPr>
          </a:p>
          <a:p>
            <a:pPr marL="457200" lvl="0" indent="-368300" algn="l" rtl="0">
              <a:spcBef>
                <a:spcPts val="0"/>
              </a:spcBef>
              <a:spcAft>
                <a:spcPts val="0"/>
              </a:spcAft>
              <a:buClr>
                <a:schemeClr val="dk1"/>
              </a:buClr>
              <a:buSzPts val="2200"/>
              <a:buChar char="●"/>
            </a:pPr>
            <a:r>
              <a:rPr lang="en" sz="2200" dirty="0">
                <a:solidFill>
                  <a:schemeClr val="dk1"/>
                </a:solidFill>
              </a:rPr>
              <a:t>Calling the evangelist “the pastor”, or only having ONE pastor, or “associate” or “junior” or “senior” pastors.</a:t>
            </a:r>
            <a:endParaRPr sz="2200" dirty="0">
              <a:solidFill>
                <a:schemeClr val="dk1"/>
              </a:solidFill>
            </a:endParaRPr>
          </a:p>
          <a:p>
            <a:pPr marL="457200" lvl="0" indent="-368300" algn="l" rtl="0">
              <a:spcBef>
                <a:spcPts val="0"/>
              </a:spcBef>
              <a:spcAft>
                <a:spcPts val="0"/>
              </a:spcAft>
              <a:buClr>
                <a:schemeClr val="dk1"/>
              </a:buClr>
              <a:buSzPts val="2200"/>
              <a:buChar char="●"/>
            </a:pPr>
            <a:r>
              <a:rPr lang="en" sz="2200" dirty="0">
                <a:solidFill>
                  <a:schemeClr val="dk1"/>
                </a:solidFill>
              </a:rPr>
              <a:t>Unmarried “bishops”, female “pastors”, etc.</a:t>
            </a:r>
            <a:endParaRPr sz="2200" dirty="0">
              <a:solidFill>
                <a:schemeClr val="dk1"/>
              </a:solidFill>
            </a:endParaRPr>
          </a:p>
          <a:p>
            <a:pPr marL="457200" lvl="0" indent="-368300" algn="l" rtl="0">
              <a:spcBef>
                <a:spcPts val="0"/>
              </a:spcBef>
              <a:spcAft>
                <a:spcPts val="0"/>
              </a:spcAft>
              <a:buClr>
                <a:schemeClr val="dk1"/>
              </a:buClr>
              <a:buSzPts val="2200"/>
              <a:buChar char="●"/>
            </a:pPr>
            <a:r>
              <a:rPr lang="en" sz="2200" dirty="0">
                <a:solidFill>
                  <a:schemeClr val="dk1"/>
                </a:solidFill>
              </a:rPr>
              <a:t>Calling teenagers “elders”, and ignoring many other qualifications.</a:t>
            </a:r>
            <a:endParaRPr sz="2200" dirty="0">
              <a:solidFill>
                <a:schemeClr val="dk1"/>
              </a:solidFill>
            </a:endParaRPr>
          </a:p>
          <a:p>
            <a:pPr marL="457200" lvl="0" indent="-368300" algn="l" rtl="0">
              <a:spcBef>
                <a:spcPts val="0"/>
              </a:spcBef>
              <a:spcAft>
                <a:spcPts val="0"/>
              </a:spcAft>
              <a:buClr>
                <a:schemeClr val="dk1"/>
              </a:buClr>
              <a:buSzPts val="2200"/>
              <a:buChar char="●"/>
            </a:pPr>
            <a:r>
              <a:rPr lang="en" sz="2200" dirty="0">
                <a:solidFill>
                  <a:schemeClr val="dk1"/>
                </a:solidFill>
              </a:rPr>
              <a:t>Believing “saints” and/or “disciples” from other Christians.</a:t>
            </a:r>
            <a:endParaRPr sz="2200" dirty="0">
              <a:solidFill>
                <a:schemeClr val="dk1"/>
              </a:solidFill>
            </a:endParaRPr>
          </a:p>
          <a:p>
            <a:pPr marL="457200" lvl="0" indent="-368300" algn="l" rtl="0">
              <a:spcBef>
                <a:spcPts val="0"/>
              </a:spcBef>
              <a:spcAft>
                <a:spcPts val="0"/>
              </a:spcAft>
              <a:buClr>
                <a:schemeClr val="dk1"/>
              </a:buClr>
              <a:buSzPts val="2200"/>
              <a:buChar char="●"/>
            </a:pPr>
            <a:r>
              <a:rPr lang="en" sz="2200" dirty="0">
                <a:solidFill>
                  <a:schemeClr val="dk1"/>
                </a:solidFill>
              </a:rPr>
              <a:t>Having youth ministers, music ministers, outreach ministers, etc.</a:t>
            </a:r>
            <a:endParaRPr sz="2200" dirty="0">
              <a:solidFill>
                <a:schemeClr val="dk1"/>
              </a:solidFill>
            </a:endParaRPr>
          </a:p>
          <a:p>
            <a:pPr marL="457200" lvl="0" indent="-368300" algn="l" rtl="0">
              <a:spcBef>
                <a:spcPts val="0"/>
              </a:spcBef>
              <a:spcAft>
                <a:spcPts val="0"/>
              </a:spcAft>
              <a:buClr>
                <a:schemeClr val="dk1"/>
              </a:buClr>
              <a:buSzPts val="2200"/>
              <a:buChar char="●"/>
            </a:pPr>
            <a:r>
              <a:rPr lang="en" sz="2200" dirty="0">
                <a:solidFill>
                  <a:schemeClr val="dk1"/>
                </a:solidFill>
              </a:rPr>
              <a:t>Making “priests” a specific role in the church rather than EVERY Christian, bringing it forward from the Law of Moses.</a:t>
            </a:r>
            <a:endParaRPr sz="22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9"/>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4900" b="1">
                <a:solidFill>
                  <a:srgbClr val="00FFFF"/>
                </a:solidFill>
              </a:rPr>
              <a:t>Where do THESE come from?</a:t>
            </a:r>
            <a:endParaRPr sz="4900" b="1">
              <a:solidFill>
                <a:srgbClr val="00FFFF"/>
              </a:solidFill>
            </a:endParaRPr>
          </a:p>
        </p:txBody>
      </p:sp>
      <p:sp>
        <p:nvSpPr>
          <p:cNvPr id="155" name="Google Shape;155;p29"/>
          <p:cNvSpPr txBox="1">
            <a:spLocks noGrp="1"/>
          </p:cNvSpPr>
          <p:nvPr>
            <p:ph type="body" idx="1"/>
          </p:nvPr>
        </p:nvSpPr>
        <p:spPr>
          <a:xfrm>
            <a:off x="0" y="511725"/>
            <a:ext cx="9144000" cy="5007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chemeClr val="dk1"/>
              </a:buClr>
              <a:buSzPts val="2000"/>
              <a:buChar char="●"/>
            </a:pPr>
            <a:r>
              <a:rPr lang="en" sz="2000">
                <a:solidFill>
                  <a:schemeClr val="dk1"/>
                </a:solidFill>
              </a:rPr>
              <a:t>“Father” - We are specifically told NOT to use this title!</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“Rabbi/Teacher” - We are specifically told NOT to use these titles!</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Reverend (inc. Mother) (</a:t>
            </a:r>
            <a:r>
              <a:rPr lang="en" sz="2000" i="1">
                <a:solidFill>
                  <a:schemeClr val="dk1"/>
                </a:solidFill>
              </a:rPr>
              <a:t>“holy and reverend is HIS name”</a:t>
            </a:r>
            <a:r>
              <a:rPr lang="en" sz="2000">
                <a:solidFill>
                  <a:schemeClr val="dk1"/>
                </a:solidFill>
              </a:rPr>
              <a:t>. </a:t>
            </a:r>
            <a:r>
              <a:rPr lang="en" sz="2000">
                <a:solidFill>
                  <a:srgbClr val="FFFF00"/>
                </a:solidFill>
              </a:rPr>
              <a:t>Ps.111:9</a:t>
            </a:r>
            <a:r>
              <a:rPr lang="en" sz="2000">
                <a:solidFill>
                  <a:schemeClr val="dk1"/>
                </a:solidFill>
              </a:rPr>
              <a:t> - KJV)</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Archbishop, Cardinal, Pope, Cleric, Vicar, Pontiff, Patriarch, Abbot/Abbess, Chaplain, Chancellor, Rector, President, a “diocese”, a local “chapter”, monks/nuns, altar boys?  Where are ANY of these titles in scripture?</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The “laity” (“common” people) and the “clergy” (clerics, “learned” men)? </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Pastors/preachers being “ordained”?  (Christ is the ONLY </a:t>
            </a:r>
            <a:r>
              <a:rPr lang="en" sz="2000" i="1">
                <a:solidFill>
                  <a:schemeClr val="dk1"/>
                </a:solidFill>
              </a:rPr>
              <a:t>“ordained”</a:t>
            </a:r>
            <a:r>
              <a:rPr lang="en" sz="2000">
                <a:solidFill>
                  <a:schemeClr val="dk1"/>
                </a:solidFill>
              </a:rPr>
              <a:t> Person found in scripture! </a:t>
            </a:r>
            <a:r>
              <a:rPr lang="en" sz="2000">
                <a:solidFill>
                  <a:srgbClr val="FFFF00"/>
                </a:solidFill>
              </a:rPr>
              <a:t>Acts 10:42, Acts 17:31</a:t>
            </a:r>
            <a:r>
              <a:rPr lang="en" sz="2000">
                <a:solidFill>
                  <a:schemeClr val="dk1"/>
                </a:solidFill>
              </a:rPr>
              <a:t>)</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Presbyterians, Episcopalians, Baptists, Catholics, Lutherans, Methodists, Mormons, Jehovah’s Witnesses, Pentecostals, 7th Day Adventists, Protestants, Anglicans, Eastern Orthodox, Apostolic, &amp; Reform churches?</a:t>
            </a:r>
            <a:endParaRPr sz="2000">
              <a:solidFill>
                <a:schemeClr val="dk1"/>
              </a:solidFill>
            </a:endParaRPr>
          </a:p>
          <a:p>
            <a:pPr marL="457200" lvl="0" indent="-355600" algn="l" rtl="0">
              <a:spcBef>
                <a:spcPts val="0"/>
              </a:spcBef>
              <a:spcAft>
                <a:spcPts val="0"/>
              </a:spcAft>
              <a:buClr>
                <a:srgbClr val="FFFF00"/>
              </a:buClr>
              <a:buSzPts val="2000"/>
              <a:buChar char="●"/>
            </a:pPr>
            <a:r>
              <a:rPr lang="en" sz="2000">
                <a:solidFill>
                  <a:srgbClr val="00FFFF"/>
                </a:solidFill>
              </a:rPr>
              <a:t>Are these words and titles from Heaven (scripture), or from men?  </a:t>
            </a:r>
            <a:r>
              <a:rPr lang="en" sz="2000">
                <a:solidFill>
                  <a:srgbClr val="FFFF00"/>
                </a:solidFill>
              </a:rPr>
              <a:t>Mk.11:30</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30"/>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5200" b="1" dirty="0">
                <a:solidFill>
                  <a:srgbClr val="00FFFF"/>
                </a:solidFill>
              </a:rPr>
              <a:t>BEWARE!</a:t>
            </a:r>
            <a:endParaRPr sz="5200" b="1" dirty="0">
              <a:solidFill>
                <a:srgbClr val="00FFFF"/>
              </a:solidFill>
            </a:endParaRPr>
          </a:p>
        </p:txBody>
      </p:sp>
      <p:sp>
        <p:nvSpPr>
          <p:cNvPr id="161" name="Google Shape;161;p30"/>
          <p:cNvSpPr txBox="1">
            <a:spLocks noGrp="1"/>
          </p:cNvSpPr>
          <p:nvPr>
            <p:ph type="body" idx="1"/>
          </p:nvPr>
        </p:nvSpPr>
        <p:spPr>
          <a:xfrm>
            <a:off x="0" y="569705"/>
            <a:ext cx="9144000" cy="494902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u="sng" dirty="0">
                <a:solidFill>
                  <a:srgbClr val="FFFF00"/>
                </a:solidFill>
              </a:rPr>
              <a:t>James 2:1-4</a:t>
            </a:r>
            <a:r>
              <a:rPr lang="en" sz="2000" dirty="0">
                <a:solidFill>
                  <a:srgbClr val="FFFF00"/>
                </a:solidFill>
              </a:rPr>
              <a:t> </a:t>
            </a:r>
            <a:r>
              <a:rPr lang="en" sz="2000" i="1" dirty="0">
                <a:solidFill>
                  <a:schemeClr val="dk1"/>
                </a:solidFill>
              </a:rPr>
              <a:t>“My brethren, do not hold the faith of our Lord Jesus Christ, the Lord of glory, </a:t>
            </a:r>
            <a:r>
              <a:rPr lang="en" sz="2000" i="1" u="sng" dirty="0">
                <a:solidFill>
                  <a:schemeClr val="dk1"/>
                </a:solidFill>
              </a:rPr>
              <a:t>with partiality</a:t>
            </a:r>
            <a:r>
              <a:rPr lang="en" sz="2000" i="1" dirty="0">
                <a:solidFill>
                  <a:schemeClr val="dk1"/>
                </a:solidFill>
              </a:rPr>
              <a:t>. 2 For if there should come into your assembly </a:t>
            </a:r>
            <a:r>
              <a:rPr lang="en" sz="2000" i="1" u="sng" dirty="0">
                <a:solidFill>
                  <a:schemeClr val="dk1"/>
                </a:solidFill>
              </a:rPr>
              <a:t>a man with gold rings, in fine apparel, and there should also come in a poor man in filthy clothes, 3 and you pay attention to the one wearing the fine clothes and say to him, “You sit here in a good place,” and say to the poor man, “You stand there,” or, “Sit here at my footstool,” 4 have you not shown partiality among yourselves, and become judges with evil thoughts</a:t>
            </a:r>
            <a:r>
              <a:rPr lang="en" sz="2000" i="1" dirty="0">
                <a:solidFill>
                  <a:schemeClr val="dk1"/>
                </a:solidFill>
              </a:rPr>
              <a:t>?”  </a:t>
            </a:r>
            <a:r>
              <a:rPr lang="en" sz="2000" dirty="0">
                <a:solidFill>
                  <a:srgbClr val="00FFFF"/>
                </a:solidFill>
              </a:rPr>
              <a:t>(Beware “dress codes”!)</a:t>
            </a:r>
            <a:endParaRPr sz="2000" dirty="0">
              <a:solidFill>
                <a:srgbClr val="00FFFF"/>
              </a:solidFill>
            </a:endParaRPr>
          </a:p>
          <a:p>
            <a:pPr marL="457200" lvl="0" indent="-355600" algn="l" rtl="0">
              <a:spcBef>
                <a:spcPts val="1200"/>
              </a:spcBef>
              <a:spcAft>
                <a:spcPts val="0"/>
              </a:spcAft>
              <a:buClr>
                <a:srgbClr val="FFFF00"/>
              </a:buClr>
              <a:buSzPts val="2000"/>
              <a:buChar char="●"/>
            </a:pPr>
            <a:r>
              <a:rPr lang="en" sz="2000" dirty="0">
                <a:solidFill>
                  <a:srgbClr val="FFFF00"/>
                </a:solidFill>
              </a:rPr>
              <a:t>Do you know WHY religious leaders and groups today have so many fancy titles, fancy clothes, fancy ceremonies and traditions of men?</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Because at some point WAY back, their congregations LET THEM DO IT!</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“Hi, I’m Eric.  I’m a Christian, and the evangelist at the Chatham Heights church of Christ right now.  ” </a:t>
            </a:r>
            <a:r>
              <a:rPr lang="en" sz="2000" dirty="0">
                <a:solidFill>
                  <a:srgbClr val="FFFF00"/>
                </a:solidFill>
              </a:rPr>
              <a:t>That’s ALL!</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xfrm>
            <a:off x="0" y="0"/>
            <a:ext cx="9144000" cy="7287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7000" b="1">
                <a:solidFill>
                  <a:srgbClr val="00FFFF"/>
                </a:solidFill>
              </a:rPr>
              <a:t>I am </a:t>
            </a:r>
            <a:r>
              <a:rPr lang="en" sz="7000" b="1">
                <a:solidFill>
                  <a:srgbClr val="FFFF00"/>
                </a:solidFill>
              </a:rPr>
              <a:t>NOT </a:t>
            </a:r>
            <a:r>
              <a:rPr lang="en" sz="7000" b="1">
                <a:solidFill>
                  <a:srgbClr val="00FFFF"/>
                </a:solidFill>
              </a:rPr>
              <a:t>a “pastor”!</a:t>
            </a:r>
            <a:endParaRPr sz="7000" b="1">
              <a:solidFill>
                <a:srgbClr val="00FFFF"/>
              </a:solidFill>
            </a:endParaRPr>
          </a:p>
        </p:txBody>
      </p:sp>
      <p:sp>
        <p:nvSpPr>
          <p:cNvPr id="65" name="Google Shape;65;p14"/>
          <p:cNvSpPr txBox="1">
            <a:spLocks noGrp="1"/>
          </p:cNvSpPr>
          <p:nvPr>
            <p:ph type="body" idx="1"/>
          </p:nvPr>
        </p:nvSpPr>
        <p:spPr>
          <a:xfrm>
            <a:off x="0" y="757725"/>
            <a:ext cx="9144000" cy="4721100"/>
          </a:xfrm>
          <a:prstGeom prst="rect">
            <a:avLst/>
          </a:prstGeom>
        </p:spPr>
        <p:txBody>
          <a:bodyPr spcFirstLastPara="1" wrap="square" lIns="91425" tIns="91425" rIns="91425" bIns="91425" anchor="t" anchorCtr="0">
            <a:normAutofit/>
          </a:bodyPr>
          <a:lstStyle/>
          <a:p>
            <a:pPr marL="457200" lvl="0" indent="-400050" algn="l" rtl="0">
              <a:spcBef>
                <a:spcPts val="0"/>
              </a:spcBef>
              <a:spcAft>
                <a:spcPts val="0"/>
              </a:spcAft>
              <a:buClr>
                <a:srgbClr val="FFFF00"/>
              </a:buClr>
              <a:buSzPts val="2700"/>
              <a:buChar char="●"/>
            </a:pPr>
            <a:r>
              <a:rPr lang="en" sz="2700">
                <a:solidFill>
                  <a:srgbClr val="FFFF00"/>
                </a:solidFill>
              </a:rPr>
              <a:t>One thing I did not anticipate when I agreed to be the local evangelist here is how many times someone was going to call me the “pastor” of the Chatham Heights church of Christ!</a:t>
            </a:r>
            <a:endParaRPr sz="2700">
              <a:solidFill>
                <a:srgbClr val="FFFF00"/>
              </a:solidFill>
            </a:endParaRPr>
          </a:p>
          <a:p>
            <a:pPr marL="457200" lvl="0" indent="-400050" algn="l" rtl="0">
              <a:spcBef>
                <a:spcPts val="0"/>
              </a:spcBef>
              <a:spcAft>
                <a:spcPts val="0"/>
              </a:spcAft>
              <a:buClr>
                <a:schemeClr val="dk1"/>
              </a:buClr>
              <a:buSzPts val="2700"/>
              <a:buChar char="●"/>
            </a:pPr>
            <a:r>
              <a:rPr lang="en" sz="2700">
                <a:solidFill>
                  <a:schemeClr val="dk1"/>
                </a:solidFill>
              </a:rPr>
              <a:t>Most recently I emailed an article to the local newspaper, and signed my email with my name, “Evangelist, Chatham Heights church of Christ”.</a:t>
            </a:r>
            <a:endParaRPr sz="2700">
              <a:solidFill>
                <a:schemeClr val="dk1"/>
              </a:solidFill>
            </a:endParaRPr>
          </a:p>
          <a:p>
            <a:pPr marL="457200" lvl="0" indent="-400050" algn="l" rtl="0">
              <a:spcBef>
                <a:spcPts val="0"/>
              </a:spcBef>
              <a:spcAft>
                <a:spcPts val="0"/>
              </a:spcAft>
              <a:buClr>
                <a:srgbClr val="00FFFF"/>
              </a:buClr>
              <a:buSzPts val="2700"/>
              <a:buChar char="●"/>
            </a:pPr>
            <a:r>
              <a:rPr lang="en" sz="2700">
                <a:solidFill>
                  <a:srgbClr val="00FFFF"/>
                </a:solidFill>
              </a:rPr>
              <a:t>The end of the published article read “Eric Bridge is the pastor of Chatham Heights Church of Christ.”!</a:t>
            </a:r>
            <a:endParaRPr sz="27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0" y="0"/>
            <a:ext cx="9144000" cy="7287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7000" b="1">
                <a:solidFill>
                  <a:srgbClr val="00FFFF"/>
                </a:solidFill>
              </a:rPr>
              <a:t>What’s the big deal?</a:t>
            </a:r>
            <a:endParaRPr sz="7000" b="1">
              <a:solidFill>
                <a:srgbClr val="00FFFF"/>
              </a:solidFill>
            </a:endParaRPr>
          </a:p>
        </p:txBody>
      </p:sp>
      <p:sp>
        <p:nvSpPr>
          <p:cNvPr id="71" name="Google Shape;71;p15"/>
          <p:cNvSpPr txBox="1">
            <a:spLocks noGrp="1"/>
          </p:cNvSpPr>
          <p:nvPr>
            <p:ph type="body" idx="1"/>
          </p:nvPr>
        </p:nvSpPr>
        <p:spPr>
          <a:xfrm>
            <a:off x="0" y="728700"/>
            <a:ext cx="9144000" cy="4749900"/>
          </a:xfrm>
          <a:prstGeom prst="rect">
            <a:avLst/>
          </a:prstGeom>
        </p:spPr>
        <p:txBody>
          <a:bodyPr spcFirstLastPara="1" wrap="square" lIns="91425" tIns="91425" rIns="91425" bIns="91425" anchor="t" anchorCtr="0">
            <a:normAutofit/>
          </a:bodyPr>
          <a:lstStyle/>
          <a:p>
            <a:pPr marL="457200" lvl="0" indent="-387350" algn="l" rtl="0">
              <a:spcBef>
                <a:spcPts val="0"/>
              </a:spcBef>
              <a:spcAft>
                <a:spcPts val="0"/>
              </a:spcAft>
              <a:buClr>
                <a:srgbClr val="FFFF00"/>
              </a:buClr>
              <a:buSzPts val="2500"/>
              <a:buChar char="●"/>
            </a:pPr>
            <a:r>
              <a:rPr lang="en" sz="2500" dirty="0">
                <a:solidFill>
                  <a:srgbClr val="FFFF00"/>
                </a:solidFill>
              </a:rPr>
              <a:t>What is clear to me now is that for most people, they don’t see why we’d even care about a “slight” mix up in my preferred titles.  Does it really matter?</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And what I hope we will see in this lesson is “YES!”, it DOES matter to God that we get these words and these roles right!</a:t>
            </a:r>
            <a:endParaRPr sz="2500"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We need to call scriptural things and concepts by scriptural words.  The Holy Spirit chose specific words to describe specific roles, and that’s what today’s lesson is about.</a:t>
            </a:r>
            <a:endParaRPr sz="25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6000" b="1">
                <a:solidFill>
                  <a:srgbClr val="00FFFF"/>
                </a:solidFill>
              </a:rPr>
              <a:t>Eph.4:11-16 (NKJV)</a:t>
            </a:r>
            <a:endParaRPr sz="6000" b="1">
              <a:solidFill>
                <a:srgbClr val="00FFFF"/>
              </a:solidFill>
            </a:endParaRPr>
          </a:p>
        </p:txBody>
      </p:sp>
      <p:sp>
        <p:nvSpPr>
          <p:cNvPr id="77" name="Google Shape;77;p16"/>
          <p:cNvSpPr txBox="1">
            <a:spLocks noGrp="1"/>
          </p:cNvSpPr>
          <p:nvPr>
            <p:ph type="body" idx="1"/>
          </p:nvPr>
        </p:nvSpPr>
        <p:spPr>
          <a:xfrm>
            <a:off x="0" y="647100"/>
            <a:ext cx="9144000" cy="4832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100" i="1">
                <a:solidFill>
                  <a:schemeClr val="dk1"/>
                </a:solidFill>
              </a:rPr>
              <a:t>“And He Himself </a:t>
            </a:r>
            <a:r>
              <a:rPr lang="en" sz="2100">
                <a:solidFill>
                  <a:srgbClr val="FFFF00"/>
                </a:solidFill>
              </a:rPr>
              <a:t>(Jesus)</a:t>
            </a:r>
            <a:r>
              <a:rPr lang="en" sz="2100" i="1">
                <a:solidFill>
                  <a:schemeClr val="dk1"/>
                </a:solidFill>
              </a:rPr>
              <a:t> gave some to be </a:t>
            </a:r>
            <a:r>
              <a:rPr lang="en" sz="2100" i="1" u="sng">
                <a:solidFill>
                  <a:schemeClr val="dk1"/>
                </a:solidFill>
              </a:rPr>
              <a:t>apostles</a:t>
            </a:r>
            <a:r>
              <a:rPr lang="en" sz="2100" i="1">
                <a:solidFill>
                  <a:schemeClr val="dk1"/>
                </a:solidFill>
              </a:rPr>
              <a:t>, some </a:t>
            </a:r>
            <a:r>
              <a:rPr lang="en" sz="2100" i="1" u="sng">
                <a:solidFill>
                  <a:schemeClr val="dk1"/>
                </a:solidFill>
              </a:rPr>
              <a:t>prophets</a:t>
            </a:r>
            <a:r>
              <a:rPr lang="en" sz="2100" i="1">
                <a:solidFill>
                  <a:schemeClr val="dk1"/>
                </a:solidFill>
              </a:rPr>
              <a:t>, some </a:t>
            </a:r>
            <a:r>
              <a:rPr lang="en" sz="2100" i="1" u="sng">
                <a:solidFill>
                  <a:schemeClr val="dk1"/>
                </a:solidFill>
              </a:rPr>
              <a:t>evangelists</a:t>
            </a:r>
            <a:r>
              <a:rPr lang="en" sz="2100" i="1">
                <a:solidFill>
                  <a:schemeClr val="dk1"/>
                </a:solidFill>
              </a:rPr>
              <a:t>, and some </a:t>
            </a:r>
            <a:r>
              <a:rPr lang="en" sz="2100" i="1" u="sng">
                <a:solidFill>
                  <a:schemeClr val="dk1"/>
                </a:solidFill>
              </a:rPr>
              <a:t>pastors and teachers</a:t>
            </a:r>
            <a:r>
              <a:rPr lang="en" sz="2100" i="1">
                <a:solidFill>
                  <a:schemeClr val="dk1"/>
                </a:solidFill>
              </a:rPr>
              <a:t>, 12 for the equipping of </a:t>
            </a:r>
            <a:r>
              <a:rPr lang="en" sz="2100" i="1" u="sng">
                <a:solidFill>
                  <a:schemeClr val="dk1"/>
                </a:solidFill>
              </a:rPr>
              <a:t>the saints </a:t>
            </a:r>
            <a:r>
              <a:rPr lang="en" sz="2100" i="1">
                <a:solidFill>
                  <a:schemeClr val="dk1"/>
                </a:solidFill>
              </a:rPr>
              <a:t>for the work of ministry, for the edifying of </a:t>
            </a:r>
            <a:r>
              <a:rPr lang="en" sz="2100" i="1" u="sng">
                <a:solidFill>
                  <a:schemeClr val="dk1"/>
                </a:solidFill>
              </a:rPr>
              <a:t>the body</a:t>
            </a:r>
            <a:r>
              <a:rPr lang="en" sz="2100" i="1">
                <a:solidFill>
                  <a:schemeClr val="dk1"/>
                </a:solidFill>
              </a:rPr>
              <a:t> of </a:t>
            </a:r>
            <a:r>
              <a:rPr lang="en" sz="2100" i="1" u="sng">
                <a:solidFill>
                  <a:schemeClr val="dk1"/>
                </a:solidFill>
              </a:rPr>
              <a:t>Christ</a:t>
            </a:r>
            <a:r>
              <a:rPr lang="en" sz="2100" i="1">
                <a:solidFill>
                  <a:schemeClr val="dk1"/>
                </a:solidFill>
              </a:rPr>
              <a:t>, 13 till we all come to the unity of the faith and of the knowledge of </a:t>
            </a:r>
            <a:r>
              <a:rPr lang="en" sz="2100" i="1" u="sng">
                <a:solidFill>
                  <a:schemeClr val="dk1"/>
                </a:solidFill>
              </a:rPr>
              <a:t>the Son of God</a:t>
            </a:r>
            <a:r>
              <a:rPr lang="en" sz="2100" i="1">
                <a:solidFill>
                  <a:schemeClr val="dk1"/>
                </a:solidFill>
              </a:rPr>
              <a:t>, to a perfect man, to the measure of the stature of the fullness of </a:t>
            </a:r>
            <a:r>
              <a:rPr lang="en" sz="2100" i="1" u="sng">
                <a:solidFill>
                  <a:schemeClr val="dk1"/>
                </a:solidFill>
              </a:rPr>
              <a:t>Christ</a:t>
            </a:r>
            <a:r>
              <a:rPr lang="en" sz="2100" i="1">
                <a:solidFill>
                  <a:schemeClr val="dk1"/>
                </a:solidFill>
              </a:rPr>
              <a:t>; 14 that we should no longer be children, tossed to and fro and carried about with every wind of doctrine, by the trickery of men, in the cunning craftiness of deceitful plotting, 15 but, speaking the truth in love, may grow up in all things </a:t>
            </a:r>
            <a:r>
              <a:rPr lang="en" sz="2100" i="1" u="sng">
                <a:solidFill>
                  <a:schemeClr val="dk1"/>
                </a:solidFill>
              </a:rPr>
              <a:t>into Him who is the head - Christ</a:t>
            </a:r>
            <a:r>
              <a:rPr lang="en" sz="2100" i="1">
                <a:solidFill>
                  <a:schemeClr val="dk1"/>
                </a:solidFill>
              </a:rPr>
              <a:t> - 16 from whom </a:t>
            </a:r>
            <a:r>
              <a:rPr lang="en" sz="2100" i="1" u="sng">
                <a:solidFill>
                  <a:schemeClr val="dk1"/>
                </a:solidFill>
              </a:rPr>
              <a:t>the whole body</a:t>
            </a:r>
            <a:r>
              <a:rPr lang="en" sz="2100" i="1">
                <a:solidFill>
                  <a:schemeClr val="dk1"/>
                </a:solidFill>
              </a:rPr>
              <a:t>, joined and knit together by what every joint supplies, according to the effective working by which every part does its share, causes growth of </a:t>
            </a:r>
            <a:r>
              <a:rPr lang="en" sz="2100" i="1" u="sng">
                <a:solidFill>
                  <a:schemeClr val="dk1"/>
                </a:solidFill>
              </a:rPr>
              <a:t>the body</a:t>
            </a:r>
            <a:r>
              <a:rPr lang="en" sz="2100" i="1">
                <a:solidFill>
                  <a:schemeClr val="dk1"/>
                </a:solidFill>
              </a:rPr>
              <a:t> for the edifying of itself in love.”</a:t>
            </a:r>
            <a:endParaRPr sz="2100" i="1">
              <a:solidFill>
                <a:schemeClr val="dk1"/>
              </a:solidFill>
            </a:endParaRPr>
          </a:p>
          <a:p>
            <a:pPr marL="0" lvl="0" indent="0" algn="l" rtl="0">
              <a:spcBef>
                <a:spcPts val="1200"/>
              </a:spcBef>
              <a:spcAft>
                <a:spcPts val="1200"/>
              </a:spcAft>
              <a:buNone/>
            </a:pPr>
            <a:endParaRPr sz="2600">
              <a:solidFill>
                <a:srgbClr val="00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6000" b="1">
                <a:solidFill>
                  <a:srgbClr val="00FFFF"/>
                </a:solidFill>
              </a:rPr>
              <a:t>WHOM is mentioned?</a:t>
            </a:r>
            <a:endParaRPr sz="6000" b="1">
              <a:solidFill>
                <a:srgbClr val="00FFFF"/>
              </a:solidFill>
            </a:endParaRPr>
          </a:p>
        </p:txBody>
      </p:sp>
      <p:sp>
        <p:nvSpPr>
          <p:cNvPr id="83" name="Google Shape;83;p17"/>
          <p:cNvSpPr txBox="1">
            <a:spLocks noGrp="1"/>
          </p:cNvSpPr>
          <p:nvPr>
            <p:ph type="body" idx="1"/>
          </p:nvPr>
        </p:nvSpPr>
        <p:spPr>
          <a:xfrm>
            <a:off x="0" y="686550"/>
            <a:ext cx="9144000" cy="48321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chemeClr val="dk1"/>
              </a:buClr>
              <a:buSzPts val="2500"/>
              <a:buChar char="●"/>
            </a:pPr>
            <a:r>
              <a:rPr lang="en" sz="2500">
                <a:solidFill>
                  <a:schemeClr val="dk1"/>
                </a:solidFill>
              </a:rPr>
              <a:t>“Apostles”</a:t>
            </a:r>
            <a:endParaRPr sz="2500">
              <a:solidFill>
                <a:schemeClr val="dk1"/>
              </a:solidFill>
            </a:endParaRPr>
          </a:p>
          <a:p>
            <a:pPr marL="457200" lvl="0" indent="-387350" algn="l" rtl="0">
              <a:spcBef>
                <a:spcPts val="0"/>
              </a:spcBef>
              <a:spcAft>
                <a:spcPts val="0"/>
              </a:spcAft>
              <a:buClr>
                <a:schemeClr val="dk1"/>
              </a:buClr>
              <a:buSzPts val="2500"/>
              <a:buChar char="●"/>
            </a:pPr>
            <a:r>
              <a:rPr lang="en" sz="2500">
                <a:solidFill>
                  <a:schemeClr val="dk1"/>
                </a:solidFill>
              </a:rPr>
              <a:t>“Prophets”</a:t>
            </a:r>
            <a:endParaRPr sz="2500">
              <a:solidFill>
                <a:schemeClr val="dk1"/>
              </a:solidFill>
            </a:endParaRPr>
          </a:p>
          <a:p>
            <a:pPr marL="457200" lvl="0" indent="-387350" algn="l" rtl="0">
              <a:spcBef>
                <a:spcPts val="0"/>
              </a:spcBef>
              <a:spcAft>
                <a:spcPts val="0"/>
              </a:spcAft>
              <a:buClr>
                <a:schemeClr val="dk1"/>
              </a:buClr>
              <a:buSzPts val="2500"/>
              <a:buChar char="●"/>
            </a:pPr>
            <a:r>
              <a:rPr lang="en" sz="2500">
                <a:solidFill>
                  <a:schemeClr val="dk1"/>
                </a:solidFill>
              </a:rPr>
              <a:t>“Evangelists”</a:t>
            </a:r>
            <a:endParaRPr sz="2500">
              <a:solidFill>
                <a:schemeClr val="dk1"/>
              </a:solidFill>
            </a:endParaRPr>
          </a:p>
          <a:p>
            <a:pPr marL="457200" lvl="0" indent="-387350" algn="l" rtl="0">
              <a:spcBef>
                <a:spcPts val="0"/>
              </a:spcBef>
              <a:spcAft>
                <a:spcPts val="0"/>
              </a:spcAft>
              <a:buClr>
                <a:schemeClr val="dk1"/>
              </a:buClr>
              <a:buSzPts val="2500"/>
              <a:buChar char="●"/>
            </a:pPr>
            <a:r>
              <a:rPr lang="en" sz="2500">
                <a:solidFill>
                  <a:schemeClr val="dk1"/>
                </a:solidFill>
              </a:rPr>
              <a:t>“Pastors and teachers” (either the same individuals or, less likely, two separate groups)</a:t>
            </a:r>
            <a:endParaRPr sz="2500">
              <a:solidFill>
                <a:schemeClr val="dk1"/>
              </a:solidFill>
            </a:endParaRPr>
          </a:p>
          <a:p>
            <a:pPr marL="457200" lvl="0" indent="-387350" algn="l" rtl="0">
              <a:spcBef>
                <a:spcPts val="0"/>
              </a:spcBef>
              <a:spcAft>
                <a:spcPts val="0"/>
              </a:spcAft>
              <a:buClr>
                <a:schemeClr val="dk1"/>
              </a:buClr>
              <a:buSzPts val="2500"/>
              <a:buChar char="●"/>
            </a:pPr>
            <a:r>
              <a:rPr lang="en" sz="2500">
                <a:solidFill>
                  <a:schemeClr val="dk1"/>
                </a:solidFill>
              </a:rPr>
              <a:t>“Saints”</a:t>
            </a:r>
            <a:endParaRPr sz="2500">
              <a:solidFill>
                <a:schemeClr val="dk1"/>
              </a:solidFill>
            </a:endParaRPr>
          </a:p>
          <a:p>
            <a:pPr marL="457200" lvl="0" indent="-387350" algn="l" rtl="0">
              <a:spcBef>
                <a:spcPts val="0"/>
              </a:spcBef>
              <a:spcAft>
                <a:spcPts val="0"/>
              </a:spcAft>
              <a:buClr>
                <a:schemeClr val="dk1"/>
              </a:buClr>
              <a:buSzPts val="2500"/>
              <a:buChar char="●"/>
            </a:pPr>
            <a:r>
              <a:rPr lang="en" sz="2500">
                <a:solidFill>
                  <a:schemeClr val="dk1"/>
                </a:solidFill>
              </a:rPr>
              <a:t>“The body”</a:t>
            </a:r>
            <a:endParaRPr sz="2500">
              <a:solidFill>
                <a:schemeClr val="dk1"/>
              </a:solidFill>
            </a:endParaRPr>
          </a:p>
          <a:p>
            <a:pPr marL="457200" lvl="0" indent="-387350" algn="l" rtl="0">
              <a:spcBef>
                <a:spcPts val="0"/>
              </a:spcBef>
              <a:spcAft>
                <a:spcPts val="0"/>
              </a:spcAft>
              <a:buClr>
                <a:schemeClr val="dk1"/>
              </a:buClr>
              <a:buSzPts val="2500"/>
              <a:buChar char="●"/>
            </a:pPr>
            <a:r>
              <a:rPr lang="en" sz="2500">
                <a:solidFill>
                  <a:schemeClr val="dk1"/>
                </a:solidFill>
              </a:rPr>
              <a:t>“The head” - </a:t>
            </a:r>
            <a:r>
              <a:rPr lang="en" sz="2500" i="1">
                <a:solidFill>
                  <a:schemeClr val="dk1"/>
                </a:solidFill>
              </a:rPr>
              <a:t>“Christ”</a:t>
            </a:r>
            <a:r>
              <a:rPr lang="en" sz="2500">
                <a:solidFill>
                  <a:schemeClr val="dk1"/>
                </a:solidFill>
              </a:rPr>
              <a:t>, </a:t>
            </a:r>
            <a:r>
              <a:rPr lang="en" sz="2500" i="1">
                <a:solidFill>
                  <a:schemeClr val="dk1"/>
                </a:solidFill>
              </a:rPr>
              <a:t>“the Son of God”</a:t>
            </a:r>
            <a:endParaRPr sz="2500" i="1">
              <a:solidFill>
                <a:schemeClr val="dk1"/>
              </a:solidFill>
            </a:endParaRPr>
          </a:p>
          <a:p>
            <a:pPr marL="457200" lvl="0" indent="-387350" algn="l" rtl="0">
              <a:spcBef>
                <a:spcPts val="0"/>
              </a:spcBef>
              <a:spcAft>
                <a:spcPts val="0"/>
              </a:spcAft>
              <a:buClr>
                <a:schemeClr val="dk1"/>
              </a:buClr>
              <a:buSzPts val="2500"/>
              <a:buChar char="●"/>
            </a:pPr>
            <a:r>
              <a:rPr lang="en" sz="2500">
                <a:solidFill>
                  <a:srgbClr val="00FFFF"/>
                </a:solidFill>
              </a:rPr>
              <a:t>WHY?  For 1) </a:t>
            </a:r>
            <a:r>
              <a:rPr lang="en" sz="2500" i="1">
                <a:solidFill>
                  <a:schemeClr val="dk1"/>
                </a:solidFill>
              </a:rPr>
              <a:t>“the work of ministry”</a:t>
            </a:r>
            <a:r>
              <a:rPr lang="en" sz="2500">
                <a:solidFill>
                  <a:srgbClr val="00FFFF"/>
                </a:solidFill>
              </a:rPr>
              <a:t> </a:t>
            </a:r>
            <a:r>
              <a:rPr lang="en" sz="2500">
                <a:solidFill>
                  <a:srgbClr val="FFFF00"/>
                </a:solidFill>
              </a:rPr>
              <a:t>(service)</a:t>
            </a:r>
            <a:r>
              <a:rPr lang="en" sz="2500">
                <a:solidFill>
                  <a:srgbClr val="00FFFF"/>
                </a:solidFill>
              </a:rPr>
              <a:t>, and 2) </a:t>
            </a:r>
            <a:r>
              <a:rPr lang="en" sz="2500" i="1">
                <a:solidFill>
                  <a:schemeClr val="dk1"/>
                </a:solidFill>
              </a:rPr>
              <a:t>“the edifying</a:t>
            </a:r>
            <a:r>
              <a:rPr lang="en" sz="2500">
                <a:solidFill>
                  <a:srgbClr val="00FFFF"/>
                </a:solidFill>
              </a:rPr>
              <a:t> </a:t>
            </a:r>
            <a:r>
              <a:rPr lang="en" sz="2500">
                <a:solidFill>
                  <a:srgbClr val="FFFF00"/>
                </a:solidFill>
              </a:rPr>
              <a:t>(building up)</a:t>
            </a:r>
            <a:r>
              <a:rPr lang="en" sz="2500">
                <a:solidFill>
                  <a:srgbClr val="00FFFF"/>
                </a:solidFill>
              </a:rPr>
              <a:t> </a:t>
            </a:r>
            <a:r>
              <a:rPr lang="en" sz="2500" i="1">
                <a:solidFill>
                  <a:schemeClr val="dk1"/>
                </a:solidFill>
              </a:rPr>
              <a:t>of the body.”</a:t>
            </a:r>
            <a:r>
              <a:rPr lang="en" sz="2500">
                <a:solidFill>
                  <a:srgbClr val="00FFFF"/>
                </a:solidFill>
              </a:rPr>
              <a:t> </a:t>
            </a:r>
            <a:endParaRPr sz="2500">
              <a:solidFill>
                <a:srgbClr val="00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6000" b="1">
                <a:solidFill>
                  <a:srgbClr val="00FFFF"/>
                </a:solidFill>
              </a:rPr>
              <a:t>What are “apostles”?</a:t>
            </a:r>
            <a:endParaRPr sz="6000" b="1">
              <a:solidFill>
                <a:srgbClr val="00FFFF"/>
              </a:solidFill>
            </a:endParaRPr>
          </a:p>
        </p:txBody>
      </p:sp>
      <p:sp>
        <p:nvSpPr>
          <p:cNvPr id="89" name="Google Shape;89;p18"/>
          <p:cNvSpPr txBox="1">
            <a:spLocks noGrp="1"/>
          </p:cNvSpPr>
          <p:nvPr>
            <p:ph type="body" idx="1"/>
          </p:nvPr>
        </p:nvSpPr>
        <p:spPr>
          <a:xfrm>
            <a:off x="0" y="614325"/>
            <a:ext cx="9144000" cy="49044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chemeClr val="dk1"/>
              </a:buClr>
              <a:buSzPts val="2100"/>
              <a:buChar char="●"/>
            </a:pPr>
            <a:r>
              <a:rPr lang="en" sz="2100">
                <a:solidFill>
                  <a:schemeClr val="dk1"/>
                </a:solidFill>
              </a:rPr>
              <a:t>Greek “Apostolos”.  Means “one sent forth by another”.  Also frequently called “His disciples” in the gospels.  They were all MALE.  </a:t>
            </a:r>
            <a:r>
              <a:rPr lang="en" sz="2100">
                <a:solidFill>
                  <a:srgbClr val="FFFF00"/>
                </a:solidFill>
              </a:rPr>
              <a:t>Matt.10:1</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They were specifically hand-picked and sent, in person, by Jesus Christ Himself.  </a:t>
            </a:r>
            <a:r>
              <a:rPr lang="en" sz="2100">
                <a:solidFill>
                  <a:srgbClr val="FFFF00"/>
                </a:solidFill>
              </a:rPr>
              <a:t>Lk.6:13, Acts 9:15, 1 Cor.15:8</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They met specific qualifications.  </a:t>
            </a:r>
            <a:r>
              <a:rPr lang="en" sz="2100">
                <a:solidFill>
                  <a:srgbClr val="FFFF00"/>
                </a:solidFill>
              </a:rPr>
              <a:t>Acts 1:21-26</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They could perform astounding miracles. </a:t>
            </a:r>
            <a:r>
              <a:rPr lang="en" sz="2100">
                <a:solidFill>
                  <a:srgbClr val="FFFF00"/>
                </a:solidFill>
              </a:rPr>
              <a:t>Acts 19:11, 2 Cor.12:12</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They could speak in any foreign language needed.  </a:t>
            </a:r>
            <a:r>
              <a:rPr lang="en" sz="2100">
                <a:solidFill>
                  <a:srgbClr val="FFFF00"/>
                </a:solidFill>
              </a:rPr>
              <a:t>Acts 2:4</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They were inspired by the Holy Spirit and spoke the words of Christ after He ascended to His throne.  </a:t>
            </a:r>
            <a:r>
              <a:rPr lang="en" sz="2100">
                <a:solidFill>
                  <a:srgbClr val="FFFF00"/>
                </a:solidFill>
              </a:rPr>
              <a:t>Jn.16:14</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They exercised full authority, under Christ, in His church, and their inspired writings still do.  </a:t>
            </a:r>
            <a:r>
              <a:rPr lang="en" sz="2100">
                <a:solidFill>
                  <a:srgbClr val="FFFF00"/>
                </a:solidFill>
              </a:rPr>
              <a:t>1 Cor.14:37, 2 Pet.3:2</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rgbClr val="00FFFF"/>
                </a:solidFill>
              </a:rPr>
              <a:t>Do we still have living “apostles” like these today? NO!</a:t>
            </a:r>
            <a:r>
              <a:rPr lang="en" sz="2100">
                <a:solidFill>
                  <a:schemeClr val="dk1"/>
                </a:solidFill>
              </a:rPr>
              <a:t> </a:t>
            </a:r>
            <a:r>
              <a:rPr lang="en" sz="2100">
                <a:solidFill>
                  <a:srgbClr val="FFFF00"/>
                </a:solidFill>
              </a:rPr>
              <a:t>Eph.3:5, Rev.2:2</a:t>
            </a:r>
            <a:endParaRPr sz="21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6000" b="1">
                <a:solidFill>
                  <a:srgbClr val="00FFFF"/>
                </a:solidFill>
              </a:rPr>
              <a:t>What are “prophets”?</a:t>
            </a:r>
            <a:endParaRPr sz="6000" b="1">
              <a:solidFill>
                <a:srgbClr val="00FFFF"/>
              </a:solidFill>
            </a:endParaRPr>
          </a:p>
        </p:txBody>
      </p:sp>
      <p:sp>
        <p:nvSpPr>
          <p:cNvPr id="95" name="Google Shape;95;p19"/>
          <p:cNvSpPr txBox="1">
            <a:spLocks noGrp="1"/>
          </p:cNvSpPr>
          <p:nvPr>
            <p:ph type="body" idx="1"/>
          </p:nvPr>
        </p:nvSpPr>
        <p:spPr>
          <a:xfrm>
            <a:off x="0" y="614325"/>
            <a:ext cx="9144000" cy="49044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chemeClr val="dk1"/>
              </a:buClr>
              <a:buSzPts val="2300"/>
              <a:buChar char="●"/>
            </a:pPr>
            <a:r>
              <a:rPr lang="en" sz="2300">
                <a:solidFill>
                  <a:schemeClr val="dk1"/>
                </a:solidFill>
              </a:rPr>
              <a:t>Greek “prophetes”.  Means “a foreteller, interpreter”, an inspired speaker, one who speaks for God/the gods.  Male or female.</a:t>
            </a:r>
            <a:endParaRPr sz="2300">
              <a:solidFill>
                <a:schemeClr val="dk1"/>
              </a:solidFill>
            </a:endParaRPr>
          </a:p>
          <a:p>
            <a:pPr marL="457200" lvl="0" indent="-374650" algn="l" rtl="0">
              <a:spcBef>
                <a:spcPts val="0"/>
              </a:spcBef>
              <a:spcAft>
                <a:spcPts val="0"/>
              </a:spcAft>
              <a:buClr>
                <a:schemeClr val="dk1"/>
              </a:buClr>
              <a:buSzPts val="2300"/>
              <a:buChar char="●"/>
            </a:pPr>
            <a:r>
              <a:rPr lang="en" sz="2300">
                <a:solidFill>
                  <a:schemeClr val="dk1"/>
                </a:solidFill>
              </a:rPr>
              <a:t>In the bible, rather than always meaning one who can foretell the future, it simply means a person given information directly from God’s Holy Spirit.  </a:t>
            </a:r>
            <a:r>
              <a:rPr lang="en" sz="2300">
                <a:solidFill>
                  <a:srgbClr val="FFFF00"/>
                </a:solidFill>
              </a:rPr>
              <a:t>Acts 11:27,13:1,19:6,21:9, 1 Cor.12:28,14:29</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Because their message was directly from God, even if they were not in positions of authority within the local congregations, their messages WERE authoritative, and God expected their instructions to be heeded by ALL Christians. </a:t>
            </a:r>
            <a:r>
              <a:rPr lang="en" sz="2300">
                <a:solidFill>
                  <a:srgbClr val="FFFF00"/>
                </a:solidFill>
              </a:rPr>
              <a:t>Eph.2:20,Rev.22:6-9</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rgbClr val="00FFFF"/>
                </a:solidFill>
              </a:rPr>
              <a:t>Do we still have living “prophets” like this today?  NO!</a:t>
            </a:r>
            <a:r>
              <a:rPr lang="en" sz="2300">
                <a:solidFill>
                  <a:schemeClr val="dk1"/>
                </a:solidFill>
              </a:rPr>
              <a:t>  </a:t>
            </a:r>
            <a:r>
              <a:rPr lang="en" sz="2300">
                <a:solidFill>
                  <a:srgbClr val="FFFF00"/>
                </a:solidFill>
              </a:rPr>
              <a:t>1 Cor.13:8-10.  </a:t>
            </a:r>
            <a:r>
              <a:rPr lang="en" sz="2300">
                <a:solidFill>
                  <a:srgbClr val="00FFFF"/>
                </a:solidFill>
              </a:rPr>
              <a:t>There are no NEW “inspired” messages today!</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6000" b="1">
                <a:solidFill>
                  <a:srgbClr val="00FFFF"/>
                </a:solidFill>
              </a:rPr>
              <a:t>What are “evangelists”?</a:t>
            </a:r>
            <a:endParaRPr sz="6000" b="1">
              <a:solidFill>
                <a:srgbClr val="00FFFF"/>
              </a:solidFill>
            </a:endParaRPr>
          </a:p>
        </p:txBody>
      </p:sp>
      <p:sp>
        <p:nvSpPr>
          <p:cNvPr id="101" name="Google Shape;101;p20"/>
          <p:cNvSpPr txBox="1">
            <a:spLocks noGrp="1"/>
          </p:cNvSpPr>
          <p:nvPr>
            <p:ph type="body" idx="1"/>
          </p:nvPr>
        </p:nvSpPr>
        <p:spPr>
          <a:xfrm>
            <a:off x="0" y="614325"/>
            <a:ext cx="9144000" cy="49044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chemeClr val="dk1"/>
              </a:buClr>
              <a:buSzPts val="2300"/>
              <a:buChar char="●"/>
            </a:pPr>
            <a:r>
              <a:rPr lang="en" sz="2300">
                <a:solidFill>
                  <a:schemeClr val="dk1"/>
                </a:solidFill>
              </a:rPr>
              <a:t>Greek “euaggelistés”, meaning a bearer or bringer of good things.</a:t>
            </a:r>
            <a:endParaRPr sz="2300">
              <a:solidFill>
                <a:schemeClr val="dk1"/>
              </a:solidFill>
            </a:endParaRPr>
          </a:p>
          <a:p>
            <a:pPr marL="457200" lvl="0" indent="-374650" algn="l" rtl="0">
              <a:spcBef>
                <a:spcPts val="0"/>
              </a:spcBef>
              <a:spcAft>
                <a:spcPts val="0"/>
              </a:spcAft>
              <a:buClr>
                <a:schemeClr val="dk1"/>
              </a:buClr>
              <a:buSzPts val="2300"/>
              <a:buChar char="●"/>
            </a:pPr>
            <a:r>
              <a:rPr lang="en" sz="2300">
                <a:solidFill>
                  <a:schemeClr val="dk1"/>
                </a:solidFill>
              </a:rPr>
              <a:t>Used 3 times in the N.T. - </a:t>
            </a:r>
            <a:r>
              <a:rPr lang="en" sz="2300">
                <a:solidFill>
                  <a:srgbClr val="FFFF00"/>
                </a:solidFill>
              </a:rPr>
              <a:t>Acts 21:8, Eph.4:11, 2 Tim.4:5</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These were either localized or traveling men with knowledge of the word of God, specifically the gospel of Jesus Christ, and the ability to teach it to others.  </a:t>
            </a:r>
            <a:r>
              <a:rPr lang="en" sz="2300">
                <a:solidFill>
                  <a:srgbClr val="FFFF00"/>
                </a:solidFill>
              </a:rPr>
              <a:t>2 Tim.4:5 (See Titus and 1-2 Timothy)</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They are also called “preachers” </a:t>
            </a:r>
            <a:r>
              <a:rPr lang="en" sz="2300">
                <a:solidFill>
                  <a:srgbClr val="FFFF00"/>
                </a:solidFill>
              </a:rPr>
              <a:t>(Rom.10:14, 1 Tim.2:7, 2 Tim.1:11)</a:t>
            </a:r>
            <a:r>
              <a:rPr lang="en" sz="2300">
                <a:solidFill>
                  <a:schemeClr val="dk1"/>
                </a:solidFill>
              </a:rPr>
              <a:t> and “ministers” </a:t>
            </a:r>
            <a:r>
              <a:rPr lang="en" sz="2300">
                <a:solidFill>
                  <a:srgbClr val="FFFF00"/>
                </a:solidFill>
              </a:rPr>
              <a:t>(Rom.15:16, 1 Cor.3:5, Eph.3:7, Eph.6:21, Col.1:27, 1 Thess.3:2, 1 Tim.4:6)</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They should be financially supported for this work.  </a:t>
            </a:r>
            <a:r>
              <a:rPr lang="en" sz="2300">
                <a:solidFill>
                  <a:srgbClr val="FFFF00"/>
                </a:solidFill>
              </a:rPr>
              <a:t>1 Cor.9:14</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They are NOT in a position of authority in a congregation!  </a:t>
            </a:r>
            <a:r>
              <a:rPr lang="en" sz="2300">
                <a:solidFill>
                  <a:srgbClr val="FFFF00"/>
                </a:solidFill>
              </a:rPr>
              <a:t>Tit.1:5</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rgbClr val="00FFFF"/>
                </a:solidFill>
              </a:rPr>
              <a:t>Do we still have “evangelists/preachers/ministers” today?  YES!</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1"/>
          <p:cNvSpPr txBox="1">
            <a:spLocks noGrp="1"/>
          </p:cNvSpPr>
          <p:nvPr>
            <p:ph type="title"/>
          </p:nvPr>
        </p:nvSpPr>
        <p:spPr>
          <a:xfrm>
            <a:off x="0" y="0"/>
            <a:ext cx="9144000" cy="647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6000" b="1">
                <a:solidFill>
                  <a:srgbClr val="00FFFF"/>
                </a:solidFill>
              </a:rPr>
              <a:t>What are “pastors”?</a:t>
            </a:r>
            <a:endParaRPr sz="6000" b="1">
              <a:solidFill>
                <a:srgbClr val="00FFFF"/>
              </a:solidFill>
            </a:endParaRPr>
          </a:p>
        </p:txBody>
      </p:sp>
      <p:sp>
        <p:nvSpPr>
          <p:cNvPr id="107" name="Google Shape;107;p21"/>
          <p:cNvSpPr txBox="1">
            <a:spLocks noGrp="1"/>
          </p:cNvSpPr>
          <p:nvPr>
            <p:ph type="body" idx="1"/>
          </p:nvPr>
        </p:nvSpPr>
        <p:spPr>
          <a:xfrm>
            <a:off x="0" y="614325"/>
            <a:ext cx="9144000" cy="49044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chemeClr val="dk1"/>
              </a:buClr>
              <a:buSzPts val="2300"/>
              <a:buChar char="●"/>
            </a:pPr>
            <a:r>
              <a:rPr lang="en" sz="2300">
                <a:solidFill>
                  <a:schemeClr val="dk1"/>
                </a:solidFill>
              </a:rPr>
              <a:t>Greek “poimen”, meaning “shepherd”, or “one who feeds others.”</a:t>
            </a:r>
            <a:endParaRPr sz="2300">
              <a:solidFill>
                <a:schemeClr val="dk1"/>
              </a:solidFill>
            </a:endParaRPr>
          </a:p>
          <a:p>
            <a:pPr marL="457200" lvl="0" indent="-374650" algn="l" rtl="0">
              <a:spcBef>
                <a:spcPts val="0"/>
              </a:spcBef>
              <a:spcAft>
                <a:spcPts val="0"/>
              </a:spcAft>
              <a:buClr>
                <a:schemeClr val="dk1"/>
              </a:buClr>
              <a:buSzPts val="2300"/>
              <a:buChar char="●"/>
            </a:pPr>
            <a:r>
              <a:rPr lang="en" sz="2300">
                <a:solidFill>
                  <a:schemeClr val="dk1"/>
                </a:solidFill>
              </a:rPr>
              <a:t>KJV, NKJV and NASB only use “pastor” in </a:t>
            </a:r>
            <a:r>
              <a:rPr lang="en" sz="2300">
                <a:solidFill>
                  <a:srgbClr val="FFFF00"/>
                </a:solidFill>
              </a:rPr>
              <a:t>Eph.4:11.</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“Shepherd” in </a:t>
            </a:r>
            <a:r>
              <a:rPr lang="en" sz="2300">
                <a:solidFill>
                  <a:srgbClr val="FFFF00"/>
                </a:solidFill>
              </a:rPr>
              <a:t>Acts 20:28, 1 Pet.5:2</a:t>
            </a:r>
            <a:r>
              <a:rPr lang="en" sz="2300">
                <a:solidFill>
                  <a:schemeClr val="dk1"/>
                </a:solidFill>
              </a:rPr>
              <a:t>.  Also used of Jesus as the “good Shepherd” </a:t>
            </a:r>
            <a:r>
              <a:rPr lang="en" sz="2300">
                <a:solidFill>
                  <a:srgbClr val="FFFF00"/>
                </a:solidFill>
              </a:rPr>
              <a:t>(Jn.10)</a:t>
            </a:r>
            <a:r>
              <a:rPr lang="en" sz="2300">
                <a:solidFill>
                  <a:schemeClr val="dk1"/>
                </a:solidFill>
              </a:rPr>
              <a:t> and the “Chief Shepherd” </a:t>
            </a:r>
            <a:r>
              <a:rPr lang="en" sz="2300">
                <a:solidFill>
                  <a:srgbClr val="FFFF00"/>
                </a:solidFill>
              </a:rPr>
              <a:t>(1 Pet.5)</a:t>
            </a:r>
            <a:r>
              <a:rPr lang="en" sz="2300">
                <a:solidFill>
                  <a:schemeClr val="dk1"/>
                </a:solidFill>
              </a:rPr>
              <a:t>.</a:t>
            </a:r>
            <a:endParaRPr sz="2300">
              <a:solidFill>
                <a:schemeClr val="dk1"/>
              </a:solidFill>
            </a:endParaRPr>
          </a:p>
          <a:p>
            <a:pPr marL="457200" lvl="0" indent="-374650" algn="l" rtl="0">
              <a:spcBef>
                <a:spcPts val="0"/>
              </a:spcBef>
              <a:spcAft>
                <a:spcPts val="0"/>
              </a:spcAft>
              <a:buClr>
                <a:schemeClr val="dk1"/>
              </a:buClr>
              <a:buSzPts val="2300"/>
              <a:buChar char="●"/>
            </a:pPr>
            <a:r>
              <a:rPr lang="en" sz="2300">
                <a:solidFill>
                  <a:schemeClr val="dk1"/>
                </a:solidFill>
              </a:rPr>
              <a:t>The local congregation they lead is their “flock” - </a:t>
            </a:r>
            <a:r>
              <a:rPr lang="en" sz="2300">
                <a:solidFill>
                  <a:srgbClr val="FFFF00"/>
                </a:solidFill>
              </a:rPr>
              <a:t>Acts 20:28-29, 1 Pet.5:1-3.</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Also “elder/presbyter” - Greek “presbuteros” - “an older one”.  </a:t>
            </a:r>
            <a:r>
              <a:rPr lang="en" sz="2300">
                <a:solidFill>
                  <a:srgbClr val="FFFF00"/>
                </a:solidFill>
              </a:rPr>
              <a:t>Acts 11:30,14:23,15:2,20:17, 1 Tim.4:14,5:17, Tit.1:5, Js.5:14, 1 Pet.5:1.</a:t>
            </a:r>
            <a:r>
              <a:rPr lang="en" sz="2300">
                <a:solidFill>
                  <a:schemeClr val="dk1"/>
                </a:solidFill>
              </a:rPr>
              <a:t>  </a:t>
            </a:r>
            <a:endParaRPr sz="2300">
              <a:solidFill>
                <a:schemeClr val="dk1"/>
              </a:solidFill>
            </a:endParaRPr>
          </a:p>
          <a:p>
            <a:pPr marL="457200" lvl="0" indent="-374650" algn="l" rtl="0">
              <a:spcBef>
                <a:spcPts val="0"/>
              </a:spcBef>
              <a:spcAft>
                <a:spcPts val="0"/>
              </a:spcAft>
              <a:buClr>
                <a:schemeClr val="dk1"/>
              </a:buClr>
              <a:buSzPts val="2300"/>
              <a:buChar char="●"/>
            </a:pPr>
            <a:r>
              <a:rPr lang="en" sz="2300">
                <a:solidFill>
                  <a:schemeClr val="dk1"/>
                </a:solidFill>
              </a:rPr>
              <a:t>Also “bishop/overseer” - Greek “episcopos” - “one who oversees”. </a:t>
            </a:r>
            <a:r>
              <a:rPr lang="en" sz="2300">
                <a:solidFill>
                  <a:srgbClr val="FFFF00"/>
                </a:solidFill>
              </a:rPr>
              <a:t>Acts 20:28, Phil.3:1, I Tim.3:1, Tit.1:7, 1 Pet.5:1-2</a:t>
            </a:r>
            <a:endParaRPr sz="23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2520</Words>
  <Application>Microsoft Office PowerPoint</Application>
  <PresentationFormat>On-screen Show (16:9)</PresentationFormat>
  <Paragraphs>115</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Simple Dark</vt:lpstr>
      <vt:lpstr>PowerPoint Presentation</vt:lpstr>
      <vt:lpstr>I am NOT a “pastor”!</vt:lpstr>
      <vt:lpstr>What’s the big deal?</vt:lpstr>
      <vt:lpstr>Eph.4:11-16 (NKJV)</vt:lpstr>
      <vt:lpstr>WHOM is mentioned?</vt:lpstr>
      <vt:lpstr>What are “apostles”?</vt:lpstr>
      <vt:lpstr>What are “prophets”?</vt:lpstr>
      <vt:lpstr>What are “evangelists”?</vt:lpstr>
      <vt:lpstr>What are “pastors”?</vt:lpstr>
      <vt:lpstr>What are “pastors”? - 2</vt:lpstr>
      <vt:lpstr>What are “saints”?</vt:lpstr>
      <vt:lpstr>What is “the body”?</vt:lpstr>
      <vt:lpstr>Did we miss anyone?</vt:lpstr>
      <vt:lpstr>There CAN be overlap</vt:lpstr>
      <vt:lpstr>Where men stray …</vt:lpstr>
      <vt:lpstr>DANGEROUS TITLES</vt:lpstr>
      <vt:lpstr>Where do THESE come from?</vt:lpstr>
      <vt:lpstr>BEWARE!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Bridge</dc:creator>
  <cp:lastModifiedBy>Eric Bridge</cp:lastModifiedBy>
  <cp:revision>1</cp:revision>
  <dcterms:modified xsi:type="dcterms:W3CDTF">2023-04-02T04:42:14Z</dcterms:modified>
</cp:coreProperties>
</file>