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79D01288-232B-4D4D-A87A-20433C56A01F}"/>
    <pc:docChg chg="custSel modSld modNotesMaster">
      <pc:chgData name="Eric Bridge" userId="1b5aec563ebd452a" providerId="LiveId" clId="{79D01288-232B-4D4D-A87A-20433C56A01F}" dt="2023-04-10T14:10:11.992" v="72" actId="20577"/>
      <pc:docMkLst>
        <pc:docMk/>
      </pc:docMkLst>
      <pc:sldChg chg="modSp mod modNotes">
        <pc:chgData name="Eric Bridge" userId="1b5aec563ebd452a" providerId="LiveId" clId="{79D01288-232B-4D4D-A87A-20433C56A01F}" dt="2023-04-10T14:09:54.646" v="63" actId="27636"/>
        <pc:sldMkLst>
          <pc:docMk/>
          <pc:sldMk cId="0" sldId="256"/>
        </pc:sldMkLst>
        <pc:spChg chg="mod">
          <ac:chgData name="Eric Bridge" userId="1b5aec563ebd452a" providerId="LiveId" clId="{79D01288-232B-4D4D-A87A-20433C56A01F}" dt="2023-04-10T14:09:54.646" v="63" actId="27636"/>
          <ac:spMkLst>
            <pc:docMk/>
            <pc:sldMk cId="0" sldId="256"/>
            <ac:spMk id="55" creationId="{00000000-0000-0000-0000-000000000000}"/>
          </ac:spMkLst>
        </pc:spChg>
      </pc:sldChg>
      <pc:sldChg chg="modNotes">
        <pc:chgData name="Eric Bridge" userId="1b5aec563ebd452a" providerId="LiveId" clId="{79D01288-232B-4D4D-A87A-20433C56A01F}" dt="2023-04-08T21:13:36.853" v="61"/>
        <pc:sldMkLst>
          <pc:docMk/>
          <pc:sldMk cId="0" sldId="257"/>
        </pc:sldMkLst>
      </pc:sldChg>
      <pc:sldChg chg="modNotes">
        <pc:chgData name="Eric Bridge" userId="1b5aec563ebd452a" providerId="LiveId" clId="{79D01288-232B-4D4D-A87A-20433C56A01F}" dt="2023-04-08T21:13:36.853" v="61"/>
        <pc:sldMkLst>
          <pc:docMk/>
          <pc:sldMk cId="0" sldId="258"/>
        </pc:sldMkLst>
      </pc:sldChg>
      <pc:sldChg chg="modNotes">
        <pc:chgData name="Eric Bridge" userId="1b5aec563ebd452a" providerId="LiveId" clId="{79D01288-232B-4D4D-A87A-20433C56A01F}" dt="2023-04-08T21:13:36.853" v="61"/>
        <pc:sldMkLst>
          <pc:docMk/>
          <pc:sldMk cId="0" sldId="259"/>
        </pc:sldMkLst>
      </pc:sldChg>
      <pc:sldChg chg="modNotes">
        <pc:chgData name="Eric Bridge" userId="1b5aec563ebd452a" providerId="LiveId" clId="{79D01288-232B-4D4D-A87A-20433C56A01F}" dt="2023-04-08T21:13:36.853" v="61"/>
        <pc:sldMkLst>
          <pc:docMk/>
          <pc:sldMk cId="0" sldId="260"/>
        </pc:sldMkLst>
      </pc:sldChg>
      <pc:sldChg chg="modNotes">
        <pc:chgData name="Eric Bridge" userId="1b5aec563ebd452a" providerId="LiveId" clId="{79D01288-232B-4D4D-A87A-20433C56A01F}" dt="2023-04-08T21:13:36.853" v="61"/>
        <pc:sldMkLst>
          <pc:docMk/>
          <pc:sldMk cId="0" sldId="261"/>
        </pc:sldMkLst>
      </pc:sldChg>
      <pc:sldChg chg="modSp modAnim modNotes">
        <pc:chgData name="Eric Bridge" userId="1b5aec563ebd452a" providerId="LiveId" clId="{79D01288-232B-4D4D-A87A-20433C56A01F}" dt="2023-04-08T21:13:36.853" v="61"/>
        <pc:sldMkLst>
          <pc:docMk/>
          <pc:sldMk cId="0" sldId="262"/>
        </pc:sldMkLst>
        <pc:spChg chg="mod">
          <ac:chgData name="Eric Bridge" userId="1b5aec563ebd452a" providerId="LiveId" clId="{79D01288-232B-4D4D-A87A-20433C56A01F}" dt="2023-04-08T20:36:12.746" v="25" actId="20577"/>
          <ac:spMkLst>
            <pc:docMk/>
            <pc:sldMk cId="0" sldId="262"/>
            <ac:spMk id="91" creationId="{00000000-0000-0000-0000-000000000000}"/>
          </ac:spMkLst>
        </pc:spChg>
      </pc:sldChg>
      <pc:sldChg chg="modSp modNotes">
        <pc:chgData name="Eric Bridge" userId="1b5aec563ebd452a" providerId="LiveId" clId="{79D01288-232B-4D4D-A87A-20433C56A01F}" dt="2023-04-10T14:10:11.992" v="72" actId="20577"/>
        <pc:sldMkLst>
          <pc:docMk/>
          <pc:sldMk cId="0" sldId="263"/>
        </pc:sldMkLst>
        <pc:spChg chg="mod">
          <ac:chgData name="Eric Bridge" userId="1b5aec563ebd452a" providerId="LiveId" clId="{79D01288-232B-4D4D-A87A-20433C56A01F}" dt="2023-04-10T14:10:11.992" v="72" actId="20577"/>
          <ac:spMkLst>
            <pc:docMk/>
            <pc:sldMk cId="0" sldId="263"/>
            <ac:spMk id="97" creationId="{00000000-0000-0000-0000-000000000000}"/>
          </ac:spMkLst>
        </pc:spChg>
      </pc:sldChg>
      <pc:sldChg chg="modNotes">
        <pc:chgData name="Eric Bridge" userId="1b5aec563ebd452a" providerId="LiveId" clId="{79D01288-232B-4D4D-A87A-20433C56A01F}" dt="2023-04-08T21:13:36.853" v="61"/>
        <pc:sldMkLst>
          <pc:docMk/>
          <pc:sldMk cId="0" sldId="264"/>
        </pc:sldMkLst>
      </pc:sldChg>
      <pc:sldChg chg="modNotes">
        <pc:chgData name="Eric Bridge" userId="1b5aec563ebd452a" providerId="LiveId" clId="{79D01288-232B-4D4D-A87A-20433C56A01F}" dt="2023-04-08T21:13:36.853" v="61"/>
        <pc:sldMkLst>
          <pc:docMk/>
          <pc:sldMk cId="0" sldId="265"/>
        </pc:sldMkLst>
      </pc:sldChg>
      <pc:sldChg chg="modNotes">
        <pc:chgData name="Eric Bridge" userId="1b5aec563ebd452a" providerId="LiveId" clId="{79D01288-232B-4D4D-A87A-20433C56A01F}" dt="2023-04-08T21:13:36.853" v="61"/>
        <pc:sldMkLst>
          <pc:docMk/>
          <pc:sldMk cId="0" sldId="266"/>
        </pc:sldMkLst>
      </pc:sldChg>
      <pc:sldChg chg="modNotes">
        <pc:chgData name="Eric Bridge" userId="1b5aec563ebd452a" providerId="LiveId" clId="{79D01288-232B-4D4D-A87A-20433C56A01F}" dt="2023-04-08T21:13:36.853" v="61"/>
        <pc:sldMkLst>
          <pc:docMk/>
          <pc:sldMk cId="0" sldId="267"/>
        </pc:sldMkLst>
      </pc:sldChg>
      <pc:sldChg chg="modNotes">
        <pc:chgData name="Eric Bridge" userId="1b5aec563ebd452a" providerId="LiveId" clId="{79D01288-232B-4D4D-A87A-20433C56A01F}" dt="2023-04-08T21:13:36.853" v="61"/>
        <pc:sldMkLst>
          <pc:docMk/>
          <pc:sldMk cId="0" sldId="268"/>
        </pc:sldMkLst>
      </pc:sldChg>
      <pc:sldChg chg="modNotes">
        <pc:chgData name="Eric Bridge" userId="1b5aec563ebd452a" providerId="LiveId" clId="{79D01288-232B-4D4D-A87A-20433C56A01F}" dt="2023-04-08T21:13:36.853" v="61"/>
        <pc:sldMkLst>
          <pc:docMk/>
          <pc:sldMk cId="0" sldId="269"/>
        </pc:sldMkLst>
      </pc:sldChg>
      <pc:sldChg chg="modNotes">
        <pc:chgData name="Eric Bridge" userId="1b5aec563ebd452a" providerId="LiveId" clId="{79D01288-232B-4D4D-A87A-20433C56A01F}" dt="2023-04-08T21:13:36.853" v="61"/>
        <pc:sldMkLst>
          <pc:docMk/>
          <pc:sldMk cId="0" sldId="270"/>
        </pc:sldMkLst>
      </pc:sldChg>
      <pc:sldChg chg="modNotes">
        <pc:chgData name="Eric Bridge" userId="1b5aec563ebd452a" providerId="LiveId" clId="{79D01288-232B-4D4D-A87A-20433C56A01F}" dt="2023-04-08T21:13:36.853" v="61"/>
        <pc:sldMkLst>
          <pc:docMk/>
          <pc:sldMk cId="0" sldId="271"/>
        </pc:sldMkLst>
      </pc:sldChg>
      <pc:sldChg chg="modSp mod modNotes">
        <pc:chgData name="Eric Bridge" userId="1b5aec563ebd452a" providerId="LiveId" clId="{79D01288-232B-4D4D-A87A-20433C56A01F}" dt="2023-04-08T21:13:36.853" v="61"/>
        <pc:sldMkLst>
          <pc:docMk/>
          <pc:sldMk cId="0" sldId="272"/>
        </pc:sldMkLst>
        <pc:spChg chg="mod">
          <ac:chgData name="Eric Bridge" userId="1b5aec563ebd452a" providerId="LiveId" clId="{79D01288-232B-4D4D-A87A-20433C56A01F}" dt="2023-04-08T21:09:46.664" v="60" actId="20577"/>
          <ac:spMkLst>
            <pc:docMk/>
            <pc:sldMk cId="0" sldId="272"/>
            <ac:spMk id="150" creationId="{00000000-0000-0000-0000-000000000000}"/>
          </ac:spMkLst>
        </pc:spChg>
      </pc:sldChg>
      <pc:sldChg chg="modSp mod modNotes">
        <pc:chgData name="Eric Bridge" userId="1b5aec563ebd452a" providerId="LiveId" clId="{79D01288-232B-4D4D-A87A-20433C56A01F}" dt="2023-04-08T21:13:36.853" v="61"/>
        <pc:sldMkLst>
          <pc:docMk/>
          <pc:sldMk cId="0" sldId="273"/>
        </pc:sldMkLst>
        <pc:spChg chg="mod">
          <ac:chgData name="Eric Bridge" userId="1b5aec563ebd452a" providerId="LiveId" clId="{79D01288-232B-4D4D-A87A-20433C56A01F}" dt="2023-04-08T20:48:06.261" v="28" actId="255"/>
          <ac:spMkLst>
            <pc:docMk/>
            <pc:sldMk cId="0" sldId="273"/>
            <ac:spMk id="15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2be6a19df1_0_8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2be6a19df1_0_8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2be6a19df1_0_91: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2be6a19df1_0_9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2be6a19df1_0_9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2be6a19df1_0_9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2be6a19df1_0_101: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2be6a19df1_0_10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2be6a19df1_0_10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2be6a19df1_0_10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be6a19df1_0_11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2be6a19df1_0_11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2be6a19df1_0_121: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2be6a19df1_0_12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2be6a19df1_0_126: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2be6a19df1_0_12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2be6a19df1_0_131: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2be6a19df1_0_13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2be6a19df1_0_4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2be6a19df1_0_4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2be6a19df1_0_51: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2be6a19df1_0_5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2be6a19df1_0_5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2be6a19df1_0_5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2be6a19df1_0_61: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2be6a19df1_0_6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2be6a19df1_0_6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2be6a19df1_0_6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2be6a19df1_0_71: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2be6a19df1_0_7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be6a19df1_0_76: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be6a19df1_0_76: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2be6a19df1_0_81: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2be6a19df1_0_81: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7155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SzPts val="990"/>
              <a:buNone/>
            </a:pPr>
            <a:r>
              <a:rPr lang="en" sz="6000" b="1">
                <a:solidFill>
                  <a:srgbClr val="00FFFF"/>
                </a:solidFill>
              </a:rPr>
              <a:t>“I THOUGHT”</a:t>
            </a:r>
            <a:endParaRPr sz="6000" b="1">
              <a:solidFill>
                <a:srgbClr val="00FFFF"/>
              </a:solidFill>
            </a:endParaRPr>
          </a:p>
        </p:txBody>
      </p:sp>
      <p:sp>
        <p:nvSpPr>
          <p:cNvPr id="55" name="Google Shape;55;p13"/>
          <p:cNvSpPr txBox="1">
            <a:spLocks noGrp="1"/>
          </p:cNvSpPr>
          <p:nvPr>
            <p:ph type="subTitle" idx="1"/>
          </p:nvPr>
        </p:nvSpPr>
        <p:spPr>
          <a:xfrm>
            <a:off x="0" y="715500"/>
            <a:ext cx="9144000" cy="4428000"/>
          </a:xfrm>
          <a:prstGeom prst="rect">
            <a:avLst/>
          </a:prstGeom>
        </p:spPr>
        <p:txBody>
          <a:bodyPr spcFirstLastPara="1" wrap="square" lIns="91425" tIns="91425" rIns="91425" bIns="91425" anchor="t" anchorCtr="0">
            <a:normAutofit lnSpcReduction="10000"/>
          </a:bodyPr>
          <a:lstStyle/>
          <a:p>
            <a:pPr marL="0" lvl="0" indent="0" algn="ctr" rtl="0">
              <a:spcBef>
                <a:spcPts val="0"/>
              </a:spcBef>
              <a:spcAft>
                <a:spcPts val="0"/>
              </a:spcAft>
              <a:buNone/>
            </a:pPr>
            <a:endParaRPr sz="5400" b="1" dirty="0">
              <a:solidFill>
                <a:srgbClr val="FFFF00"/>
              </a:solidFill>
            </a:endParaRPr>
          </a:p>
          <a:p>
            <a:pPr marL="0" lvl="0" indent="0" algn="ctr" rtl="0">
              <a:spcBef>
                <a:spcPts val="0"/>
              </a:spcBef>
              <a:spcAft>
                <a:spcPts val="0"/>
              </a:spcAft>
              <a:buNone/>
            </a:pPr>
            <a:r>
              <a:rPr lang="en" sz="5400" b="1" dirty="0">
                <a:solidFill>
                  <a:srgbClr val="FFFF00"/>
                </a:solidFill>
              </a:rPr>
              <a:t>5 Assumptions People Make That Could Cost Them Their Soul!</a:t>
            </a:r>
            <a:endParaRPr sz="5400" b="1" dirty="0">
              <a:solidFill>
                <a:schemeClr val="dk1"/>
              </a:solidFill>
            </a:endParaRPr>
          </a:p>
          <a:p>
            <a:pPr marL="0" lvl="0" indent="0" algn="ctr" rtl="0">
              <a:spcBef>
                <a:spcPts val="0"/>
              </a:spcBef>
              <a:spcAft>
                <a:spcPts val="0"/>
              </a:spcAft>
              <a:buNone/>
            </a:pPr>
            <a:r>
              <a:rPr lang="en" sz="3300" i="1" dirty="0">
                <a:solidFill>
                  <a:schemeClr val="dk1"/>
                </a:solidFill>
              </a:rPr>
              <a:t>“There is a way </a:t>
            </a:r>
            <a:r>
              <a:rPr lang="en" sz="3300" i="1" u="sng" dirty="0">
                <a:solidFill>
                  <a:schemeClr val="dk1"/>
                </a:solidFill>
              </a:rPr>
              <a:t>which seems right</a:t>
            </a:r>
            <a:r>
              <a:rPr lang="en" sz="3300" i="1" dirty="0">
                <a:solidFill>
                  <a:schemeClr val="dk1"/>
                </a:solidFill>
              </a:rPr>
              <a:t> to a man, but its end is the way of death.”</a:t>
            </a:r>
            <a:r>
              <a:rPr lang="en" sz="3300" dirty="0">
                <a:solidFill>
                  <a:schemeClr val="dk1"/>
                </a:solidFill>
              </a:rPr>
              <a:t>  </a:t>
            </a:r>
            <a:r>
              <a:rPr lang="en" sz="3300" dirty="0">
                <a:solidFill>
                  <a:srgbClr val="FFFF00"/>
                </a:solidFill>
              </a:rPr>
              <a:t>Prov.14:12 - NASB</a:t>
            </a:r>
            <a:endParaRPr sz="33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26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400" b="1">
                <a:solidFill>
                  <a:srgbClr val="00FFFF"/>
                </a:solidFill>
              </a:rPr>
              <a:t>Do we assume we are unwanted?</a:t>
            </a:r>
            <a:endParaRPr sz="4400" b="1">
              <a:solidFill>
                <a:srgbClr val="00FFFF"/>
              </a:solidFill>
            </a:endParaRPr>
          </a:p>
        </p:txBody>
      </p:sp>
      <p:sp>
        <p:nvSpPr>
          <p:cNvPr id="109" name="Google Shape;109;p22"/>
          <p:cNvSpPr txBox="1">
            <a:spLocks noGrp="1"/>
          </p:cNvSpPr>
          <p:nvPr>
            <p:ph type="subTitle" idx="1"/>
          </p:nvPr>
        </p:nvSpPr>
        <p:spPr>
          <a:xfrm>
            <a:off x="0" y="488050"/>
            <a:ext cx="9144000" cy="46554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When we have wronged someone and think to ourselves “They must hate me!  No way they could ever forgive me for what I did!”, did THEY say that?  In THIS congregation, we want you here and love you!</a:t>
            </a:r>
            <a:endParaRPr sz="2100">
              <a:solidFill>
                <a:srgbClr val="FFFF00"/>
              </a:solidFill>
            </a:endParaRPr>
          </a:p>
          <a:p>
            <a:pPr marL="457200" lvl="0" indent="-361950" algn="l" rtl="0">
              <a:spcBef>
                <a:spcPts val="0"/>
              </a:spcBef>
              <a:spcAft>
                <a:spcPts val="0"/>
              </a:spcAft>
              <a:buClr>
                <a:srgbClr val="00FFFF"/>
              </a:buClr>
              <a:buSzPts val="2100"/>
              <a:buChar char="●"/>
            </a:pPr>
            <a:r>
              <a:rPr lang="en" sz="2100">
                <a:solidFill>
                  <a:srgbClr val="00FFFF"/>
                </a:solidFill>
              </a:rPr>
              <a:t>Most importantly, do we think this about ourselves and God?!  “After what I’ve done to Him God could NEVER take me back!”</a:t>
            </a:r>
            <a:endParaRPr sz="2100">
              <a:solidFill>
                <a:srgbClr val="00FFFF"/>
              </a:solidFill>
            </a:endParaRPr>
          </a:p>
          <a:p>
            <a:pPr marL="457200" lvl="0" indent="-361950" algn="l" rtl="0">
              <a:spcBef>
                <a:spcPts val="0"/>
              </a:spcBef>
              <a:spcAft>
                <a:spcPts val="0"/>
              </a:spcAft>
              <a:buClr>
                <a:srgbClr val="FFFF00"/>
              </a:buClr>
              <a:buSzPts val="2100"/>
              <a:buChar char="●"/>
            </a:pPr>
            <a:r>
              <a:rPr lang="en" sz="2100" u="sng">
                <a:solidFill>
                  <a:srgbClr val="FFFF00"/>
                </a:solidFill>
              </a:rPr>
              <a:t>Isaiah 49:14-15</a:t>
            </a:r>
            <a:r>
              <a:rPr lang="en" sz="2100">
                <a:solidFill>
                  <a:srgbClr val="FFFF00"/>
                </a:solidFill>
              </a:rPr>
              <a:t> </a:t>
            </a:r>
            <a:r>
              <a:rPr lang="en" sz="2100" i="1">
                <a:solidFill>
                  <a:schemeClr val="dk1"/>
                </a:solidFill>
              </a:rPr>
              <a:t>“But Zion said, “The Lord has forsaken me, and the Lord has forgotten me.”15 “Can a woman forget her nursing child, and have no compassion on the son of her womb?  </a:t>
            </a:r>
            <a:r>
              <a:rPr lang="en" sz="2100" i="1" u="sng">
                <a:solidFill>
                  <a:schemeClr val="dk1"/>
                </a:solidFill>
              </a:rPr>
              <a:t>Even these may forget, but I will not forget you</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God IS angry every time that we sin.  And He DOES hate the sins that we commit against Him.  But He is also EAGER to take us back EVERY TIME if we will repent and humbly return to Him.  He doesn’t leave us!</a:t>
            </a:r>
            <a:endParaRPr sz="2100">
              <a:solidFill>
                <a:srgbClr val="00FFFF"/>
              </a:solidFill>
            </a:endParaRPr>
          </a:p>
          <a:p>
            <a:pPr marL="457200" lvl="0" indent="-361950" algn="l" rtl="0">
              <a:spcBef>
                <a:spcPts val="0"/>
              </a:spcBef>
              <a:spcAft>
                <a:spcPts val="0"/>
              </a:spcAft>
              <a:buClr>
                <a:srgbClr val="FFFF00"/>
              </a:buClr>
              <a:buSzPts val="2100"/>
              <a:buChar char="●"/>
            </a:pPr>
            <a:r>
              <a:rPr lang="en" sz="2100" u="sng">
                <a:solidFill>
                  <a:srgbClr val="FFFF00"/>
                </a:solidFill>
              </a:rPr>
              <a:t>Ps.86:5</a:t>
            </a:r>
            <a:r>
              <a:rPr lang="en" sz="2100">
                <a:solidFill>
                  <a:srgbClr val="FFFF00"/>
                </a:solidFill>
              </a:rPr>
              <a:t> </a:t>
            </a:r>
            <a:r>
              <a:rPr lang="en" sz="2100" i="1">
                <a:solidFill>
                  <a:schemeClr val="dk1"/>
                </a:solidFill>
              </a:rPr>
              <a:t>“For You, Lord, are good, and </a:t>
            </a:r>
            <a:r>
              <a:rPr lang="en" sz="2100" i="1" u="sng">
                <a:solidFill>
                  <a:schemeClr val="dk1"/>
                </a:solidFill>
              </a:rPr>
              <a:t>ready to forgive</a:t>
            </a:r>
            <a:r>
              <a:rPr lang="en" sz="2100" i="1">
                <a:solidFill>
                  <a:schemeClr val="dk1"/>
                </a:solidFill>
              </a:rPr>
              <a:t>, and abundant in lovingkindness to all who call upon You.”</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1291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600" b="1">
                <a:solidFill>
                  <a:srgbClr val="00FFFF"/>
                </a:solidFill>
              </a:rPr>
              <a:t>4) Do not make assumptions about God and Jesus Christ!</a:t>
            </a:r>
            <a:endParaRPr sz="4600" b="1">
              <a:solidFill>
                <a:srgbClr val="00FFFF"/>
              </a:solidFill>
            </a:endParaRPr>
          </a:p>
        </p:txBody>
      </p:sp>
      <p:sp>
        <p:nvSpPr>
          <p:cNvPr id="115" name="Google Shape;115;p23"/>
          <p:cNvSpPr txBox="1">
            <a:spLocks noGrp="1"/>
          </p:cNvSpPr>
          <p:nvPr>
            <p:ph type="subTitle" idx="1"/>
          </p:nvPr>
        </p:nvSpPr>
        <p:spPr>
          <a:xfrm>
            <a:off x="0" y="1206300"/>
            <a:ext cx="9144000" cy="393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FFFF00"/>
                </a:solidFill>
              </a:rPr>
              <a:t>Paul - </a:t>
            </a:r>
            <a:r>
              <a:rPr lang="en" sz="2200" u="sng">
                <a:solidFill>
                  <a:srgbClr val="FFFF00"/>
                </a:solidFill>
              </a:rPr>
              <a:t>Acts 26:4-9</a:t>
            </a:r>
            <a:r>
              <a:rPr lang="en" sz="2200">
                <a:solidFill>
                  <a:schemeClr val="dk1"/>
                </a:solidFill>
              </a:rPr>
              <a:t> </a:t>
            </a:r>
            <a:r>
              <a:rPr lang="en" sz="2200" i="1">
                <a:solidFill>
                  <a:schemeClr val="dk1"/>
                </a:solidFill>
              </a:rPr>
              <a:t>“So then, all Jews know my manner of life from my youth up, which from the beginning was spent among my own nation and at Jerusalem; 5 since they have known about me for a long time, if they are willing to testify, that I lived as a Pharisee according to the strictest sect of our religion. 6 And now I am standing trial for the hope of the promise made by God to our fathers; 7 the promise to which our twelve tribes hope to attain, as they earnestly serve God night and day. And for this hope, O King, I am being accused by Jews. 8 Why is it considered incredible among you people if God does raise the dead? 9 So then, </a:t>
            </a:r>
            <a:r>
              <a:rPr lang="en" sz="2200" i="1" u="sng">
                <a:solidFill>
                  <a:srgbClr val="00FFFF"/>
                </a:solidFill>
              </a:rPr>
              <a:t>I thought to myself that I had to do many things hostile to the name of Jesus of Nazareth</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500" b="1">
                <a:solidFill>
                  <a:srgbClr val="00FFFF"/>
                </a:solidFill>
              </a:rPr>
              <a:t>What might Paul have assumed?</a:t>
            </a:r>
            <a:endParaRPr sz="4500" b="1">
              <a:solidFill>
                <a:srgbClr val="00FFFF"/>
              </a:solidFill>
            </a:endParaRPr>
          </a:p>
        </p:txBody>
      </p:sp>
      <p:sp>
        <p:nvSpPr>
          <p:cNvPr id="121" name="Google Shape;121;p24"/>
          <p:cNvSpPr txBox="1">
            <a:spLocks noGrp="1"/>
          </p:cNvSpPr>
          <p:nvPr>
            <p:ph type="subTitle" idx="1"/>
          </p:nvPr>
        </p:nvSpPr>
        <p:spPr>
          <a:xfrm>
            <a:off x="0" y="574800"/>
            <a:ext cx="9144000" cy="45687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That the Messiah would be the one to finally free the Jews from Roman oppression and restore Israel’s glory.</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That the Messiah would be pleased with the Jewish religious leaders of his day.</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That the Law of Moses would never pass away.</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That the descendants of Abraham would continue to exclusively be God’s chosen people (No Gentiles!).</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That the Messiah would never claim to be the divine Son of God!</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That God would never allow the true “Anointed One” to be crucified!</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Therefore, Jesus MUST be false prophet!  See the problem?</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300" b="1">
                <a:solidFill>
                  <a:srgbClr val="00FFFF"/>
                </a:solidFill>
              </a:rPr>
              <a:t>What are you “expecting” of God?</a:t>
            </a:r>
            <a:endParaRPr sz="4300" b="1">
              <a:solidFill>
                <a:srgbClr val="00FFFF"/>
              </a:solidFill>
            </a:endParaRPr>
          </a:p>
        </p:txBody>
      </p:sp>
      <p:sp>
        <p:nvSpPr>
          <p:cNvPr id="127" name="Google Shape;127;p25"/>
          <p:cNvSpPr txBox="1">
            <a:spLocks noGrp="1"/>
          </p:cNvSpPr>
          <p:nvPr>
            <p:ph type="subTitle" idx="1"/>
          </p:nvPr>
        </p:nvSpPr>
        <p:spPr>
          <a:xfrm>
            <a:off x="0" y="472250"/>
            <a:ext cx="9144000" cy="46713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Do YOU automatically assume that …</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God would never allow the devil to deceive millions of people into believing they are serving Jesus? </a:t>
            </a:r>
            <a:r>
              <a:rPr lang="en" sz="2300" u="sng">
                <a:solidFill>
                  <a:srgbClr val="FFFF00"/>
                </a:solidFill>
              </a:rPr>
              <a:t>1 Cor.11:13-15</a:t>
            </a:r>
            <a:endParaRPr sz="2300" u="sng">
              <a:solidFill>
                <a:srgbClr val="FFFF00"/>
              </a:solidFill>
            </a:endParaRPr>
          </a:p>
          <a:p>
            <a:pPr marL="457200" lvl="0" indent="-374650" algn="l" rtl="0">
              <a:spcBef>
                <a:spcPts val="0"/>
              </a:spcBef>
              <a:spcAft>
                <a:spcPts val="0"/>
              </a:spcAft>
              <a:buClr>
                <a:srgbClr val="00FFFF"/>
              </a:buClr>
              <a:buSzPts val="2300"/>
              <a:buChar char="●"/>
            </a:pPr>
            <a:r>
              <a:rPr lang="en" sz="2300">
                <a:solidFill>
                  <a:srgbClr val="00FFFF"/>
                </a:solidFill>
              </a:rPr>
              <a:t>God is OK with multiple denominations claiming to follow Him?  </a:t>
            </a:r>
            <a:r>
              <a:rPr lang="en" sz="2300" u="sng">
                <a:solidFill>
                  <a:srgbClr val="FFFF00"/>
                </a:solidFill>
              </a:rPr>
              <a:t>1 Cor.1:10-13</a:t>
            </a:r>
            <a:endParaRPr sz="2300" u="sng">
              <a:solidFill>
                <a:srgbClr val="FFFF00"/>
              </a:solidFill>
            </a:endParaRPr>
          </a:p>
          <a:p>
            <a:pPr marL="457200" lvl="0" indent="-374650" algn="l" rtl="0">
              <a:spcBef>
                <a:spcPts val="0"/>
              </a:spcBef>
              <a:spcAft>
                <a:spcPts val="0"/>
              </a:spcAft>
              <a:buClr>
                <a:srgbClr val="FFFF00"/>
              </a:buClr>
              <a:buSzPts val="2300"/>
              <a:buChar char="●"/>
            </a:pPr>
            <a:r>
              <a:rPr lang="en" sz="2300">
                <a:solidFill>
                  <a:srgbClr val="FFFF00"/>
                </a:solidFill>
              </a:rPr>
              <a:t>God will welcome the many good-intentioned worshipers of Him into heaven one day?  </a:t>
            </a:r>
            <a:r>
              <a:rPr lang="en" sz="2300" u="sng">
                <a:solidFill>
                  <a:srgbClr val="FFFF00"/>
                </a:solidFill>
              </a:rPr>
              <a:t>Matt.7:21-23</a:t>
            </a:r>
            <a:endParaRPr sz="2300" u="sng">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The God of the Old Testament is a God of wrath, but in the New Testament God is only love?  </a:t>
            </a:r>
            <a:r>
              <a:rPr lang="en" sz="2300" u="sng">
                <a:solidFill>
                  <a:srgbClr val="FFFF00"/>
                </a:solidFill>
              </a:rPr>
              <a:t>Heb.10:26-31</a:t>
            </a:r>
            <a:endParaRPr sz="2300" u="sng">
              <a:solidFill>
                <a:srgbClr val="FFFF00"/>
              </a:solidFill>
            </a:endParaRPr>
          </a:p>
          <a:p>
            <a:pPr marL="457200" lvl="0" indent="-374650" algn="l" rtl="0">
              <a:spcBef>
                <a:spcPts val="0"/>
              </a:spcBef>
              <a:spcAft>
                <a:spcPts val="0"/>
              </a:spcAft>
              <a:buClr>
                <a:srgbClr val="00FFFF"/>
              </a:buClr>
              <a:buSzPts val="2300"/>
              <a:buChar char="●"/>
            </a:pPr>
            <a:r>
              <a:rPr lang="en" sz="2300">
                <a:solidFill>
                  <a:srgbClr val="00FFFF"/>
                </a:solidFill>
              </a:rPr>
              <a:t>Jesus didn’t give Christians a specific pattern to follow?</a:t>
            </a:r>
            <a:r>
              <a:rPr lang="en" sz="2300">
                <a:solidFill>
                  <a:srgbClr val="FFFF00"/>
                </a:solidFill>
              </a:rPr>
              <a:t>  </a:t>
            </a:r>
            <a:r>
              <a:rPr lang="en" sz="2300" u="sng">
                <a:solidFill>
                  <a:srgbClr val="FFFF00"/>
                </a:solidFill>
              </a:rPr>
              <a:t>Phil.3:17</a:t>
            </a:r>
            <a:endParaRPr sz="2300" u="sng">
              <a:solidFill>
                <a:srgbClr val="FFFF00"/>
              </a:solidFill>
            </a:endParaRPr>
          </a:p>
          <a:p>
            <a:pPr marL="457200" lvl="0" indent="-374650" algn="l" rtl="0">
              <a:spcBef>
                <a:spcPts val="0"/>
              </a:spcBef>
              <a:spcAft>
                <a:spcPts val="0"/>
              </a:spcAft>
              <a:buClr>
                <a:srgbClr val="FFFF00"/>
              </a:buClr>
              <a:buSzPts val="2300"/>
              <a:buChar char="●"/>
            </a:pPr>
            <a:r>
              <a:rPr lang="en" sz="2300">
                <a:solidFill>
                  <a:srgbClr val="FFFF00"/>
                </a:solidFill>
              </a:rPr>
              <a:t>Jesus would never rebuke those that He loves?</a:t>
            </a:r>
            <a:r>
              <a:rPr lang="en" sz="2300">
                <a:solidFill>
                  <a:srgbClr val="00FFFF"/>
                </a:solidFill>
              </a:rPr>
              <a:t>  </a:t>
            </a:r>
            <a:r>
              <a:rPr lang="en" sz="2300" u="sng">
                <a:solidFill>
                  <a:srgbClr val="FFFF00"/>
                </a:solidFill>
              </a:rPr>
              <a:t>Rev.3:19</a:t>
            </a:r>
            <a:endParaRPr sz="2300" u="sng">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You CAN find churches that teach all this, if that’s what you’re looking for, but does that make these things true?</a:t>
            </a:r>
            <a:r>
              <a:rPr lang="en" sz="2300">
                <a:solidFill>
                  <a:srgbClr val="FFFF00"/>
                </a:solidFill>
              </a:rPr>
              <a:t>  </a:t>
            </a:r>
            <a:r>
              <a:rPr lang="en" sz="2300" u="sng">
                <a:solidFill>
                  <a:srgbClr val="FFFF00"/>
                </a:solidFill>
              </a:rPr>
              <a:t>2 Tim.4:3-4</a:t>
            </a:r>
            <a:endParaRPr sz="23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1291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600" b="1">
                <a:solidFill>
                  <a:srgbClr val="00FFFF"/>
                </a:solidFill>
              </a:rPr>
              <a:t>5) Do not make assumptions about how you can be “healed”!</a:t>
            </a:r>
            <a:endParaRPr sz="4600" b="1">
              <a:solidFill>
                <a:srgbClr val="00FFFF"/>
              </a:solidFill>
            </a:endParaRPr>
          </a:p>
        </p:txBody>
      </p:sp>
      <p:sp>
        <p:nvSpPr>
          <p:cNvPr id="133" name="Google Shape;133;p26"/>
          <p:cNvSpPr txBox="1">
            <a:spLocks noGrp="1"/>
          </p:cNvSpPr>
          <p:nvPr>
            <p:ph type="subTitle" idx="1"/>
          </p:nvPr>
        </p:nvSpPr>
        <p:spPr>
          <a:xfrm>
            <a:off x="0" y="1258900"/>
            <a:ext cx="9144000" cy="388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solidFill>
                  <a:srgbClr val="FFFF00"/>
                </a:solidFill>
              </a:rPr>
              <a:t>Naaman - </a:t>
            </a:r>
            <a:r>
              <a:rPr lang="en" sz="2300" u="sng">
                <a:solidFill>
                  <a:srgbClr val="FFFF00"/>
                </a:solidFill>
              </a:rPr>
              <a:t>2 Kng.5:9-12</a:t>
            </a:r>
            <a:r>
              <a:rPr lang="en" sz="2300">
                <a:solidFill>
                  <a:srgbClr val="FFFF00"/>
                </a:solidFill>
              </a:rPr>
              <a:t> </a:t>
            </a:r>
            <a:r>
              <a:rPr lang="en" sz="2300" i="1">
                <a:solidFill>
                  <a:schemeClr val="dk1"/>
                </a:solidFill>
              </a:rPr>
              <a:t>“So Naaman came with his horses and his chariots and stood at the doorway of the house of Elisha. 10 Elisha sent a messenger to him, saying, “Go and wash in the Jordan seven times, and your flesh will be restored to you and you will be clean.” 11 But Naaman was furious and went away and said, “Behold, </a:t>
            </a:r>
            <a:r>
              <a:rPr lang="en" sz="2300" i="1" u="sng">
                <a:solidFill>
                  <a:srgbClr val="00FFFF"/>
                </a:solidFill>
              </a:rPr>
              <a:t>I thought, ‘He will surely come out to me and stand and call on the name of the Lord his God, and wave his hand over the place and cure the leper</a:t>
            </a:r>
            <a:r>
              <a:rPr lang="en" sz="2300" i="1">
                <a:solidFill>
                  <a:schemeClr val="dk1"/>
                </a:solidFill>
              </a:rPr>
              <a:t>.’ 12 Are not Abanah and Pharpar, the rivers of Damascus, better than all the waters of Israel? Could I not wash in them and be clean?” So he turned and went away in a rage.”</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800" b="1">
                <a:solidFill>
                  <a:srgbClr val="00FFFF"/>
                </a:solidFill>
              </a:rPr>
              <a:t>What was Naaman’s problem?</a:t>
            </a:r>
            <a:endParaRPr sz="4800" b="1">
              <a:solidFill>
                <a:srgbClr val="00FFFF"/>
              </a:solidFill>
            </a:endParaRPr>
          </a:p>
        </p:txBody>
      </p:sp>
      <p:sp>
        <p:nvSpPr>
          <p:cNvPr id="139" name="Google Shape;139;p27"/>
          <p:cNvSpPr txBox="1">
            <a:spLocks noGrp="1"/>
          </p:cNvSpPr>
          <p:nvPr>
            <p:ph type="subTitle" idx="1"/>
          </p:nvPr>
        </p:nvSpPr>
        <p:spPr>
          <a:xfrm>
            <a:off x="0" y="574800"/>
            <a:ext cx="9144000" cy="45687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Despite being afflicted with the horrible disease of leprosy, Naaman (briefly) was insulted and refused to be cured because of his preconceived notions.</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Idolatrous “prophets” of that day acted very differently in such matters. (1 Kng.18:26-29 for example)</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Naaman assumed that his miraculous cure could be purchased with treasure; that the prophet would come out of his house (probably in some special outfit for the occasion); that the prophet would weave some elaborate spell and ritual; and then that the solution suggested could just as easily take place in “other waters”.</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And yet the truth was so simple that he almost missed it!</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800" b="1">
                <a:solidFill>
                  <a:srgbClr val="00FFFF"/>
                </a:solidFill>
              </a:rPr>
              <a:t>What about YOUR healing?</a:t>
            </a:r>
            <a:endParaRPr sz="4800" b="1">
              <a:solidFill>
                <a:srgbClr val="00FFFF"/>
              </a:solidFill>
            </a:endParaRPr>
          </a:p>
        </p:txBody>
      </p:sp>
      <p:sp>
        <p:nvSpPr>
          <p:cNvPr id="145" name="Google Shape;145;p28"/>
          <p:cNvSpPr txBox="1">
            <a:spLocks noGrp="1"/>
          </p:cNvSpPr>
          <p:nvPr>
            <p:ph type="subTitle" idx="1"/>
          </p:nvPr>
        </p:nvSpPr>
        <p:spPr>
          <a:xfrm>
            <a:off x="0" y="574800"/>
            <a:ext cx="9144000" cy="45687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We all have a far deadlier affliction than leprosy.  The “wages” we will receive for our sins is an eternity in hell!  Rom.6:23</a:t>
            </a:r>
            <a:endParaRPr sz="2400">
              <a:solidFill>
                <a:srgbClr val="FFFF00"/>
              </a:solidFill>
            </a:endParaRPr>
          </a:p>
          <a:p>
            <a:pPr marL="457200" lvl="0" indent="-381000" algn="l" rtl="0">
              <a:spcBef>
                <a:spcPts val="0"/>
              </a:spcBef>
              <a:spcAft>
                <a:spcPts val="0"/>
              </a:spcAft>
              <a:buClr>
                <a:srgbClr val="00FFFF"/>
              </a:buClr>
              <a:buSzPts val="2400"/>
              <a:buChar char="●"/>
            </a:pPr>
            <a:r>
              <a:rPr lang="en" sz="2400">
                <a:solidFill>
                  <a:srgbClr val="00FFFF"/>
                </a:solidFill>
              </a:rPr>
              <a:t>Some today believe, as Naaman did, that you need to have a lot of “pomp and circumstance”, and specific rituals and incantations must be involved to be cleansed of our sins.</a:t>
            </a:r>
            <a:endParaRPr sz="2400">
              <a:solidFill>
                <a:srgbClr val="00FFFF"/>
              </a:solidFill>
            </a:endParaRPr>
          </a:p>
          <a:p>
            <a:pPr marL="457200" lvl="0" indent="-349250" algn="l" rtl="0">
              <a:spcBef>
                <a:spcPts val="0"/>
              </a:spcBef>
              <a:spcAft>
                <a:spcPts val="0"/>
              </a:spcAft>
              <a:buClr>
                <a:schemeClr val="dk1"/>
              </a:buClr>
              <a:buSzPts val="1900"/>
              <a:buChar char="●"/>
            </a:pPr>
            <a:r>
              <a:rPr lang="en" sz="1900">
                <a:solidFill>
                  <a:schemeClr val="dk1"/>
                </a:solidFill>
              </a:rPr>
              <a:t>Feb.15, 2022 news article “A Catholic priest in Arizona has resigned after he was found to have performed baptisms incorrectly throughout his career, rendering the rite invalid for thousands of people.  The Catholic Diocese of Phoenix announced on its website that it determined after careful study that the Rev. Andres Arango had used the wrong wording in baptisms performed up until June 17, 2021. He had been off by a single word.  During baptisms in both English and Spanish, Arango used the phrase "we baptize you in the Name of the Father and of the Son and of the Holy Spirit." He should have said "I baptize," the diocese explained.”</a:t>
            </a:r>
            <a:endParaRPr sz="19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700" b="1" dirty="0">
                <a:solidFill>
                  <a:srgbClr val="00FFFF"/>
                </a:solidFill>
              </a:rPr>
              <a:t>Or not enough to be healed?!</a:t>
            </a:r>
            <a:endParaRPr sz="4700" b="1" dirty="0">
              <a:solidFill>
                <a:srgbClr val="00FFFF"/>
              </a:solidFill>
            </a:endParaRPr>
          </a:p>
        </p:txBody>
      </p:sp>
      <p:sp>
        <p:nvSpPr>
          <p:cNvPr id="151" name="Google Shape;151;p29"/>
          <p:cNvSpPr txBox="1">
            <a:spLocks noGrp="1"/>
          </p:cNvSpPr>
          <p:nvPr>
            <p:ph type="subTitle" idx="1"/>
          </p:nvPr>
        </p:nvSpPr>
        <p:spPr>
          <a:xfrm>
            <a:off x="0" y="538025"/>
            <a:ext cx="9144000" cy="460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dirty="0">
                <a:solidFill>
                  <a:srgbClr val="FFFF00"/>
                </a:solidFill>
              </a:rPr>
              <a:t>(from billygraham.org)</a:t>
            </a:r>
            <a:r>
              <a:rPr lang="en" sz="2100" dirty="0">
                <a:solidFill>
                  <a:schemeClr val="dk1"/>
                </a:solidFill>
              </a:rPr>
              <a:t> “We can’t earn salvation; we are saved by God’s grace when we have faith in His Son, Jesus Christ. </a:t>
            </a:r>
            <a:r>
              <a:rPr lang="en" sz="2100" dirty="0">
                <a:solidFill>
                  <a:srgbClr val="00FFFF"/>
                </a:solidFill>
              </a:rPr>
              <a:t>All you have to do</a:t>
            </a:r>
            <a:r>
              <a:rPr lang="en" sz="2100" dirty="0">
                <a:solidFill>
                  <a:schemeClr val="dk1"/>
                </a:solidFill>
              </a:rPr>
              <a:t> is believe you are a sinner, that Christ died for your sins, and ask His forgiveness. Then turn from your sins - that’s called repentance. Jesus Christ knows you and loves you. What matters to Him is the attitude of your heart, your honesty. </a:t>
            </a:r>
            <a:r>
              <a:rPr lang="en" sz="2100" dirty="0">
                <a:solidFill>
                  <a:srgbClr val="00FFFF"/>
                </a:solidFill>
              </a:rPr>
              <a:t>We suggest</a:t>
            </a:r>
            <a:r>
              <a:rPr lang="en" sz="2100" dirty="0">
                <a:solidFill>
                  <a:schemeClr val="dk1"/>
                </a:solidFill>
              </a:rPr>
              <a:t> praying the following prayer to accept Christ as your Savior: “Dear God, I know I’m a sinner, and I ask for your forgiveness.  I believe Jesus Christ is Your Son. I believe that He died for my sin and that you raised Him to life.  I want to trust Him as my Savior and follow Him as Lord, from this day forward. Guide my life and help me to do your will.  I pray this in the name of Jesus. Amen.”</a:t>
            </a:r>
            <a:r>
              <a:rPr lang="en" sz="2100" dirty="0">
                <a:solidFill>
                  <a:srgbClr val="FFFF00"/>
                </a:solidFill>
              </a:rPr>
              <a:t> </a:t>
            </a:r>
            <a:endParaRPr sz="2100" dirty="0">
              <a:solidFill>
                <a:srgbClr val="FFFF00"/>
              </a:solidFill>
            </a:endParaRPr>
          </a:p>
          <a:p>
            <a:pPr marL="0" lvl="0" indent="0" algn="l" rtl="0">
              <a:spcBef>
                <a:spcPts val="0"/>
              </a:spcBef>
              <a:spcAft>
                <a:spcPts val="0"/>
              </a:spcAft>
              <a:buNone/>
            </a:pPr>
            <a:r>
              <a:rPr lang="en" sz="2100" dirty="0">
                <a:solidFill>
                  <a:srgbClr val="00FFFF"/>
                </a:solidFill>
              </a:rPr>
              <a:t>But WHERE are the scripture references?  WHERE, even one time in the book of Acts, is a non-Christian told to say a prayer to receive forgiveness of sins?  Why is it “We suggest” instead of “GOD SAYS”?!</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800" b="1">
                <a:solidFill>
                  <a:srgbClr val="00FFFF"/>
                </a:solidFill>
              </a:rPr>
              <a:t>“But I thought …”</a:t>
            </a:r>
            <a:endParaRPr sz="4800" b="1">
              <a:solidFill>
                <a:srgbClr val="00FFFF"/>
              </a:solidFill>
            </a:endParaRPr>
          </a:p>
        </p:txBody>
      </p:sp>
      <p:sp>
        <p:nvSpPr>
          <p:cNvPr id="157" name="Google Shape;157;p30"/>
          <p:cNvSpPr txBox="1">
            <a:spLocks noGrp="1"/>
          </p:cNvSpPr>
          <p:nvPr>
            <p:ph type="subTitle" idx="1"/>
          </p:nvPr>
        </p:nvSpPr>
        <p:spPr>
          <a:xfrm>
            <a:off x="0" y="483531"/>
            <a:ext cx="9144000" cy="4659969"/>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150" dirty="0">
                <a:solidFill>
                  <a:srgbClr val="FFFF00"/>
                </a:solidFill>
              </a:rPr>
              <a:t>How about listening to our Creator’s thoughts instead?!  </a:t>
            </a:r>
            <a:r>
              <a:rPr lang="en" sz="2150" u="sng" dirty="0">
                <a:solidFill>
                  <a:srgbClr val="FFFF00"/>
                </a:solidFill>
              </a:rPr>
              <a:t>Is.55:9</a:t>
            </a:r>
            <a:endParaRPr sz="2150" u="sng" dirty="0">
              <a:solidFill>
                <a:srgbClr val="FFFF00"/>
              </a:solidFill>
            </a:endParaRPr>
          </a:p>
          <a:p>
            <a:pPr marL="457200" lvl="0" indent="-368300" algn="l" rtl="0">
              <a:spcBef>
                <a:spcPts val="0"/>
              </a:spcBef>
              <a:spcAft>
                <a:spcPts val="0"/>
              </a:spcAft>
              <a:buClr>
                <a:srgbClr val="00FFFF"/>
              </a:buClr>
              <a:buSzPts val="2200"/>
              <a:buChar char="●"/>
            </a:pPr>
            <a:r>
              <a:rPr lang="en" sz="2150" dirty="0">
                <a:solidFill>
                  <a:srgbClr val="00FFFF"/>
                </a:solidFill>
              </a:rPr>
              <a:t>DON’T judge by your past experiences, like Abraham.</a:t>
            </a:r>
            <a:endParaRPr sz="2150" dirty="0">
              <a:solidFill>
                <a:srgbClr val="00FFFF"/>
              </a:solidFill>
            </a:endParaRPr>
          </a:p>
          <a:p>
            <a:pPr marL="457200" lvl="0" indent="-368300" algn="l" rtl="0">
              <a:spcBef>
                <a:spcPts val="0"/>
              </a:spcBef>
              <a:spcAft>
                <a:spcPts val="0"/>
              </a:spcAft>
              <a:buClr>
                <a:srgbClr val="00FFFF"/>
              </a:buClr>
              <a:buSzPts val="2200"/>
              <a:buChar char="●"/>
            </a:pPr>
            <a:r>
              <a:rPr lang="en" sz="2150" dirty="0">
                <a:solidFill>
                  <a:srgbClr val="00FFFF"/>
                </a:solidFill>
              </a:rPr>
              <a:t>DON’T judge based on outward appearances, like Eli and Samuel.</a:t>
            </a:r>
            <a:endParaRPr sz="2150" dirty="0">
              <a:solidFill>
                <a:srgbClr val="00FFFF"/>
              </a:solidFill>
            </a:endParaRPr>
          </a:p>
          <a:p>
            <a:pPr marL="457200" lvl="0" indent="-368300" algn="l" rtl="0">
              <a:spcBef>
                <a:spcPts val="0"/>
              </a:spcBef>
              <a:spcAft>
                <a:spcPts val="0"/>
              </a:spcAft>
              <a:buClr>
                <a:srgbClr val="00FFFF"/>
              </a:buClr>
              <a:buSzPts val="2200"/>
              <a:buChar char="●"/>
            </a:pPr>
            <a:r>
              <a:rPr lang="en" sz="2150" dirty="0">
                <a:solidFill>
                  <a:srgbClr val="00FFFF"/>
                </a:solidFill>
              </a:rPr>
              <a:t>DON’T assume that you are hated, like Samson’s father-in-law did.</a:t>
            </a:r>
            <a:endParaRPr sz="2150" dirty="0">
              <a:solidFill>
                <a:srgbClr val="00FFFF"/>
              </a:solidFill>
            </a:endParaRPr>
          </a:p>
          <a:p>
            <a:pPr marL="457200" lvl="0" indent="-368300" algn="l" rtl="0">
              <a:spcBef>
                <a:spcPts val="0"/>
              </a:spcBef>
              <a:spcAft>
                <a:spcPts val="0"/>
              </a:spcAft>
              <a:buClr>
                <a:srgbClr val="00FFFF"/>
              </a:buClr>
              <a:buSzPts val="2200"/>
              <a:buChar char="●"/>
            </a:pPr>
            <a:r>
              <a:rPr lang="en" sz="2150" dirty="0">
                <a:solidFill>
                  <a:srgbClr val="00FFFF"/>
                </a:solidFill>
              </a:rPr>
              <a:t>DON’T make assumptions about Jesus that are not true, like Paul.</a:t>
            </a:r>
            <a:endParaRPr sz="2150" dirty="0">
              <a:solidFill>
                <a:srgbClr val="00FFFF"/>
              </a:solidFill>
            </a:endParaRPr>
          </a:p>
          <a:p>
            <a:pPr marL="457200" lvl="0" indent="-368300" algn="l" rtl="0">
              <a:spcBef>
                <a:spcPts val="0"/>
              </a:spcBef>
              <a:spcAft>
                <a:spcPts val="0"/>
              </a:spcAft>
              <a:buClr>
                <a:srgbClr val="00FFFF"/>
              </a:buClr>
              <a:buSzPts val="2200"/>
              <a:buChar char="●"/>
            </a:pPr>
            <a:r>
              <a:rPr lang="en" sz="2150" dirty="0">
                <a:solidFill>
                  <a:srgbClr val="00FFFF"/>
                </a:solidFill>
              </a:rPr>
              <a:t>DON’T make assumptions about what it takes for God to heal you, like Naaman. (Making a lot of noise does not mean God will answer.)</a:t>
            </a:r>
            <a:endParaRPr sz="2150" dirty="0">
              <a:solidFill>
                <a:srgbClr val="00FFFF"/>
              </a:solidFill>
            </a:endParaRPr>
          </a:p>
          <a:p>
            <a:pPr marL="457200" lvl="0" indent="-368300" algn="l" rtl="0">
              <a:spcBef>
                <a:spcPts val="0"/>
              </a:spcBef>
              <a:spcAft>
                <a:spcPts val="0"/>
              </a:spcAft>
              <a:buClr>
                <a:srgbClr val="FFFF00"/>
              </a:buClr>
              <a:buSzPts val="2200"/>
              <a:buChar char="●"/>
            </a:pPr>
            <a:r>
              <a:rPr lang="en" sz="2150" u="sng" dirty="0">
                <a:solidFill>
                  <a:srgbClr val="FFFF00"/>
                </a:solidFill>
              </a:rPr>
              <a:t>Acts 2:37-38</a:t>
            </a:r>
            <a:r>
              <a:rPr lang="en" sz="2150" dirty="0">
                <a:solidFill>
                  <a:schemeClr val="dk1"/>
                </a:solidFill>
              </a:rPr>
              <a:t> </a:t>
            </a:r>
            <a:r>
              <a:rPr lang="en" sz="2150" i="1" dirty="0">
                <a:solidFill>
                  <a:schemeClr val="dk1"/>
                </a:solidFill>
              </a:rPr>
              <a:t>“Now when they heard this, they were pierced to the heart, and said to Peter and the rest of the apostles, “Brethren, what shall we do?” 38 Peter said to them, “</a:t>
            </a:r>
            <a:r>
              <a:rPr lang="en" sz="2150" i="1" u="sng" dirty="0">
                <a:solidFill>
                  <a:schemeClr val="dk1"/>
                </a:solidFill>
              </a:rPr>
              <a:t>Repent, and each of you be baptized in the name of Jesus Christ for the forgiveness of your sins</a:t>
            </a:r>
            <a:r>
              <a:rPr lang="en" sz="2150" i="1" dirty="0">
                <a:solidFill>
                  <a:schemeClr val="dk1"/>
                </a:solidFill>
              </a:rPr>
              <a:t>; and you will receive the gift of the Holy Spirit.” </a:t>
            </a:r>
            <a:endParaRPr sz="2150" i="1" dirty="0">
              <a:solidFill>
                <a:schemeClr val="dk1"/>
              </a:solidFill>
            </a:endParaRPr>
          </a:p>
          <a:p>
            <a:pPr marL="457200" lvl="0" indent="-368300" algn="l" rtl="0">
              <a:spcBef>
                <a:spcPts val="0"/>
              </a:spcBef>
              <a:spcAft>
                <a:spcPts val="0"/>
              </a:spcAft>
              <a:buClr>
                <a:srgbClr val="FFFF00"/>
              </a:buClr>
              <a:buSzPts val="2200"/>
              <a:buChar char="●"/>
            </a:pPr>
            <a:r>
              <a:rPr lang="en" sz="2150" dirty="0">
                <a:solidFill>
                  <a:srgbClr val="FFFF00"/>
                </a:solidFill>
              </a:rPr>
              <a:t>Have YOU done this?</a:t>
            </a:r>
            <a:endParaRPr sz="215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1291800"/>
          </a:xfrm>
          <a:prstGeom prst="rect">
            <a:avLst/>
          </a:prstGeom>
        </p:spPr>
        <p:txBody>
          <a:bodyPr spcFirstLastPara="1" wrap="square" lIns="91425" tIns="91425" rIns="91425" bIns="91425" anchor="ctr" anchorCtr="0">
            <a:noAutofit/>
          </a:bodyPr>
          <a:lstStyle/>
          <a:p>
            <a:pPr marL="457200" lvl="0" indent="-546100" algn="ctr" rtl="0">
              <a:lnSpc>
                <a:spcPct val="100000"/>
              </a:lnSpc>
              <a:spcBef>
                <a:spcPts val="0"/>
              </a:spcBef>
              <a:spcAft>
                <a:spcPts val="0"/>
              </a:spcAft>
              <a:buClr>
                <a:srgbClr val="00FFFF"/>
              </a:buClr>
              <a:buSzPts val="5000"/>
              <a:buAutoNum type="arabicParenR"/>
            </a:pPr>
            <a:r>
              <a:rPr lang="en" sz="5000" b="1">
                <a:solidFill>
                  <a:srgbClr val="00FFFF"/>
                </a:solidFill>
              </a:rPr>
              <a:t>Do not make assumptions based on past experiences!</a:t>
            </a:r>
            <a:endParaRPr sz="5000" b="1">
              <a:solidFill>
                <a:srgbClr val="00FFFF"/>
              </a:solidFill>
            </a:endParaRPr>
          </a:p>
        </p:txBody>
      </p:sp>
      <p:sp>
        <p:nvSpPr>
          <p:cNvPr id="61" name="Google Shape;61;p14"/>
          <p:cNvSpPr txBox="1">
            <a:spLocks noGrp="1"/>
          </p:cNvSpPr>
          <p:nvPr>
            <p:ph type="subTitle" idx="1"/>
          </p:nvPr>
        </p:nvSpPr>
        <p:spPr>
          <a:xfrm>
            <a:off x="0" y="1291800"/>
            <a:ext cx="9144000" cy="3851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a:solidFill>
                  <a:srgbClr val="FFFF00"/>
                </a:solidFill>
              </a:rPr>
              <a:t>Abraham - </a:t>
            </a:r>
            <a:r>
              <a:rPr lang="en" sz="2100" u="sng">
                <a:solidFill>
                  <a:srgbClr val="FFFF00"/>
                </a:solidFill>
              </a:rPr>
              <a:t>Gen.20:9-13</a:t>
            </a:r>
            <a:r>
              <a:rPr lang="en" sz="2100">
                <a:solidFill>
                  <a:srgbClr val="FFFF00"/>
                </a:solidFill>
              </a:rPr>
              <a:t> </a:t>
            </a:r>
            <a:r>
              <a:rPr lang="en" sz="2100" i="1">
                <a:solidFill>
                  <a:schemeClr val="dk1"/>
                </a:solidFill>
              </a:rPr>
              <a:t>“Then Abimelech called Abraham and said to him, “What have you done to us? And how have I sinned against you, that you have brought on me and on my kingdom a great sin? You have done to me things that ought not to be done.” 10 And Abimelech said to Abraham, “What have you encountered, that you have done this thing?” 11 Abraham said, “</a:t>
            </a:r>
            <a:r>
              <a:rPr lang="en" sz="2100" i="1" u="sng">
                <a:solidFill>
                  <a:srgbClr val="00FFFF"/>
                </a:solidFill>
              </a:rPr>
              <a:t>Because I thought, surely there is no fear of God in this place</a:t>
            </a:r>
            <a:r>
              <a:rPr lang="en" sz="2100" i="1">
                <a:solidFill>
                  <a:schemeClr val="dk1"/>
                </a:solidFill>
              </a:rPr>
              <a:t>, and they will kill me because of my wife. 12 Besides, she actually is my sister, the daughter of my father, but not the daughter of my mother, and she became my wife; 13 and it came about, when God caused me to wander from my father’s house, that I said to her, ‘This is the kindness which you will show to me: everywhere we go, say of me, “He is my brother.”</a:t>
            </a:r>
            <a:endParaRPr sz="2100" i="1" u="sng">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5000" b="1">
                <a:solidFill>
                  <a:srgbClr val="00FFFF"/>
                </a:solidFill>
              </a:rPr>
              <a:t>Where did Abraham err?</a:t>
            </a:r>
            <a:endParaRPr sz="5000" b="1">
              <a:solidFill>
                <a:srgbClr val="00FFFF"/>
              </a:solidFill>
            </a:endParaRPr>
          </a:p>
        </p:txBody>
      </p:sp>
      <p:sp>
        <p:nvSpPr>
          <p:cNvPr id="67" name="Google Shape;67;p15"/>
          <p:cNvSpPr txBox="1">
            <a:spLocks noGrp="1"/>
          </p:cNvSpPr>
          <p:nvPr>
            <p:ph type="subTitle" idx="1"/>
          </p:nvPr>
        </p:nvSpPr>
        <p:spPr>
          <a:xfrm>
            <a:off x="0" y="574800"/>
            <a:ext cx="9144000" cy="45687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Clr>
                <a:srgbClr val="FFFF00"/>
              </a:buClr>
              <a:buSzPts val="2800"/>
              <a:buChar char="●"/>
            </a:pPr>
            <a:r>
              <a:rPr lang="en">
                <a:solidFill>
                  <a:srgbClr val="FFFF00"/>
                </a:solidFill>
              </a:rPr>
              <a:t>First, he was deceitful, which never ends well!</a:t>
            </a:r>
            <a:endParaRPr>
              <a:solidFill>
                <a:srgbClr val="FFFF00"/>
              </a:solidFill>
            </a:endParaRPr>
          </a:p>
          <a:p>
            <a:pPr marL="457200" lvl="0" indent="-406400" algn="l" rtl="0">
              <a:spcBef>
                <a:spcPts val="0"/>
              </a:spcBef>
              <a:spcAft>
                <a:spcPts val="0"/>
              </a:spcAft>
              <a:buClr>
                <a:schemeClr val="dk1"/>
              </a:buClr>
              <a:buSzPts val="2800"/>
              <a:buChar char="●"/>
            </a:pPr>
            <a:r>
              <a:rPr lang="en">
                <a:solidFill>
                  <a:schemeClr val="dk1"/>
                </a:solidFill>
              </a:rPr>
              <a:t>But the REASON he concocted this plan way back when they left their homeland is because of his negative experiences living among wicked, idolatrous people.</a:t>
            </a:r>
            <a:endParaRPr>
              <a:solidFill>
                <a:schemeClr val="dk1"/>
              </a:solidFill>
            </a:endParaRPr>
          </a:p>
          <a:p>
            <a:pPr marL="457200" lvl="0" indent="-406400" algn="l" rtl="0">
              <a:spcBef>
                <a:spcPts val="0"/>
              </a:spcBef>
              <a:spcAft>
                <a:spcPts val="0"/>
              </a:spcAft>
              <a:buClr>
                <a:srgbClr val="00FFFF"/>
              </a:buClr>
              <a:buSzPts val="2800"/>
              <a:buChar char="●"/>
            </a:pPr>
            <a:r>
              <a:rPr lang="en">
                <a:solidFill>
                  <a:srgbClr val="00FFFF"/>
                </a:solidFill>
              </a:rPr>
              <a:t>He was afraid of an idolatrous Pharaoh in Genesis 12</a:t>
            </a:r>
            <a:endParaRPr>
              <a:solidFill>
                <a:srgbClr val="00FFFF"/>
              </a:solidFill>
            </a:endParaRPr>
          </a:p>
          <a:p>
            <a:pPr marL="457200" lvl="0" indent="-406400" algn="l" rtl="0">
              <a:spcBef>
                <a:spcPts val="0"/>
              </a:spcBef>
              <a:spcAft>
                <a:spcPts val="0"/>
              </a:spcAft>
              <a:buClr>
                <a:srgbClr val="FFFF00"/>
              </a:buClr>
              <a:buSzPts val="2800"/>
              <a:buChar char="●"/>
            </a:pPr>
            <a:r>
              <a:rPr lang="en">
                <a:solidFill>
                  <a:srgbClr val="FFFF00"/>
                </a:solidFill>
              </a:rPr>
              <a:t>His relatives had been kidnapped in a war in Gen.14</a:t>
            </a:r>
            <a:endParaRPr>
              <a:solidFill>
                <a:srgbClr val="FFFF00"/>
              </a:solidFill>
            </a:endParaRPr>
          </a:p>
          <a:p>
            <a:pPr marL="457200" lvl="0" indent="-406400" algn="l" rtl="0">
              <a:spcBef>
                <a:spcPts val="0"/>
              </a:spcBef>
              <a:spcAft>
                <a:spcPts val="0"/>
              </a:spcAft>
              <a:buClr>
                <a:schemeClr val="dk1"/>
              </a:buClr>
              <a:buSzPts val="2800"/>
              <a:buChar char="●"/>
            </a:pPr>
            <a:r>
              <a:rPr lang="en">
                <a:solidFill>
                  <a:schemeClr val="dk1"/>
                </a:solidFill>
              </a:rPr>
              <a:t>In Gen.19 there were less than 5 righteous people in the entire city of Sodom!</a:t>
            </a:r>
            <a:endParaRPr>
              <a:solidFill>
                <a:schemeClr val="dk1"/>
              </a:solidFill>
            </a:endParaRPr>
          </a:p>
          <a:p>
            <a:pPr marL="457200" lvl="0" indent="-406400" algn="l" rtl="0">
              <a:spcBef>
                <a:spcPts val="0"/>
              </a:spcBef>
              <a:spcAft>
                <a:spcPts val="0"/>
              </a:spcAft>
              <a:buClr>
                <a:srgbClr val="00FFFF"/>
              </a:buClr>
              <a:buSzPts val="2800"/>
              <a:buChar char="●"/>
            </a:pPr>
            <a:r>
              <a:rPr lang="en">
                <a:solidFill>
                  <a:srgbClr val="00FFFF"/>
                </a:solidFill>
              </a:rPr>
              <a:t>So, SURELY this Philistine king does not fear God!</a:t>
            </a:r>
            <a:endParaRPr>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74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5000" b="1">
                <a:solidFill>
                  <a:srgbClr val="00FFFF"/>
                </a:solidFill>
              </a:rPr>
              <a:t>Are we like Abraham?</a:t>
            </a:r>
            <a:endParaRPr sz="5000" b="1">
              <a:solidFill>
                <a:srgbClr val="00FFFF"/>
              </a:solidFill>
            </a:endParaRPr>
          </a:p>
        </p:txBody>
      </p:sp>
      <p:sp>
        <p:nvSpPr>
          <p:cNvPr id="73" name="Google Shape;73;p16"/>
          <p:cNvSpPr txBox="1">
            <a:spLocks noGrp="1"/>
          </p:cNvSpPr>
          <p:nvPr>
            <p:ph type="subTitle" idx="1"/>
          </p:nvPr>
        </p:nvSpPr>
        <p:spPr>
          <a:xfrm>
            <a:off x="0" y="574800"/>
            <a:ext cx="9144000" cy="45687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Clr>
                <a:srgbClr val="FFFF00"/>
              </a:buClr>
              <a:buSzPts val="2800"/>
              <a:buChar char="●"/>
            </a:pPr>
            <a:r>
              <a:rPr lang="en">
                <a:solidFill>
                  <a:srgbClr val="FFFF00"/>
                </a:solidFill>
              </a:rPr>
              <a:t>If you are not a Christian, or have left the Lord, it might be because of negative experiences you had at other churches and with other so-called “Christians.”</a:t>
            </a:r>
            <a:endParaRPr>
              <a:solidFill>
                <a:srgbClr val="FFFF00"/>
              </a:solidFill>
            </a:endParaRPr>
          </a:p>
          <a:p>
            <a:pPr marL="457200" lvl="0" indent="-406400" algn="l" rtl="0">
              <a:spcBef>
                <a:spcPts val="0"/>
              </a:spcBef>
              <a:spcAft>
                <a:spcPts val="0"/>
              </a:spcAft>
              <a:buClr>
                <a:schemeClr val="dk1"/>
              </a:buClr>
              <a:buSzPts val="2800"/>
              <a:buChar char="●"/>
            </a:pPr>
            <a:r>
              <a:rPr lang="en">
                <a:solidFill>
                  <a:schemeClr val="dk1"/>
                </a:solidFill>
              </a:rPr>
              <a:t>Please don’t let that stop you from continuing to search for the people of God, because we ARE out there, and we would love to have you with us.</a:t>
            </a:r>
            <a:endParaRPr>
              <a:solidFill>
                <a:schemeClr val="dk1"/>
              </a:solidFill>
            </a:endParaRPr>
          </a:p>
          <a:p>
            <a:pPr marL="457200" lvl="0" indent="-406400" algn="l" rtl="0">
              <a:spcBef>
                <a:spcPts val="0"/>
              </a:spcBef>
              <a:spcAft>
                <a:spcPts val="0"/>
              </a:spcAft>
              <a:buClr>
                <a:srgbClr val="00FFFF"/>
              </a:buClr>
              <a:buSzPts val="2800"/>
              <a:buChar char="●"/>
            </a:pPr>
            <a:r>
              <a:rPr lang="en">
                <a:solidFill>
                  <a:srgbClr val="00FFFF"/>
                </a:solidFill>
              </a:rPr>
              <a:t>If you are a discouraged Christian who has given up on trying to spread the word or inviting people, don’t give up!  Like Abraham you may be surprised where you find “the fear of God”!</a:t>
            </a:r>
            <a:endParaRPr>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1291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600" b="1">
                <a:solidFill>
                  <a:srgbClr val="00FFFF"/>
                </a:solidFill>
              </a:rPr>
              <a:t>2) Do not make assumptions based on outward appearances!</a:t>
            </a:r>
            <a:endParaRPr sz="4600" b="1">
              <a:solidFill>
                <a:srgbClr val="00FFFF"/>
              </a:solidFill>
            </a:endParaRPr>
          </a:p>
        </p:txBody>
      </p:sp>
      <p:sp>
        <p:nvSpPr>
          <p:cNvPr id="79" name="Google Shape;79;p17"/>
          <p:cNvSpPr txBox="1">
            <a:spLocks noGrp="1"/>
          </p:cNvSpPr>
          <p:nvPr>
            <p:ph type="subTitle" idx="1"/>
          </p:nvPr>
        </p:nvSpPr>
        <p:spPr>
          <a:xfrm>
            <a:off x="0" y="1206300"/>
            <a:ext cx="9144000" cy="393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FFFF00"/>
                </a:solidFill>
              </a:rPr>
              <a:t>Eli - </a:t>
            </a:r>
            <a:r>
              <a:rPr lang="en" sz="2200" u="sng">
                <a:solidFill>
                  <a:srgbClr val="FFFF00"/>
                </a:solidFill>
              </a:rPr>
              <a:t>1 Sam.1:12-14</a:t>
            </a:r>
            <a:r>
              <a:rPr lang="en" sz="2200">
                <a:solidFill>
                  <a:schemeClr val="dk1"/>
                </a:solidFill>
              </a:rPr>
              <a:t> </a:t>
            </a:r>
            <a:r>
              <a:rPr lang="en" sz="2200" i="1">
                <a:solidFill>
                  <a:schemeClr val="dk1"/>
                </a:solidFill>
              </a:rPr>
              <a:t>“Now it came about, as she continued praying before the Lord, that Eli was watching her mouth. 13 As for Hannah, she was speaking in her heart, only her lips were moving, but her voice was not heard. </a:t>
            </a:r>
            <a:r>
              <a:rPr lang="en" sz="2200" i="1" u="sng">
                <a:solidFill>
                  <a:srgbClr val="00FFFF"/>
                </a:solidFill>
              </a:rPr>
              <a:t>So Eli thought</a:t>
            </a:r>
            <a:r>
              <a:rPr lang="en" sz="2200" i="1">
                <a:solidFill>
                  <a:schemeClr val="dk1"/>
                </a:solidFill>
              </a:rPr>
              <a:t> she was drunk. 14 Then Eli said to her, “How long will you make yourself drunk? Put away your wine from you.”</a:t>
            </a:r>
            <a:endParaRPr sz="2200" i="1">
              <a:solidFill>
                <a:schemeClr val="dk1"/>
              </a:solidFill>
            </a:endParaRPr>
          </a:p>
          <a:p>
            <a:pPr marL="0" lvl="0" indent="0" algn="l" rtl="0">
              <a:spcBef>
                <a:spcPts val="0"/>
              </a:spcBef>
              <a:spcAft>
                <a:spcPts val="0"/>
              </a:spcAft>
              <a:buNone/>
            </a:pPr>
            <a:endParaRPr sz="2200">
              <a:solidFill>
                <a:schemeClr val="dk1"/>
              </a:solidFill>
            </a:endParaRPr>
          </a:p>
          <a:p>
            <a:pPr marL="0" lvl="0" indent="0" algn="l" rtl="0">
              <a:spcBef>
                <a:spcPts val="0"/>
              </a:spcBef>
              <a:spcAft>
                <a:spcPts val="0"/>
              </a:spcAft>
              <a:buNone/>
            </a:pPr>
            <a:r>
              <a:rPr lang="en" sz="2200">
                <a:solidFill>
                  <a:srgbClr val="FFFF00"/>
                </a:solidFill>
              </a:rPr>
              <a:t>Samuel - </a:t>
            </a:r>
            <a:r>
              <a:rPr lang="en" sz="2200" u="sng">
                <a:solidFill>
                  <a:srgbClr val="FFFF00"/>
                </a:solidFill>
              </a:rPr>
              <a:t>1 Sam.16:6-7</a:t>
            </a:r>
            <a:r>
              <a:rPr lang="en" sz="2200">
                <a:solidFill>
                  <a:schemeClr val="dk1"/>
                </a:solidFill>
              </a:rPr>
              <a:t> </a:t>
            </a:r>
            <a:r>
              <a:rPr lang="en" sz="2200" i="1">
                <a:solidFill>
                  <a:schemeClr val="dk1"/>
                </a:solidFill>
              </a:rPr>
              <a:t>“When they entered, </a:t>
            </a:r>
            <a:r>
              <a:rPr lang="en" sz="2200" i="1" u="sng">
                <a:solidFill>
                  <a:srgbClr val="00FFFF"/>
                </a:solidFill>
              </a:rPr>
              <a:t>he looked at Eliab and thought</a:t>
            </a:r>
            <a:r>
              <a:rPr lang="en" sz="2200" i="1">
                <a:solidFill>
                  <a:schemeClr val="dk1"/>
                </a:solidFill>
              </a:rPr>
              <a:t>, “Surely the Lord’s anointed is before Him.” 7 But the Lord said to Samuel, “</a:t>
            </a:r>
            <a:r>
              <a:rPr lang="en" sz="2200" i="1" u="sng">
                <a:solidFill>
                  <a:schemeClr val="dk1"/>
                </a:solidFill>
              </a:rPr>
              <a:t>Do not look at his appearance or at the height of his stature, because I have rejected him; for God sees not as man sees, for man looks at the outward appearance, but the Lord looks at the heart</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6183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5500" b="1">
                <a:solidFill>
                  <a:srgbClr val="00FFFF"/>
                </a:solidFill>
              </a:rPr>
              <a:t>Eli and Samuel’s error?</a:t>
            </a:r>
            <a:endParaRPr sz="5500" b="1">
              <a:solidFill>
                <a:srgbClr val="00FFFF"/>
              </a:solidFill>
            </a:endParaRPr>
          </a:p>
        </p:txBody>
      </p:sp>
      <p:sp>
        <p:nvSpPr>
          <p:cNvPr id="85" name="Google Shape;85;p18"/>
          <p:cNvSpPr txBox="1">
            <a:spLocks noGrp="1"/>
          </p:cNvSpPr>
          <p:nvPr>
            <p:ph type="subTitle" idx="1"/>
          </p:nvPr>
        </p:nvSpPr>
        <p:spPr>
          <a:xfrm>
            <a:off x="0" y="618300"/>
            <a:ext cx="9144000" cy="4525200"/>
          </a:xfrm>
          <a:prstGeom prst="rect">
            <a:avLst/>
          </a:prstGeom>
        </p:spPr>
        <p:txBody>
          <a:bodyPr spcFirstLastPara="1" wrap="square" lIns="91425" tIns="91425" rIns="91425" bIns="91425" anchor="t" anchorCtr="0">
            <a:noAutofit/>
          </a:bodyPr>
          <a:lstStyle/>
          <a:p>
            <a:pPr marL="457200" lvl="0" indent="-412750" algn="l" rtl="0">
              <a:spcBef>
                <a:spcPts val="0"/>
              </a:spcBef>
              <a:spcAft>
                <a:spcPts val="0"/>
              </a:spcAft>
              <a:buClr>
                <a:srgbClr val="FFFF00"/>
              </a:buClr>
              <a:buSzPts val="2900"/>
              <a:buChar char="●"/>
            </a:pPr>
            <a:r>
              <a:rPr lang="en" sz="2900">
                <a:solidFill>
                  <a:srgbClr val="FFFF00"/>
                </a:solidFill>
              </a:rPr>
              <a:t>They made snap judgments based only on what they could see with their eyes.</a:t>
            </a:r>
            <a:endParaRPr sz="2900">
              <a:solidFill>
                <a:srgbClr val="FFFF00"/>
              </a:solidFill>
            </a:endParaRPr>
          </a:p>
          <a:p>
            <a:pPr marL="457200" lvl="0" indent="-412750" algn="l" rtl="0">
              <a:spcBef>
                <a:spcPts val="0"/>
              </a:spcBef>
              <a:spcAft>
                <a:spcPts val="0"/>
              </a:spcAft>
              <a:buClr>
                <a:schemeClr val="dk1"/>
              </a:buClr>
              <a:buSzPts val="2900"/>
              <a:buChar char="●"/>
            </a:pPr>
            <a:r>
              <a:rPr lang="en" sz="2900">
                <a:solidFill>
                  <a:schemeClr val="dk1"/>
                </a:solidFill>
              </a:rPr>
              <a:t>In the first case it resulted in one of the most heartfelt prayers in scripture being interrupted by a High Priest accusing the woman of being intoxicated!  How far off was he?!</a:t>
            </a:r>
            <a:endParaRPr sz="2900">
              <a:solidFill>
                <a:schemeClr val="dk1"/>
              </a:solidFill>
            </a:endParaRPr>
          </a:p>
          <a:p>
            <a:pPr marL="457200" lvl="0" indent="-412750" algn="l" rtl="0">
              <a:spcBef>
                <a:spcPts val="0"/>
              </a:spcBef>
              <a:spcAft>
                <a:spcPts val="0"/>
              </a:spcAft>
              <a:buClr>
                <a:srgbClr val="00FFFF"/>
              </a:buClr>
              <a:buSzPts val="2900"/>
              <a:buChar char="●"/>
            </a:pPr>
            <a:r>
              <a:rPr lang="en" sz="2900">
                <a:solidFill>
                  <a:srgbClr val="00FFFF"/>
                </a:solidFill>
              </a:rPr>
              <a:t>In the second case, Samuel was about to anoint the son of Jesse who LOOKED like a king.  But Israel already tried someone who LOOKED like a king (Saul)!  How did that work out for them?</a:t>
            </a:r>
            <a:endParaRPr sz="2900">
              <a:solidFill>
                <a:srgbClr val="00FFFF"/>
              </a:solidFill>
            </a:endParaRPr>
          </a:p>
          <a:p>
            <a:pPr marL="0" lvl="0" indent="0" algn="l" rtl="0">
              <a:spcBef>
                <a:spcPts val="0"/>
              </a:spcBef>
              <a:spcAft>
                <a:spcPts val="0"/>
              </a:spcAft>
              <a:buNone/>
            </a:pP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6183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5500" b="1">
                <a:solidFill>
                  <a:srgbClr val="00FFFF"/>
                </a:solidFill>
              </a:rPr>
              <a:t>Do we ever do this?</a:t>
            </a:r>
            <a:endParaRPr sz="5500" b="1">
              <a:solidFill>
                <a:srgbClr val="00FFFF"/>
              </a:solidFill>
            </a:endParaRPr>
          </a:p>
        </p:txBody>
      </p:sp>
      <p:sp>
        <p:nvSpPr>
          <p:cNvPr id="91" name="Google Shape;91;p19"/>
          <p:cNvSpPr txBox="1">
            <a:spLocks noGrp="1"/>
          </p:cNvSpPr>
          <p:nvPr>
            <p:ph type="subTitle" idx="1"/>
          </p:nvPr>
        </p:nvSpPr>
        <p:spPr>
          <a:xfrm>
            <a:off x="0" y="618300"/>
            <a:ext cx="9144000" cy="4525200"/>
          </a:xfrm>
          <a:prstGeom prst="rect">
            <a:avLst/>
          </a:prstGeom>
        </p:spPr>
        <p:txBody>
          <a:bodyPr spcFirstLastPara="1" wrap="square" lIns="91425" tIns="91425" rIns="91425" bIns="91425" anchor="t" anchorCtr="0">
            <a:noAutofit/>
          </a:bodyPr>
          <a:lstStyle/>
          <a:p>
            <a:pPr marL="457200" lvl="0" indent="-412750" algn="l" rtl="0">
              <a:spcBef>
                <a:spcPts val="0"/>
              </a:spcBef>
              <a:spcAft>
                <a:spcPts val="0"/>
              </a:spcAft>
              <a:buClr>
                <a:srgbClr val="FFFF00"/>
              </a:buClr>
              <a:buSzPts val="2900"/>
              <a:buChar char="●"/>
            </a:pPr>
            <a:r>
              <a:rPr lang="en" sz="2900" dirty="0">
                <a:solidFill>
                  <a:srgbClr val="FFFF00"/>
                </a:solidFill>
              </a:rPr>
              <a:t>All the time, many times without even realizing it!</a:t>
            </a:r>
            <a:endParaRPr sz="2900" dirty="0">
              <a:solidFill>
                <a:srgbClr val="FFFF00"/>
              </a:solidFill>
            </a:endParaRPr>
          </a:p>
          <a:p>
            <a:pPr marL="457200" lvl="0" indent="-412750" algn="l" rtl="0">
              <a:spcBef>
                <a:spcPts val="0"/>
              </a:spcBef>
              <a:spcAft>
                <a:spcPts val="0"/>
              </a:spcAft>
              <a:buClr>
                <a:schemeClr val="dk1"/>
              </a:buClr>
              <a:buSzPts val="2900"/>
              <a:buChar char="●"/>
            </a:pPr>
            <a:r>
              <a:rPr lang="en" sz="2900" dirty="0">
                <a:solidFill>
                  <a:schemeClr val="dk1"/>
                </a:solidFill>
              </a:rPr>
              <a:t>As Christians we subconsciously pre-determine who will be receptive to the word based their economic status, upbringing, friends, clothing, speech, entertainment choices, age, body piercings.</a:t>
            </a:r>
            <a:endParaRPr sz="2900" dirty="0">
              <a:solidFill>
                <a:schemeClr val="dk1"/>
              </a:solidFill>
            </a:endParaRPr>
          </a:p>
          <a:p>
            <a:pPr marL="457200" lvl="0" indent="-412750" algn="l" rtl="0">
              <a:spcBef>
                <a:spcPts val="0"/>
              </a:spcBef>
              <a:spcAft>
                <a:spcPts val="0"/>
              </a:spcAft>
              <a:buClr>
                <a:srgbClr val="00FFFF"/>
              </a:buClr>
              <a:buSzPts val="2900"/>
              <a:buChar char="●"/>
            </a:pPr>
            <a:r>
              <a:rPr lang="en" sz="2900" dirty="0">
                <a:solidFill>
                  <a:srgbClr val="00FFFF"/>
                </a:solidFill>
              </a:rPr>
              <a:t>As a non-Christian, would you judge our church based on its size, our “humble” auditorium, our singing, our age, our “races”, our clothing, etc?</a:t>
            </a:r>
            <a:endParaRPr sz="2900" dirty="0">
              <a:solidFill>
                <a:srgbClr val="00FFFF"/>
              </a:solidFill>
            </a:endParaRPr>
          </a:p>
          <a:p>
            <a:pPr marL="457200" lvl="0" indent="-412750" algn="l" rtl="0">
              <a:spcBef>
                <a:spcPts val="0"/>
              </a:spcBef>
              <a:spcAft>
                <a:spcPts val="0"/>
              </a:spcAft>
              <a:buClr>
                <a:srgbClr val="FFFF00"/>
              </a:buClr>
              <a:buSzPts val="2900"/>
              <a:buChar char="●"/>
            </a:pPr>
            <a:r>
              <a:rPr lang="en" sz="2900" dirty="0">
                <a:solidFill>
                  <a:srgbClr val="FFFF00"/>
                </a:solidFill>
              </a:rPr>
              <a:t>The Lord looks at the HEART, and we should not make judgments until we KNOW the person(s).</a:t>
            </a:r>
            <a:endParaRPr sz="2900" dirty="0">
              <a:solidFill>
                <a:srgbClr val="FFFF00"/>
              </a:solidFill>
            </a:endParaRPr>
          </a:p>
          <a:p>
            <a:pPr marL="0" lvl="0" indent="0" algn="l" rtl="0">
              <a:spcBef>
                <a:spcPts val="0"/>
              </a:spcBef>
              <a:spcAft>
                <a:spcPts val="0"/>
              </a:spcAft>
              <a:buNone/>
            </a:pPr>
            <a:endParaRPr sz="22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12918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4600" b="1">
                <a:solidFill>
                  <a:srgbClr val="00FFFF"/>
                </a:solidFill>
              </a:rPr>
              <a:t>3) Do not make assumptions that you are unwanted!</a:t>
            </a:r>
            <a:endParaRPr sz="4600" b="1">
              <a:solidFill>
                <a:srgbClr val="00FFFF"/>
              </a:solidFill>
            </a:endParaRPr>
          </a:p>
        </p:txBody>
      </p:sp>
      <p:sp>
        <p:nvSpPr>
          <p:cNvPr id="97" name="Google Shape;97;p20"/>
          <p:cNvSpPr txBox="1">
            <a:spLocks noGrp="1"/>
          </p:cNvSpPr>
          <p:nvPr>
            <p:ph type="subTitle" idx="1"/>
          </p:nvPr>
        </p:nvSpPr>
        <p:spPr>
          <a:xfrm>
            <a:off x="0" y="1206300"/>
            <a:ext cx="9144000" cy="393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900" dirty="0">
                <a:solidFill>
                  <a:srgbClr val="FFFF00"/>
                </a:solidFill>
              </a:rPr>
              <a:t>Samson’s father-in-law and wife - </a:t>
            </a:r>
            <a:r>
              <a:rPr lang="en" sz="2900" u="sng" dirty="0">
                <a:solidFill>
                  <a:srgbClr val="FFFF00"/>
                </a:solidFill>
              </a:rPr>
              <a:t>Judg.15:1-2</a:t>
            </a:r>
            <a:r>
              <a:rPr lang="en" sz="2900" dirty="0">
                <a:solidFill>
                  <a:srgbClr val="FFFF00"/>
                </a:solidFill>
              </a:rPr>
              <a:t> </a:t>
            </a:r>
            <a:r>
              <a:rPr lang="en" sz="2900" i="1" dirty="0">
                <a:solidFill>
                  <a:schemeClr val="dk1"/>
                </a:solidFill>
              </a:rPr>
              <a:t>“But after a while, in the time of wheat harvest, Samson visited his wife with a young goat, and said, “I will go in to my wife in her room.” But her father did not let him enter. 2 Her father said, “</a:t>
            </a:r>
            <a:r>
              <a:rPr lang="en" sz="2900" i="1" u="sng" dirty="0">
                <a:solidFill>
                  <a:srgbClr val="00FFFF"/>
                </a:solidFill>
              </a:rPr>
              <a:t>I really thought that you hated her intensely</a:t>
            </a:r>
            <a:r>
              <a:rPr lang="en" sz="2900" i="1" dirty="0">
                <a:solidFill>
                  <a:schemeClr val="dk1"/>
                </a:solidFill>
              </a:rPr>
              <a:t>; so I gave her to your companion. Is not her younger sister more beautiful than she? Please let her be yours instead.”</a:t>
            </a:r>
            <a:endParaRPr sz="2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26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90"/>
              <a:buNone/>
            </a:pPr>
            <a:r>
              <a:rPr lang="en" sz="5000" b="1">
                <a:solidFill>
                  <a:srgbClr val="00FFFF"/>
                </a:solidFill>
              </a:rPr>
              <a:t>Why did they do this?</a:t>
            </a:r>
            <a:endParaRPr sz="5000" b="1">
              <a:solidFill>
                <a:srgbClr val="00FFFF"/>
              </a:solidFill>
            </a:endParaRPr>
          </a:p>
        </p:txBody>
      </p:sp>
      <p:sp>
        <p:nvSpPr>
          <p:cNvPr id="103" name="Google Shape;103;p21"/>
          <p:cNvSpPr txBox="1">
            <a:spLocks noGrp="1"/>
          </p:cNvSpPr>
          <p:nvPr>
            <p:ph type="subTitle" idx="1"/>
          </p:nvPr>
        </p:nvSpPr>
        <p:spPr>
          <a:xfrm>
            <a:off x="0" y="488050"/>
            <a:ext cx="9144000" cy="46554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FFFF00"/>
              </a:buClr>
              <a:buSzPts val="3000"/>
              <a:buChar char="●"/>
            </a:pPr>
            <a:r>
              <a:rPr lang="en" sz="3000">
                <a:solidFill>
                  <a:srgbClr val="FFFF00"/>
                </a:solidFill>
              </a:rPr>
              <a:t>Because in the previous chapter, at Samson’s wedding, they played a cruel trick on Samson to guess his riddle.</a:t>
            </a:r>
            <a:endParaRPr sz="3000">
              <a:solidFill>
                <a:srgbClr val="FFFF00"/>
              </a:solidFill>
            </a:endParaRPr>
          </a:p>
          <a:p>
            <a:pPr marL="457200" lvl="0" indent="-419100" algn="l" rtl="0">
              <a:spcBef>
                <a:spcPts val="0"/>
              </a:spcBef>
              <a:spcAft>
                <a:spcPts val="0"/>
              </a:spcAft>
              <a:buClr>
                <a:schemeClr val="dk1"/>
              </a:buClr>
              <a:buSzPts val="3000"/>
              <a:buChar char="●"/>
            </a:pPr>
            <a:r>
              <a:rPr lang="en" sz="3000">
                <a:solidFill>
                  <a:schemeClr val="dk1"/>
                </a:solidFill>
              </a:rPr>
              <a:t>Samson was understandably angry about their deception (even compared his new wife to a cow), and he went back to his home town for a time.</a:t>
            </a:r>
            <a:endParaRPr sz="3000">
              <a:solidFill>
                <a:schemeClr val="dk1"/>
              </a:solidFill>
            </a:endParaRPr>
          </a:p>
          <a:p>
            <a:pPr marL="457200" lvl="0" indent="-419100" algn="l" rtl="0">
              <a:spcBef>
                <a:spcPts val="0"/>
              </a:spcBef>
              <a:spcAft>
                <a:spcPts val="0"/>
              </a:spcAft>
              <a:buClr>
                <a:srgbClr val="00FFFF"/>
              </a:buClr>
              <a:buSzPts val="3000"/>
              <a:buChar char="●"/>
            </a:pPr>
            <a:r>
              <a:rPr lang="en" sz="3000">
                <a:solidFill>
                  <a:srgbClr val="00FFFF"/>
                </a:solidFill>
              </a:rPr>
              <a:t>But Samson NEVER told his new wife he hated her, or didn’t want her, and he NEVER divorced her!  The family just assumed that he wanted the marriage “annulled”. </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2537</Words>
  <Application>Microsoft Office PowerPoint</Application>
  <PresentationFormat>On-screen Show (16:9)</PresentationFormat>
  <Paragraphs>84</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“I THOUGHT”</vt:lpstr>
      <vt:lpstr>Do not make assumptions based on past experiences!</vt:lpstr>
      <vt:lpstr>Where did Abraham err?</vt:lpstr>
      <vt:lpstr>Are we like Abraham?</vt:lpstr>
      <vt:lpstr>2) Do not make assumptions based on outward appearances!</vt:lpstr>
      <vt:lpstr>Eli and Samuel’s error?</vt:lpstr>
      <vt:lpstr>Do we ever do this?</vt:lpstr>
      <vt:lpstr>3) Do not make assumptions that you are unwanted!</vt:lpstr>
      <vt:lpstr>Why did they do this?</vt:lpstr>
      <vt:lpstr>Do we assume we are unwanted?</vt:lpstr>
      <vt:lpstr>4) Do not make assumptions about God and Jesus Christ!</vt:lpstr>
      <vt:lpstr>What might Paul have assumed?</vt:lpstr>
      <vt:lpstr>What are you “expecting” of God?</vt:lpstr>
      <vt:lpstr>5) Do not make assumptions about how you can be “healed”!</vt:lpstr>
      <vt:lpstr>What was Naaman’s problem?</vt:lpstr>
      <vt:lpstr>What about YOUR healing?</vt:lpstr>
      <vt:lpstr>Or not enough to be healed?!</vt:lpstr>
      <vt:lpstr>“But I thought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THOUGHT”</dc:title>
  <dc:creator>Eric Bridge</dc:creator>
  <cp:lastModifiedBy>Eric Bridge</cp:lastModifiedBy>
  <cp:revision>1</cp:revision>
  <cp:lastPrinted>2023-04-08T21:13:48Z</cp:lastPrinted>
  <dcterms:modified xsi:type="dcterms:W3CDTF">2023-04-10T14:10:39Z</dcterms:modified>
</cp:coreProperties>
</file>