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28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9E4413A8-BFC7-4E2B-A974-08A0EE743BC6}"/>
    <pc:docChg chg="modSld">
      <pc:chgData name="Eric Bridge" userId="1b5aec563ebd452a" providerId="LiveId" clId="{9E4413A8-BFC7-4E2B-A974-08A0EE743BC6}" dt="2023-04-30T04:53:34.226" v="22" actId="14100"/>
      <pc:docMkLst>
        <pc:docMk/>
      </pc:docMkLst>
      <pc:sldChg chg="modSp mod">
        <pc:chgData name="Eric Bridge" userId="1b5aec563ebd452a" providerId="LiveId" clId="{9E4413A8-BFC7-4E2B-A974-08A0EE743BC6}" dt="2023-04-30T04:53:34.226" v="22" actId="14100"/>
        <pc:sldMkLst>
          <pc:docMk/>
          <pc:sldMk cId="0" sldId="256"/>
        </pc:sldMkLst>
        <pc:spChg chg="mod">
          <ac:chgData name="Eric Bridge" userId="1b5aec563ebd452a" providerId="LiveId" clId="{9E4413A8-BFC7-4E2B-A974-08A0EE743BC6}" dt="2023-04-30T04:53:34.226" v="22" actId="14100"/>
          <ac:spMkLst>
            <pc:docMk/>
            <pc:sldMk cId="0" sldId="256"/>
            <ac:spMk id="54" creationId="{00000000-0000-0000-0000-000000000000}"/>
          </ac:spMkLst>
        </pc:spChg>
      </pc:sldChg>
      <pc:sldChg chg="modSp mod">
        <pc:chgData name="Eric Bridge" userId="1b5aec563ebd452a" providerId="LiveId" clId="{9E4413A8-BFC7-4E2B-A974-08A0EE743BC6}" dt="2023-04-30T04:48:17.261" v="6" actId="14100"/>
        <pc:sldMkLst>
          <pc:docMk/>
          <pc:sldMk cId="0" sldId="257"/>
        </pc:sldMkLst>
        <pc:spChg chg="mod">
          <ac:chgData name="Eric Bridge" userId="1b5aec563ebd452a" providerId="LiveId" clId="{9E4413A8-BFC7-4E2B-A974-08A0EE743BC6}" dt="2023-04-30T04:48:17.261" v="6" actId="14100"/>
          <ac:spMkLst>
            <pc:docMk/>
            <pc:sldMk cId="0" sldId="257"/>
            <ac:spMk id="61" creationId="{00000000-0000-0000-0000-000000000000}"/>
          </ac:spMkLst>
        </pc:spChg>
      </pc:sldChg>
      <pc:sldChg chg="modSp mod">
        <pc:chgData name="Eric Bridge" userId="1b5aec563ebd452a" providerId="LiveId" clId="{9E4413A8-BFC7-4E2B-A974-08A0EE743BC6}" dt="2023-04-30T04:48:31.413" v="7" actId="14100"/>
        <pc:sldMkLst>
          <pc:docMk/>
          <pc:sldMk cId="0" sldId="258"/>
        </pc:sldMkLst>
        <pc:spChg chg="mod">
          <ac:chgData name="Eric Bridge" userId="1b5aec563ebd452a" providerId="LiveId" clId="{9E4413A8-BFC7-4E2B-A974-08A0EE743BC6}" dt="2023-04-30T04:48:31.413" v="7" actId="14100"/>
          <ac:spMkLst>
            <pc:docMk/>
            <pc:sldMk cId="0" sldId="258"/>
            <ac:spMk id="67" creationId="{00000000-0000-0000-0000-000000000000}"/>
          </ac:spMkLst>
        </pc:spChg>
      </pc:sldChg>
      <pc:sldChg chg="modSp mod">
        <pc:chgData name="Eric Bridge" userId="1b5aec563ebd452a" providerId="LiveId" clId="{9E4413A8-BFC7-4E2B-A974-08A0EE743BC6}" dt="2023-04-30T04:47:00.470" v="3" actId="14100"/>
        <pc:sldMkLst>
          <pc:docMk/>
          <pc:sldMk cId="0" sldId="259"/>
        </pc:sldMkLst>
        <pc:spChg chg="mod">
          <ac:chgData name="Eric Bridge" userId="1b5aec563ebd452a" providerId="LiveId" clId="{9E4413A8-BFC7-4E2B-A974-08A0EE743BC6}" dt="2023-04-30T04:47:00.470" v="3" actId="14100"/>
          <ac:spMkLst>
            <pc:docMk/>
            <pc:sldMk cId="0" sldId="259"/>
            <ac:spMk id="73" creationId="{00000000-0000-0000-0000-000000000000}"/>
          </ac:spMkLst>
        </pc:spChg>
      </pc:sldChg>
      <pc:sldChg chg="modSp mod">
        <pc:chgData name="Eric Bridge" userId="1b5aec563ebd452a" providerId="LiveId" clId="{9E4413A8-BFC7-4E2B-A974-08A0EE743BC6}" dt="2023-04-30T04:47:31.757" v="4" actId="14100"/>
        <pc:sldMkLst>
          <pc:docMk/>
          <pc:sldMk cId="0" sldId="260"/>
        </pc:sldMkLst>
        <pc:spChg chg="mod">
          <ac:chgData name="Eric Bridge" userId="1b5aec563ebd452a" providerId="LiveId" clId="{9E4413A8-BFC7-4E2B-A974-08A0EE743BC6}" dt="2023-04-30T04:47:31.757" v="4" actId="14100"/>
          <ac:spMkLst>
            <pc:docMk/>
            <pc:sldMk cId="0" sldId="260"/>
            <ac:spMk id="79" creationId="{00000000-0000-0000-0000-000000000000}"/>
          </ac:spMkLst>
        </pc:spChg>
      </pc:sldChg>
      <pc:sldChg chg="modSp mod">
        <pc:chgData name="Eric Bridge" userId="1b5aec563ebd452a" providerId="LiveId" clId="{9E4413A8-BFC7-4E2B-A974-08A0EE743BC6}" dt="2023-04-30T04:49:05.508" v="9" actId="14100"/>
        <pc:sldMkLst>
          <pc:docMk/>
          <pc:sldMk cId="0" sldId="261"/>
        </pc:sldMkLst>
        <pc:spChg chg="mod">
          <ac:chgData name="Eric Bridge" userId="1b5aec563ebd452a" providerId="LiveId" clId="{9E4413A8-BFC7-4E2B-A974-08A0EE743BC6}" dt="2023-04-30T04:49:05.508" v="9" actId="14100"/>
          <ac:spMkLst>
            <pc:docMk/>
            <pc:sldMk cId="0" sldId="261"/>
            <ac:spMk id="85" creationId="{00000000-0000-0000-0000-000000000000}"/>
          </ac:spMkLst>
        </pc:spChg>
      </pc:sldChg>
      <pc:sldChg chg="modSp mod">
        <pc:chgData name="Eric Bridge" userId="1b5aec563ebd452a" providerId="LiveId" clId="{9E4413A8-BFC7-4E2B-A974-08A0EE743BC6}" dt="2023-04-30T04:48:54.316" v="8" actId="14100"/>
        <pc:sldMkLst>
          <pc:docMk/>
          <pc:sldMk cId="0" sldId="262"/>
        </pc:sldMkLst>
        <pc:spChg chg="mod">
          <ac:chgData name="Eric Bridge" userId="1b5aec563ebd452a" providerId="LiveId" clId="{9E4413A8-BFC7-4E2B-A974-08A0EE743BC6}" dt="2023-04-30T04:48:54.316" v="8" actId="14100"/>
          <ac:spMkLst>
            <pc:docMk/>
            <pc:sldMk cId="0" sldId="262"/>
            <ac:spMk id="91" creationId="{00000000-0000-0000-0000-000000000000}"/>
          </ac:spMkLst>
        </pc:spChg>
      </pc:sldChg>
      <pc:sldChg chg="modSp mod">
        <pc:chgData name="Eric Bridge" userId="1b5aec563ebd452a" providerId="LiveId" clId="{9E4413A8-BFC7-4E2B-A974-08A0EE743BC6}" dt="2023-04-30T04:49:29.404" v="10" actId="14100"/>
        <pc:sldMkLst>
          <pc:docMk/>
          <pc:sldMk cId="0" sldId="263"/>
        </pc:sldMkLst>
        <pc:spChg chg="mod">
          <ac:chgData name="Eric Bridge" userId="1b5aec563ebd452a" providerId="LiveId" clId="{9E4413A8-BFC7-4E2B-A974-08A0EE743BC6}" dt="2023-04-30T04:49:29.404" v="10" actId="14100"/>
          <ac:spMkLst>
            <pc:docMk/>
            <pc:sldMk cId="0" sldId="263"/>
            <ac:spMk id="97" creationId="{00000000-0000-0000-0000-000000000000}"/>
          </ac:spMkLst>
        </pc:spChg>
      </pc:sldChg>
      <pc:sldChg chg="modSp mod">
        <pc:chgData name="Eric Bridge" userId="1b5aec563ebd452a" providerId="LiveId" clId="{9E4413A8-BFC7-4E2B-A974-08A0EE743BC6}" dt="2023-04-30T04:49:44.316" v="11" actId="14100"/>
        <pc:sldMkLst>
          <pc:docMk/>
          <pc:sldMk cId="0" sldId="264"/>
        </pc:sldMkLst>
        <pc:spChg chg="mod">
          <ac:chgData name="Eric Bridge" userId="1b5aec563ebd452a" providerId="LiveId" clId="{9E4413A8-BFC7-4E2B-A974-08A0EE743BC6}" dt="2023-04-30T04:49:44.316" v="11" actId="14100"/>
          <ac:spMkLst>
            <pc:docMk/>
            <pc:sldMk cId="0" sldId="264"/>
            <ac:spMk id="103" creationId="{00000000-0000-0000-0000-000000000000}"/>
          </ac:spMkLst>
        </pc:spChg>
      </pc:sldChg>
      <pc:sldChg chg="modSp mod">
        <pc:chgData name="Eric Bridge" userId="1b5aec563ebd452a" providerId="LiveId" clId="{9E4413A8-BFC7-4E2B-A974-08A0EE743BC6}" dt="2023-04-30T04:50:02.852" v="12" actId="14100"/>
        <pc:sldMkLst>
          <pc:docMk/>
          <pc:sldMk cId="0" sldId="265"/>
        </pc:sldMkLst>
        <pc:spChg chg="mod">
          <ac:chgData name="Eric Bridge" userId="1b5aec563ebd452a" providerId="LiveId" clId="{9E4413A8-BFC7-4E2B-A974-08A0EE743BC6}" dt="2023-04-30T04:50:02.852" v="12" actId="14100"/>
          <ac:spMkLst>
            <pc:docMk/>
            <pc:sldMk cId="0" sldId="265"/>
            <ac:spMk id="108" creationId="{00000000-0000-0000-0000-000000000000}"/>
          </ac:spMkLst>
        </pc:spChg>
      </pc:sldChg>
      <pc:sldChg chg="modSp mod">
        <pc:chgData name="Eric Bridge" userId="1b5aec563ebd452a" providerId="LiveId" clId="{9E4413A8-BFC7-4E2B-A974-08A0EE743BC6}" dt="2023-04-30T04:50:35.604" v="13" actId="14100"/>
        <pc:sldMkLst>
          <pc:docMk/>
          <pc:sldMk cId="0" sldId="266"/>
        </pc:sldMkLst>
        <pc:spChg chg="mod">
          <ac:chgData name="Eric Bridge" userId="1b5aec563ebd452a" providerId="LiveId" clId="{9E4413A8-BFC7-4E2B-A974-08A0EE743BC6}" dt="2023-04-30T04:50:35.604" v="13" actId="14100"/>
          <ac:spMkLst>
            <pc:docMk/>
            <pc:sldMk cId="0" sldId="266"/>
            <ac:spMk id="114" creationId="{00000000-0000-0000-0000-000000000000}"/>
          </ac:spMkLst>
        </pc:spChg>
      </pc:sldChg>
      <pc:sldChg chg="modSp mod">
        <pc:chgData name="Eric Bridge" userId="1b5aec563ebd452a" providerId="LiveId" clId="{9E4413A8-BFC7-4E2B-A974-08A0EE743BC6}" dt="2023-04-30T04:50:55.731" v="15" actId="14100"/>
        <pc:sldMkLst>
          <pc:docMk/>
          <pc:sldMk cId="0" sldId="267"/>
        </pc:sldMkLst>
        <pc:spChg chg="mod">
          <ac:chgData name="Eric Bridge" userId="1b5aec563ebd452a" providerId="LiveId" clId="{9E4413A8-BFC7-4E2B-A974-08A0EE743BC6}" dt="2023-04-30T04:50:55.731" v="15" actId="14100"/>
          <ac:spMkLst>
            <pc:docMk/>
            <pc:sldMk cId="0" sldId="267"/>
            <ac:spMk id="120" creationId="{00000000-0000-0000-0000-000000000000}"/>
          </ac:spMkLst>
        </pc:spChg>
        <pc:spChg chg="mod">
          <ac:chgData name="Eric Bridge" userId="1b5aec563ebd452a" providerId="LiveId" clId="{9E4413A8-BFC7-4E2B-A974-08A0EE743BC6}" dt="2023-04-30T04:50:50.059" v="14" actId="14100"/>
          <ac:spMkLst>
            <pc:docMk/>
            <pc:sldMk cId="0" sldId="267"/>
            <ac:spMk id="121" creationId="{00000000-0000-0000-0000-000000000000}"/>
          </ac:spMkLst>
        </pc:spChg>
      </pc:sldChg>
      <pc:sldChg chg="modSp mod">
        <pc:chgData name="Eric Bridge" userId="1b5aec563ebd452a" providerId="LiveId" clId="{9E4413A8-BFC7-4E2B-A974-08A0EE743BC6}" dt="2023-04-30T04:51:09.251" v="16" actId="14100"/>
        <pc:sldMkLst>
          <pc:docMk/>
          <pc:sldMk cId="0" sldId="268"/>
        </pc:sldMkLst>
        <pc:spChg chg="mod">
          <ac:chgData name="Eric Bridge" userId="1b5aec563ebd452a" providerId="LiveId" clId="{9E4413A8-BFC7-4E2B-A974-08A0EE743BC6}" dt="2023-04-30T04:51:09.251" v="16" actId="14100"/>
          <ac:spMkLst>
            <pc:docMk/>
            <pc:sldMk cId="0" sldId="268"/>
            <ac:spMk id="127" creationId="{00000000-0000-0000-0000-000000000000}"/>
          </ac:spMkLst>
        </pc:spChg>
      </pc:sldChg>
      <pc:sldChg chg="modSp mod">
        <pc:chgData name="Eric Bridge" userId="1b5aec563ebd452a" providerId="LiveId" clId="{9E4413A8-BFC7-4E2B-A974-08A0EE743BC6}" dt="2023-04-30T04:51:21.531" v="17" actId="14100"/>
        <pc:sldMkLst>
          <pc:docMk/>
          <pc:sldMk cId="0" sldId="269"/>
        </pc:sldMkLst>
        <pc:spChg chg="mod">
          <ac:chgData name="Eric Bridge" userId="1b5aec563ebd452a" providerId="LiveId" clId="{9E4413A8-BFC7-4E2B-A974-08A0EE743BC6}" dt="2023-04-30T04:51:21.531" v="17" actId="14100"/>
          <ac:spMkLst>
            <pc:docMk/>
            <pc:sldMk cId="0" sldId="269"/>
            <ac:spMk id="133" creationId="{00000000-0000-0000-0000-000000000000}"/>
          </ac:spMkLst>
        </pc:spChg>
      </pc:sldChg>
      <pc:sldChg chg="modSp mod">
        <pc:chgData name="Eric Bridge" userId="1b5aec563ebd452a" providerId="LiveId" clId="{9E4413A8-BFC7-4E2B-A974-08A0EE743BC6}" dt="2023-04-30T04:51:40.331" v="18" actId="14100"/>
        <pc:sldMkLst>
          <pc:docMk/>
          <pc:sldMk cId="0" sldId="270"/>
        </pc:sldMkLst>
        <pc:spChg chg="mod">
          <ac:chgData name="Eric Bridge" userId="1b5aec563ebd452a" providerId="LiveId" clId="{9E4413A8-BFC7-4E2B-A974-08A0EE743BC6}" dt="2023-04-30T04:51:40.331" v="18" actId="14100"/>
          <ac:spMkLst>
            <pc:docMk/>
            <pc:sldMk cId="0" sldId="270"/>
            <ac:spMk id="139" creationId="{00000000-0000-0000-0000-000000000000}"/>
          </ac:spMkLst>
        </pc:spChg>
      </pc:sldChg>
      <pc:sldChg chg="modSp mod">
        <pc:chgData name="Eric Bridge" userId="1b5aec563ebd452a" providerId="LiveId" clId="{9E4413A8-BFC7-4E2B-A974-08A0EE743BC6}" dt="2023-04-30T04:51:49.883" v="19" actId="14100"/>
        <pc:sldMkLst>
          <pc:docMk/>
          <pc:sldMk cId="0" sldId="271"/>
        </pc:sldMkLst>
        <pc:spChg chg="mod">
          <ac:chgData name="Eric Bridge" userId="1b5aec563ebd452a" providerId="LiveId" clId="{9E4413A8-BFC7-4E2B-A974-08A0EE743BC6}" dt="2023-04-30T04:51:49.883" v="19" actId="14100"/>
          <ac:spMkLst>
            <pc:docMk/>
            <pc:sldMk cId="0" sldId="271"/>
            <ac:spMk id="145" creationId="{00000000-0000-0000-0000-000000000000}"/>
          </ac:spMkLst>
        </pc:spChg>
      </pc:sldChg>
      <pc:sldChg chg="modSp mod">
        <pc:chgData name="Eric Bridge" userId="1b5aec563ebd452a" providerId="LiveId" clId="{9E4413A8-BFC7-4E2B-A974-08A0EE743BC6}" dt="2023-04-30T04:52:26.210" v="21" actId="14100"/>
        <pc:sldMkLst>
          <pc:docMk/>
          <pc:sldMk cId="0" sldId="272"/>
        </pc:sldMkLst>
        <pc:spChg chg="mod">
          <ac:chgData name="Eric Bridge" userId="1b5aec563ebd452a" providerId="LiveId" clId="{9E4413A8-BFC7-4E2B-A974-08A0EE743BC6}" dt="2023-04-30T04:52:26.210" v="21" actId="14100"/>
          <ac:spMkLst>
            <pc:docMk/>
            <pc:sldMk cId="0" sldId="272"/>
            <ac:spMk id="15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3b29417b7c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3b29417b7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3b29417b7c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3b29417b7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3b29417b7c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3b29417b7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3b29417b7c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3b29417b7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3b29417b7c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3b29417b7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3b29417b7c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3b29417b7c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3b29417b7c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3b29417b7c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3b29417b7c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3b29417b7c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3a50587a2c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3a50587a2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3a484780c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3a484780c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3a484780c2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3a484780c2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3b29417b7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3b29417b7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3b29417b7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3b29417b7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3b29417b7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3b29417b7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3b29417b7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3b29417b7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3b29417b7c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3b29417b7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464381"/>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80" b="1" dirty="0">
                <a:solidFill>
                  <a:srgbClr val="00FFFF"/>
                </a:solidFill>
              </a:rPr>
              <a:t>CHURCH “DISCIPLINE” Part 1</a:t>
            </a:r>
            <a:endParaRPr sz="4880" b="1" dirty="0">
              <a:solidFill>
                <a:srgbClr val="00FFFF"/>
              </a:solidFill>
            </a:endParaRPr>
          </a:p>
        </p:txBody>
      </p:sp>
      <p:sp>
        <p:nvSpPr>
          <p:cNvPr id="55" name="Google Shape;55;p13"/>
          <p:cNvSpPr txBox="1">
            <a:spLocks noGrp="1"/>
          </p:cNvSpPr>
          <p:nvPr>
            <p:ph type="subTitle" idx="1"/>
          </p:nvPr>
        </p:nvSpPr>
        <p:spPr>
          <a:xfrm>
            <a:off x="0" y="426225"/>
            <a:ext cx="9144000" cy="47172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935"/>
              <a:buNone/>
            </a:pPr>
            <a:r>
              <a:rPr lang="en" sz="1800" u="sng" dirty="0">
                <a:solidFill>
                  <a:srgbClr val="FFFF00"/>
                </a:solidFill>
              </a:rPr>
              <a:t>1 Cor.5</a:t>
            </a:r>
            <a:r>
              <a:rPr lang="en" sz="1800" dirty="0">
                <a:solidFill>
                  <a:srgbClr val="FFFF00"/>
                </a:solidFill>
              </a:rPr>
              <a:t> (NKJV)</a:t>
            </a:r>
            <a:r>
              <a:rPr lang="en" sz="1800" i="1" dirty="0">
                <a:solidFill>
                  <a:schemeClr val="dk1"/>
                </a:solidFill>
              </a:rPr>
              <a:t>“It is actually reported that there is sexual immorality among you, and such sexual immorality as is not even named among the Gentiles - that a man has his father’s wife! 2 And you are puffed up, and have not rather mourned, that he who has done this deed might be taken away from among you. 3 For I indeed, as absent in body but present in spirit, have already judged (as though I were present) him who has so done this deed. 4 In the name of our Lord Jesus Christ, when you are gathered together, along with my spirit, with the power of our Lord Jesus Christ, 5 </a:t>
            </a:r>
            <a:r>
              <a:rPr lang="en" sz="1800" i="1" u="sng" dirty="0">
                <a:solidFill>
                  <a:schemeClr val="dk1"/>
                </a:solidFill>
              </a:rPr>
              <a:t>deliver such a one to Satan</a:t>
            </a:r>
            <a:r>
              <a:rPr lang="en" sz="1800" i="1" dirty="0">
                <a:solidFill>
                  <a:schemeClr val="dk1"/>
                </a:solidFill>
              </a:rPr>
              <a:t> for the destruction of the flesh, that his spirit may be saved in the day of the Lord Jesus.6 Your glorying is not good. Do you not know that a little leaven leavens the whole lump? 7 Therefore </a:t>
            </a:r>
            <a:r>
              <a:rPr lang="en" sz="1800" i="1" u="sng" dirty="0">
                <a:solidFill>
                  <a:schemeClr val="dk1"/>
                </a:solidFill>
              </a:rPr>
              <a:t>purge out the old leaven</a:t>
            </a:r>
            <a:r>
              <a:rPr lang="en" sz="1800" i="1" dirty="0">
                <a:solidFill>
                  <a:schemeClr val="dk1"/>
                </a:solidFill>
              </a:rPr>
              <a:t>, that you may be a new lump, since you truly are unleavened. For indeed Christ, our Passover, was sacrificed for us. 8 Therefore let us keep the feast, not with old leaven, nor with the leaven of malice and wickedness, but with the unleavened bread of sincerity and truth.9 I wrote to you in my epistle not to keep company with sexually immoral people. 10 Yet I certainly did not mean with the sexually immoral people of this world, or with the covetous, or extortioners, or idolaters, since then you would need to go out of the world. 11 </a:t>
            </a:r>
            <a:r>
              <a:rPr lang="en" sz="1800" i="1" u="sng" dirty="0">
                <a:solidFill>
                  <a:schemeClr val="dk1"/>
                </a:solidFill>
              </a:rPr>
              <a:t>But now I have written to you not to keep company with anyone named a brother, who is sexually immoral, or covetous, or an idolater, or a reviler, or a drunkard, or an extortioner - not even to eat with such a person</a:t>
            </a:r>
            <a:r>
              <a:rPr lang="en" sz="1800" i="1" dirty="0">
                <a:solidFill>
                  <a:schemeClr val="dk1"/>
                </a:solidFill>
              </a:rPr>
              <a:t>.12 For what have I to do with judging those also who are outside? </a:t>
            </a:r>
            <a:r>
              <a:rPr lang="en" sz="1800" i="1" u="sng" dirty="0">
                <a:solidFill>
                  <a:schemeClr val="dk1"/>
                </a:solidFill>
              </a:rPr>
              <a:t>Do you not judge those who are inside</a:t>
            </a:r>
            <a:r>
              <a:rPr lang="en" sz="1800" i="1" dirty="0">
                <a:solidFill>
                  <a:schemeClr val="dk1"/>
                </a:solidFill>
              </a:rPr>
              <a:t>? 13 But those who are outside God judges. </a:t>
            </a:r>
            <a:r>
              <a:rPr lang="en" sz="1800" i="1" u="sng" dirty="0">
                <a:solidFill>
                  <a:schemeClr val="dk1"/>
                </a:solidFill>
              </a:rPr>
              <a:t>Therefore “put away from yourselves the evil person</a:t>
            </a:r>
            <a:r>
              <a:rPr lang="en" sz="1800" i="1" dirty="0">
                <a:solidFill>
                  <a:schemeClr val="dk1"/>
                </a:solidFill>
              </a:rPr>
              <a:t>.”</a:t>
            </a:r>
            <a:endParaRPr sz="1800" i="1"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464381"/>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dirty="0">
                <a:solidFill>
                  <a:srgbClr val="00FFFF"/>
                </a:solidFill>
              </a:rPr>
              <a:t>To WHOM is it done? - 3</a:t>
            </a:r>
            <a:endParaRPr sz="5080" b="1" dirty="0">
              <a:solidFill>
                <a:srgbClr val="00FFFF"/>
              </a:solidFill>
            </a:endParaRPr>
          </a:p>
        </p:txBody>
      </p:sp>
      <p:sp>
        <p:nvSpPr>
          <p:cNvPr id="109" name="Google Shape;109;p22"/>
          <p:cNvSpPr txBox="1">
            <a:spLocks noGrp="1"/>
          </p:cNvSpPr>
          <p:nvPr>
            <p:ph type="subTitle" idx="1"/>
          </p:nvPr>
        </p:nvSpPr>
        <p:spPr>
          <a:xfrm>
            <a:off x="-176275" y="402525"/>
            <a:ext cx="9418800" cy="47409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For this last passage (and category), is Paul being broad, or more specific?</a:t>
            </a:r>
            <a:endParaRPr sz="2000" dirty="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2 Thess.3:6-15</a:t>
            </a:r>
            <a:r>
              <a:rPr lang="en" sz="2000" dirty="0">
                <a:solidFill>
                  <a:schemeClr val="dk1"/>
                </a:solidFill>
              </a:rPr>
              <a:t> </a:t>
            </a:r>
            <a:r>
              <a:rPr lang="en" sz="2000" i="1" dirty="0">
                <a:solidFill>
                  <a:schemeClr val="dk1"/>
                </a:solidFill>
              </a:rPr>
              <a:t>“But we command you, brethren, in the name of our Lord Jesus Christ, that you withdraw from </a:t>
            </a:r>
            <a:r>
              <a:rPr lang="en" sz="2000" i="1" u="sng" dirty="0">
                <a:solidFill>
                  <a:schemeClr val="dk1"/>
                </a:solidFill>
              </a:rPr>
              <a:t>every brother who walks </a:t>
            </a:r>
            <a:r>
              <a:rPr lang="en" sz="2000" i="1" u="sng" dirty="0">
                <a:solidFill>
                  <a:srgbClr val="00FFFF"/>
                </a:solidFill>
              </a:rPr>
              <a:t>disorderly</a:t>
            </a:r>
            <a:r>
              <a:rPr lang="en" sz="2000" i="1" dirty="0">
                <a:solidFill>
                  <a:schemeClr val="dk1"/>
                </a:solidFill>
              </a:rPr>
              <a:t> and </a:t>
            </a:r>
            <a:r>
              <a:rPr lang="en" sz="2000" i="1" u="sng" dirty="0">
                <a:solidFill>
                  <a:schemeClr val="dk1"/>
                </a:solidFill>
              </a:rPr>
              <a:t>not according to the tradition which he received from us. 7 For you yourselves know how you ought to follow us, for </a:t>
            </a:r>
            <a:r>
              <a:rPr lang="en" sz="2000" i="1" u="sng" dirty="0">
                <a:solidFill>
                  <a:srgbClr val="00FFFF"/>
                </a:solidFill>
              </a:rPr>
              <a:t>we were not disorderly</a:t>
            </a:r>
            <a:r>
              <a:rPr lang="en" sz="2000" i="1" u="sng" dirty="0">
                <a:solidFill>
                  <a:schemeClr val="dk1"/>
                </a:solidFill>
              </a:rPr>
              <a:t> among you; 8 nor did we eat anyone’s bread free of charge, but worked with labor and toil night and day, that we might not be a burden to any of you</a:t>
            </a:r>
            <a:r>
              <a:rPr lang="en" sz="2000" i="1" dirty="0">
                <a:solidFill>
                  <a:schemeClr val="dk1"/>
                </a:solidFill>
              </a:rPr>
              <a:t>, 9 not because we do not have authority, but to make ourselves an example of how you should follow us.10 For even when we were with you, we commanded you this: </a:t>
            </a:r>
            <a:r>
              <a:rPr lang="en" sz="2000" i="1" u="sng" dirty="0">
                <a:solidFill>
                  <a:schemeClr val="dk1"/>
                </a:solidFill>
              </a:rPr>
              <a:t>If anyone will not work, neither shall he eat</a:t>
            </a:r>
            <a:r>
              <a:rPr lang="en" sz="2000" i="1" dirty="0">
                <a:solidFill>
                  <a:schemeClr val="dk1"/>
                </a:solidFill>
              </a:rPr>
              <a:t>. 11 For we hear that there are </a:t>
            </a:r>
            <a:r>
              <a:rPr lang="en" sz="2000" i="1" u="sng" dirty="0">
                <a:solidFill>
                  <a:schemeClr val="dk1"/>
                </a:solidFill>
              </a:rPr>
              <a:t>some who walk among you </a:t>
            </a:r>
            <a:r>
              <a:rPr lang="en" sz="2000" i="1" u="sng" dirty="0">
                <a:solidFill>
                  <a:srgbClr val="00FFFF"/>
                </a:solidFill>
              </a:rPr>
              <a:t>in a disorderly manner</a:t>
            </a:r>
            <a:r>
              <a:rPr lang="en" sz="2000" i="1" u="sng" dirty="0">
                <a:solidFill>
                  <a:schemeClr val="dk1"/>
                </a:solidFill>
              </a:rPr>
              <a:t>, not working at all, but are busybodies</a:t>
            </a:r>
            <a:r>
              <a:rPr lang="en" sz="2000" i="1" dirty="0">
                <a:solidFill>
                  <a:schemeClr val="dk1"/>
                </a:solidFill>
              </a:rPr>
              <a:t>. 12 Now </a:t>
            </a:r>
            <a:r>
              <a:rPr lang="en" sz="2000" i="1" u="sng" dirty="0">
                <a:solidFill>
                  <a:schemeClr val="dk1"/>
                </a:solidFill>
              </a:rPr>
              <a:t>those who are such</a:t>
            </a:r>
            <a:r>
              <a:rPr lang="en" sz="2000" i="1" dirty="0">
                <a:solidFill>
                  <a:schemeClr val="dk1"/>
                </a:solidFill>
              </a:rPr>
              <a:t> we command and exhort through our Lord Jesus Christ that </a:t>
            </a:r>
            <a:r>
              <a:rPr lang="en" sz="2000" i="1" u="sng" dirty="0">
                <a:solidFill>
                  <a:schemeClr val="dk1"/>
                </a:solidFill>
              </a:rPr>
              <a:t>they work in quietness and eat their own bread</a:t>
            </a:r>
            <a:r>
              <a:rPr lang="en" sz="2000" i="1" dirty="0">
                <a:solidFill>
                  <a:schemeClr val="dk1"/>
                </a:solidFill>
              </a:rPr>
              <a:t>.13 But as for you, brethren, do not grow weary in doing good. 14 And if anyone does not obey </a:t>
            </a:r>
            <a:r>
              <a:rPr lang="en" sz="2000" i="1" u="sng" dirty="0">
                <a:solidFill>
                  <a:schemeClr val="dk1"/>
                </a:solidFill>
              </a:rPr>
              <a:t>our word in this epistle</a:t>
            </a:r>
            <a:r>
              <a:rPr lang="en" sz="2000" i="1" dirty="0">
                <a:solidFill>
                  <a:schemeClr val="dk1"/>
                </a:solidFill>
              </a:rPr>
              <a:t>, note that person and do not keep company with him, that he may be ashamed. 15 Yet do not count him as an enemy, but admonish him as a brother.”</a:t>
            </a:r>
            <a:endParaRPr sz="2000" i="1"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Is Paul using the term “disorderly” to refer to ANY sin?  Or is he really just talking about those who refused to work and were burdening their brethren?</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469169"/>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80" b="1" dirty="0">
                <a:solidFill>
                  <a:srgbClr val="00FFFF"/>
                </a:solidFill>
              </a:rPr>
              <a:t>What do THEY have in common?</a:t>
            </a:r>
            <a:endParaRPr sz="4480" b="1" dirty="0">
              <a:solidFill>
                <a:srgbClr val="00FFFF"/>
              </a:solidFill>
            </a:endParaRPr>
          </a:p>
        </p:txBody>
      </p:sp>
      <p:sp>
        <p:nvSpPr>
          <p:cNvPr id="115" name="Google Shape;115;p23"/>
          <p:cNvSpPr txBox="1">
            <a:spLocks noGrp="1"/>
          </p:cNvSpPr>
          <p:nvPr>
            <p:ph type="subTitle" idx="1"/>
          </p:nvPr>
        </p:nvSpPr>
        <p:spPr>
          <a:xfrm>
            <a:off x="-97350" y="420950"/>
            <a:ext cx="9339900" cy="4722600"/>
          </a:xfrm>
          <a:prstGeom prst="rect">
            <a:avLst/>
          </a:prstGeom>
        </p:spPr>
        <p:txBody>
          <a:bodyPr spcFirstLastPara="1" wrap="square" lIns="91425" tIns="91425" rIns="91425" bIns="91425" anchor="t" anchorCtr="0">
            <a:noAutofit/>
          </a:bodyPr>
          <a:lstStyle/>
          <a:p>
            <a:pPr marL="457200" lvl="0" indent="-412750" algn="l" rtl="0">
              <a:lnSpc>
                <a:spcPct val="80000"/>
              </a:lnSpc>
              <a:spcBef>
                <a:spcPts val="0"/>
              </a:spcBef>
              <a:spcAft>
                <a:spcPts val="0"/>
              </a:spcAft>
              <a:buClr>
                <a:srgbClr val="FFFF00"/>
              </a:buClr>
              <a:buSzPts val="2900"/>
              <a:buChar char="●"/>
            </a:pPr>
            <a:r>
              <a:rPr lang="en" sz="2900">
                <a:solidFill>
                  <a:srgbClr val="FFFF00"/>
                </a:solidFill>
              </a:rPr>
              <a:t>They were all actively participating in the church, still wanting to engage in fellowship with their fellow Christians.</a:t>
            </a:r>
            <a:endParaRPr sz="2900">
              <a:solidFill>
                <a:srgbClr val="FFFF00"/>
              </a:solidFill>
            </a:endParaRPr>
          </a:p>
          <a:p>
            <a:pPr marL="457200" lvl="0" indent="-412750" algn="l" rtl="0">
              <a:lnSpc>
                <a:spcPct val="80000"/>
              </a:lnSpc>
              <a:spcBef>
                <a:spcPts val="0"/>
              </a:spcBef>
              <a:spcAft>
                <a:spcPts val="0"/>
              </a:spcAft>
              <a:buClr>
                <a:schemeClr val="dk1"/>
              </a:buClr>
              <a:buSzPts val="2900"/>
              <a:buChar char="●"/>
            </a:pPr>
            <a:r>
              <a:rPr lang="en" sz="2900">
                <a:solidFill>
                  <a:schemeClr val="dk1"/>
                </a:solidFill>
              </a:rPr>
              <a:t>They were all engaged in blatant, obvious sin that was either public, or became publicly known throughout the congregation.</a:t>
            </a:r>
            <a:endParaRPr sz="2900">
              <a:solidFill>
                <a:schemeClr val="dk1"/>
              </a:solidFill>
            </a:endParaRPr>
          </a:p>
          <a:p>
            <a:pPr marL="457200" lvl="0" indent="-412750" algn="l" rtl="0">
              <a:lnSpc>
                <a:spcPct val="80000"/>
              </a:lnSpc>
              <a:spcBef>
                <a:spcPts val="0"/>
              </a:spcBef>
              <a:spcAft>
                <a:spcPts val="0"/>
              </a:spcAft>
              <a:buClr>
                <a:srgbClr val="00FFFF"/>
              </a:buClr>
              <a:buSzPts val="2900"/>
              <a:buChar char="●"/>
            </a:pPr>
            <a:r>
              <a:rPr lang="en" sz="2900">
                <a:solidFill>
                  <a:srgbClr val="00FFFF"/>
                </a:solidFill>
              </a:rPr>
              <a:t>They were refusing the exhortation and admonition of their brethren to repent, and they did not admit to their sin.</a:t>
            </a:r>
            <a:endParaRPr sz="2900">
              <a:solidFill>
                <a:srgbClr val="00FFFF"/>
              </a:solidFill>
            </a:endParaRPr>
          </a:p>
          <a:p>
            <a:pPr marL="457200" lvl="0" indent="-412750" algn="l" rtl="0">
              <a:lnSpc>
                <a:spcPct val="80000"/>
              </a:lnSpc>
              <a:spcBef>
                <a:spcPts val="0"/>
              </a:spcBef>
              <a:spcAft>
                <a:spcPts val="0"/>
              </a:spcAft>
              <a:buClr>
                <a:srgbClr val="FFFF00"/>
              </a:buClr>
              <a:buSzPts val="2900"/>
              <a:buChar char="●"/>
            </a:pPr>
            <a:r>
              <a:rPr lang="en" sz="2900">
                <a:solidFill>
                  <a:srgbClr val="FFFF00"/>
                </a:solidFill>
              </a:rPr>
              <a:t>Their sinful behaviors were dividing the brethren and/or leading others into the same sinful behaviors.</a:t>
            </a:r>
            <a:endParaRPr sz="2900">
              <a:solidFill>
                <a:srgbClr val="FFFF00"/>
              </a:solidFill>
            </a:endParaRPr>
          </a:p>
          <a:p>
            <a:pPr marL="457200" lvl="0" indent="-412750" algn="l" rtl="0">
              <a:lnSpc>
                <a:spcPct val="80000"/>
              </a:lnSpc>
              <a:spcBef>
                <a:spcPts val="0"/>
              </a:spcBef>
              <a:spcAft>
                <a:spcPts val="0"/>
              </a:spcAft>
              <a:buClr>
                <a:schemeClr val="dk1"/>
              </a:buClr>
              <a:buSzPts val="2900"/>
              <a:buChar char="●"/>
            </a:pPr>
            <a:r>
              <a:rPr lang="en" sz="2900">
                <a:solidFill>
                  <a:schemeClr val="dk1"/>
                </a:solidFill>
              </a:rPr>
              <a:t>Shouldn’t WE also use this as a guide for those whom we take this action against?</a:t>
            </a:r>
            <a:endParaRPr sz="2900">
              <a:solidFill>
                <a:schemeClr val="dk1"/>
              </a:solidFill>
            </a:endParaRPr>
          </a:p>
          <a:p>
            <a:pPr marL="0" lvl="0" indent="0" algn="l" rtl="0">
              <a:lnSpc>
                <a:spcPct val="80000"/>
              </a:lnSpc>
              <a:spcBef>
                <a:spcPts val="0"/>
              </a:spcBef>
              <a:spcAft>
                <a:spcPts val="0"/>
              </a:spcAft>
              <a:buNone/>
            </a:pP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43565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80" b="1" dirty="0">
                <a:solidFill>
                  <a:srgbClr val="00FFFF"/>
                </a:solidFill>
              </a:rPr>
              <a:t>A QUICK SIDE NOTE</a:t>
            </a:r>
            <a:endParaRPr sz="4480" b="1" dirty="0">
              <a:solidFill>
                <a:srgbClr val="00FFFF"/>
              </a:solidFill>
            </a:endParaRPr>
          </a:p>
        </p:txBody>
      </p:sp>
      <p:sp>
        <p:nvSpPr>
          <p:cNvPr id="121" name="Google Shape;121;p24"/>
          <p:cNvSpPr txBox="1">
            <a:spLocks noGrp="1"/>
          </p:cNvSpPr>
          <p:nvPr>
            <p:ph type="subTitle" idx="1"/>
          </p:nvPr>
        </p:nvSpPr>
        <p:spPr>
          <a:xfrm>
            <a:off x="-149975" y="378206"/>
            <a:ext cx="9399000" cy="4765393"/>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dirty="0">
                <a:solidFill>
                  <a:srgbClr val="FFFF00"/>
                </a:solidFill>
              </a:rPr>
              <a:t>There are Christians out there who do not believe it is scriptural for one to become known as a “member” of one local congregation.</a:t>
            </a:r>
            <a:endParaRPr sz="2400" dirty="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dirty="0">
                <a:solidFill>
                  <a:schemeClr val="dk1"/>
                </a:solidFill>
              </a:rPr>
              <a:t>I agree that the term “placing membership” does not appear in the scriptures.  But Paul and others clearly “joined” themselves to local congregations to work together with their fellow Christians within one group.</a:t>
            </a:r>
            <a:endParaRPr sz="2400" dirty="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dirty="0">
                <a:solidFill>
                  <a:srgbClr val="00FFFF"/>
                </a:solidFill>
              </a:rPr>
              <a:t>We’ve seen these letters addressed to the “church” at various locations, and observed that it was THOSE Christians who were divinely instructed to take this action.</a:t>
            </a:r>
            <a:endParaRPr sz="2400" dirty="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dirty="0">
                <a:solidFill>
                  <a:srgbClr val="FFFF00"/>
                </a:solidFill>
              </a:rPr>
              <a:t>This is why we distinguish between visitors and members.  It was clearly only the members of those local churches who could participate in this action, and it was also clear that they could only take this action against members of their local body of Christians.  Thus, being a member of a congregation IS scriptural, by command, example, and inference.</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47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80" b="1">
                <a:solidFill>
                  <a:srgbClr val="00FFFF"/>
                </a:solidFill>
              </a:rPr>
              <a:t>HOW is it done?</a:t>
            </a:r>
            <a:endParaRPr sz="4480" b="1">
              <a:solidFill>
                <a:srgbClr val="00FFFF"/>
              </a:solidFill>
            </a:endParaRPr>
          </a:p>
        </p:txBody>
      </p:sp>
      <p:sp>
        <p:nvSpPr>
          <p:cNvPr id="127" name="Google Shape;127;p25"/>
          <p:cNvSpPr txBox="1">
            <a:spLocks noGrp="1"/>
          </p:cNvSpPr>
          <p:nvPr>
            <p:ph type="subTitle" idx="1"/>
          </p:nvPr>
        </p:nvSpPr>
        <p:spPr>
          <a:xfrm>
            <a:off x="-149975" y="472200"/>
            <a:ext cx="9399000" cy="46714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500" dirty="0">
                <a:solidFill>
                  <a:srgbClr val="FFFF00"/>
                </a:solidFill>
              </a:rPr>
              <a:t>We do not have much information about the actual “process”, only that they were told to “put them away”, to “mark” or “note” them.</a:t>
            </a:r>
            <a:endParaRPr sz="2500" dirty="0">
              <a:solidFill>
                <a:srgbClr val="FFFF00"/>
              </a:solidFill>
            </a:endParaRPr>
          </a:p>
          <a:p>
            <a:pPr marL="457200" lvl="0" indent="-387350" algn="l" rtl="0">
              <a:lnSpc>
                <a:spcPct val="80000"/>
              </a:lnSpc>
              <a:spcBef>
                <a:spcPts val="0"/>
              </a:spcBef>
              <a:spcAft>
                <a:spcPts val="0"/>
              </a:spcAft>
              <a:buClr>
                <a:schemeClr val="dk1"/>
              </a:buClr>
              <a:buSzPts val="2500"/>
              <a:buChar char="●"/>
            </a:pPr>
            <a:r>
              <a:rPr lang="en" sz="2500" dirty="0">
                <a:solidFill>
                  <a:schemeClr val="dk1"/>
                </a:solidFill>
              </a:rPr>
              <a:t>It is to be a group action, so it would be wise to take this action when the entire group is present, such as at the Lord’s Day assembly on the first day of the week.  When elders are involved, while they may make the decision to do this, the action (and the behavior toward that brother or sister that follows) should be taken by the entire congregation.</a:t>
            </a:r>
            <a:endParaRPr sz="2500" dirty="0">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dirty="0">
                <a:solidFill>
                  <a:srgbClr val="00FFFF"/>
                </a:solidFill>
              </a:rPr>
              <a:t>Traditionally this action has taken the form of a letter being read to the congregation.  I would personally suggest that the person being withdrawn from know in advance that this action is going to take place, and this should have been made clear in earlier warnings to this person that things were headed in this direction.  Love for this person should always be evident.</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47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80" b="1">
                <a:solidFill>
                  <a:srgbClr val="00FFFF"/>
                </a:solidFill>
              </a:rPr>
              <a:t>SAMPLE LETTER</a:t>
            </a:r>
            <a:endParaRPr sz="4480" b="1">
              <a:solidFill>
                <a:srgbClr val="00FFFF"/>
              </a:solidFill>
            </a:endParaRPr>
          </a:p>
        </p:txBody>
      </p:sp>
      <p:sp>
        <p:nvSpPr>
          <p:cNvPr id="133" name="Google Shape;133;p26"/>
          <p:cNvSpPr txBox="1">
            <a:spLocks noGrp="1"/>
          </p:cNvSpPr>
          <p:nvPr>
            <p:ph type="subTitle" idx="1"/>
          </p:nvPr>
        </p:nvSpPr>
        <p:spPr>
          <a:xfrm>
            <a:off x="-38150" y="411718"/>
            <a:ext cx="9254400" cy="4731881"/>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2000" dirty="0">
                <a:solidFill>
                  <a:schemeClr val="dk1"/>
                </a:solidFill>
              </a:rPr>
              <a:t>“Dearest sister, As you know, we have been discussing your spiritual situation with you for some time now.  We warned you that you are not in a right relationship with God, in that you continue to commit (X) sin, which is clearly condemned in the following scriptures.  Our many prayers on your behalf and bible studies with you, begging you to repent of this sin, have gone unheeded.  You either do not believe that you need to repent, or you believe that you are in sin and simply do not care.  Congregations are commanded in passages such as Matt.18, 1 Cor. 5, 2 Thess.3, Titus 3 and elsewhere to withdraw from their brethren who engage in these behaviors, cause strife within the congregation, cause the name of Christ to be blasphemed, and tempt others to do the same.  This letter is to inform you that you are no longer considered a member of the Chatham Heights church of Christ.  We take this action with great sadness in our hearts, but great love for your soul, having a fervent hope that you will repent of your sinful state and return to a right relationship with the Lord and we your brethren.  Our relationship with you is going to change in a dramatic way, as we follow the pattern given in God’s word in those passages.  Should you desire to study the scriptures with us further on this matter that door is always open.  We love you still and will always be praying for your repentance.  Signed, the members of the Chatham Heights church of Christ.”</a:t>
            </a: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0" y="0"/>
            <a:ext cx="9144000" cy="47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80" b="1">
                <a:solidFill>
                  <a:srgbClr val="00FFFF"/>
                </a:solidFill>
              </a:rPr>
              <a:t>WHY is it done?</a:t>
            </a:r>
            <a:endParaRPr sz="4480" b="1">
              <a:solidFill>
                <a:srgbClr val="00FFFF"/>
              </a:solidFill>
            </a:endParaRPr>
          </a:p>
        </p:txBody>
      </p:sp>
      <p:sp>
        <p:nvSpPr>
          <p:cNvPr id="139" name="Google Shape;139;p27"/>
          <p:cNvSpPr txBox="1">
            <a:spLocks noGrp="1"/>
          </p:cNvSpPr>
          <p:nvPr>
            <p:ph type="subTitle" idx="1"/>
          </p:nvPr>
        </p:nvSpPr>
        <p:spPr>
          <a:xfrm>
            <a:off x="-97350" y="406932"/>
            <a:ext cx="9346500" cy="4736668"/>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There are three reasons, and in each one it is an act of LOVE!</a:t>
            </a:r>
            <a:endParaRPr sz="2000" dirty="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Because we love God and must do His will, even when it is painful to do so!</a:t>
            </a:r>
            <a:r>
              <a:rPr lang="en" sz="2000" dirty="0">
                <a:solidFill>
                  <a:schemeClr val="dk1"/>
                </a:solidFill>
              </a:rPr>
              <a:t>  </a:t>
            </a:r>
            <a:r>
              <a:rPr lang="en" sz="2000" u="sng" dirty="0">
                <a:solidFill>
                  <a:srgbClr val="FFFF00"/>
                </a:solidFill>
              </a:rPr>
              <a:t>2 Thess.3:6</a:t>
            </a:r>
            <a:r>
              <a:rPr lang="en" sz="2000" dirty="0">
                <a:solidFill>
                  <a:schemeClr val="dk1"/>
                </a:solidFill>
              </a:rPr>
              <a:t> </a:t>
            </a:r>
            <a:r>
              <a:rPr lang="en" sz="2000" i="1" dirty="0">
                <a:solidFill>
                  <a:schemeClr val="dk1"/>
                </a:solidFill>
              </a:rPr>
              <a:t>“But </a:t>
            </a:r>
            <a:r>
              <a:rPr lang="en" sz="2000" i="1" u="sng" dirty="0">
                <a:solidFill>
                  <a:schemeClr val="dk1"/>
                </a:solidFill>
              </a:rPr>
              <a:t>we command you, brethren, in the name of our Lord Jesus Christ</a:t>
            </a:r>
            <a:r>
              <a:rPr lang="en" sz="2000" i="1" dirty="0">
                <a:solidFill>
                  <a:schemeClr val="dk1"/>
                </a:solidFill>
              </a:rPr>
              <a:t>,...”</a:t>
            </a:r>
            <a:endParaRPr sz="2000" i="1"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Because we love and are concerned for the spiritual well-being of our OTHER members!  </a:t>
            </a:r>
            <a:r>
              <a:rPr lang="en" sz="2000" u="sng" dirty="0">
                <a:solidFill>
                  <a:srgbClr val="FFFF00"/>
                </a:solidFill>
              </a:rPr>
              <a:t>1 Cor.5:6-7</a:t>
            </a:r>
            <a:r>
              <a:rPr lang="en" sz="2000" dirty="0">
                <a:solidFill>
                  <a:schemeClr val="dk1"/>
                </a:solidFill>
              </a:rPr>
              <a:t> </a:t>
            </a:r>
            <a:r>
              <a:rPr lang="en" sz="2000" i="1" dirty="0">
                <a:solidFill>
                  <a:schemeClr val="dk1"/>
                </a:solidFill>
              </a:rPr>
              <a:t>“Your glorying is not good. Do you not know that a little leaven leavens the whole lump? 7 Therefore purge out the old leaven, that you may be a new lump, since you truly are unleavened.”  </a:t>
            </a:r>
            <a:r>
              <a:rPr lang="en" sz="2000" u="sng" dirty="0">
                <a:solidFill>
                  <a:srgbClr val="FFFF00"/>
                </a:solidFill>
              </a:rPr>
              <a:t>Rom.16:18</a:t>
            </a:r>
            <a:r>
              <a:rPr lang="en" sz="2000" i="1" dirty="0">
                <a:solidFill>
                  <a:srgbClr val="FFFF00"/>
                </a:solidFill>
              </a:rPr>
              <a:t> </a:t>
            </a:r>
            <a:r>
              <a:rPr lang="en" sz="2000" i="1" dirty="0">
                <a:solidFill>
                  <a:schemeClr val="dk1"/>
                </a:solidFill>
              </a:rPr>
              <a:t>“For those who are such do not serve our Lord Jesus Christ, but their own belly, and by smooth words and flattering speech deceive the hearts of the simple.”  </a:t>
            </a:r>
            <a:r>
              <a:rPr lang="en" sz="2000" u="sng" dirty="0">
                <a:solidFill>
                  <a:srgbClr val="FFFF00"/>
                </a:solidFill>
              </a:rPr>
              <a:t>2 Tim.2:16-18</a:t>
            </a:r>
            <a:r>
              <a:rPr lang="en" sz="2000" dirty="0">
                <a:solidFill>
                  <a:schemeClr val="dk1"/>
                </a:solidFill>
              </a:rPr>
              <a:t> </a:t>
            </a:r>
            <a:r>
              <a:rPr lang="en" sz="2000" i="1" dirty="0">
                <a:solidFill>
                  <a:schemeClr val="dk1"/>
                </a:solidFill>
              </a:rPr>
              <a:t>“But shun profane and idle babblings, for they will increase to more ungodliness. 17 And their message will spread like cancer…and they overthrow the faith of some.”</a:t>
            </a:r>
            <a:r>
              <a:rPr lang="en" sz="2000" dirty="0">
                <a:solidFill>
                  <a:schemeClr val="dk1"/>
                </a:solidFill>
              </a:rPr>
              <a:t>  </a:t>
            </a:r>
            <a:r>
              <a:rPr lang="en" sz="2000" u="sng" dirty="0">
                <a:solidFill>
                  <a:srgbClr val="FFFF00"/>
                </a:solidFill>
              </a:rPr>
              <a:t>Titus 1:11</a:t>
            </a:r>
            <a:r>
              <a:rPr lang="en" sz="2000" dirty="0">
                <a:solidFill>
                  <a:schemeClr val="dk1"/>
                </a:solidFill>
              </a:rPr>
              <a:t> “</a:t>
            </a:r>
            <a:r>
              <a:rPr lang="en" sz="2000" i="1" dirty="0">
                <a:solidFill>
                  <a:schemeClr val="dk1"/>
                </a:solidFill>
              </a:rPr>
              <a:t>whose mouths must be stopped, who subvert whole households, teaching things which they ought not, for the sake of dishonest gain.</a:t>
            </a:r>
            <a:r>
              <a:rPr lang="en" sz="2000" dirty="0">
                <a:solidFill>
                  <a:schemeClr val="dk1"/>
                </a:solidFill>
              </a:rPr>
              <a:t>”  </a:t>
            </a:r>
            <a:r>
              <a:rPr lang="en" sz="2000" u="sng" dirty="0">
                <a:solidFill>
                  <a:srgbClr val="FFFF00"/>
                </a:solidFill>
              </a:rPr>
              <a:t>Rev.2:20</a:t>
            </a:r>
            <a:r>
              <a:rPr lang="en" sz="2000" dirty="0">
                <a:solidFill>
                  <a:schemeClr val="dk1"/>
                </a:solidFill>
              </a:rPr>
              <a:t> “</a:t>
            </a:r>
            <a:r>
              <a:rPr lang="en" sz="2000" i="1" dirty="0">
                <a:solidFill>
                  <a:schemeClr val="dk1"/>
                </a:solidFill>
              </a:rPr>
              <a:t>...because you allow that woman Jezebel, who calls herself a prophetess, to teach and seduce My servants to commit sexual immorality and eat things sacrificed to idols.</a:t>
            </a:r>
            <a:r>
              <a:rPr lang="en" sz="2000" dirty="0">
                <a:solidFill>
                  <a:schemeClr val="dk1"/>
                </a:solidFill>
              </a:rPr>
              <a:t>”  </a:t>
            </a:r>
            <a:r>
              <a:rPr lang="en" sz="2000" u="sng" dirty="0">
                <a:solidFill>
                  <a:srgbClr val="FFFF00"/>
                </a:solidFill>
              </a:rPr>
              <a:t>2 Pet.2:2</a:t>
            </a:r>
            <a:r>
              <a:rPr lang="en" sz="2000" dirty="0">
                <a:solidFill>
                  <a:schemeClr val="dk1"/>
                </a:solidFill>
              </a:rPr>
              <a:t> “</a:t>
            </a:r>
            <a:r>
              <a:rPr lang="en" sz="2000" i="1" dirty="0">
                <a:solidFill>
                  <a:schemeClr val="dk1"/>
                </a:solidFill>
              </a:rPr>
              <a:t>And many will follow their destructive ways, because of whom the way of truth will be blasphemed</a:t>
            </a:r>
            <a:r>
              <a:rPr lang="en" sz="2000" dirty="0">
                <a:solidFill>
                  <a:schemeClr val="dk1"/>
                </a:solidFill>
              </a:rPr>
              <a:t>.”</a:t>
            </a: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0" y="0"/>
            <a:ext cx="9144000" cy="47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80" b="1">
                <a:solidFill>
                  <a:srgbClr val="00FFFF"/>
                </a:solidFill>
              </a:rPr>
              <a:t>AND WHY ELSE?</a:t>
            </a:r>
            <a:endParaRPr sz="4480" b="1">
              <a:solidFill>
                <a:srgbClr val="00FFFF"/>
              </a:solidFill>
            </a:endParaRPr>
          </a:p>
        </p:txBody>
      </p:sp>
      <p:sp>
        <p:nvSpPr>
          <p:cNvPr id="145" name="Google Shape;145;p28"/>
          <p:cNvSpPr txBox="1">
            <a:spLocks noGrp="1"/>
          </p:cNvSpPr>
          <p:nvPr>
            <p:ph type="subTitle" idx="1"/>
          </p:nvPr>
        </p:nvSpPr>
        <p:spPr>
          <a:xfrm>
            <a:off x="-97350" y="472200"/>
            <a:ext cx="9280800" cy="4671400"/>
          </a:xfrm>
          <a:prstGeom prst="rect">
            <a:avLst/>
          </a:prstGeom>
        </p:spPr>
        <p:txBody>
          <a:bodyPr spcFirstLastPara="1" wrap="square" lIns="91425" tIns="91425" rIns="91425" bIns="91425" anchor="t" anchorCtr="0">
            <a:noAutofit/>
          </a:bodyPr>
          <a:lstStyle/>
          <a:p>
            <a:pPr marL="457200" lvl="0" indent="-412750" algn="l" rtl="0">
              <a:lnSpc>
                <a:spcPct val="80000"/>
              </a:lnSpc>
              <a:spcBef>
                <a:spcPts val="0"/>
              </a:spcBef>
              <a:spcAft>
                <a:spcPts val="0"/>
              </a:spcAft>
              <a:buClr>
                <a:srgbClr val="FFFF00"/>
              </a:buClr>
              <a:buSzPts val="2900"/>
              <a:buChar char="●"/>
            </a:pPr>
            <a:r>
              <a:rPr lang="en" sz="2900" dirty="0">
                <a:solidFill>
                  <a:srgbClr val="FFFF00"/>
                </a:solidFill>
              </a:rPr>
              <a:t>Because we LOVE our sinful brother or sister and want them to be saved!</a:t>
            </a:r>
            <a:endParaRPr sz="2900" dirty="0">
              <a:solidFill>
                <a:srgbClr val="FFFF00"/>
              </a:solidFill>
            </a:endParaRPr>
          </a:p>
          <a:p>
            <a:pPr marL="457200" lvl="0" indent="-412750" algn="l" rtl="0">
              <a:lnSpc>
                <a:spcPct val="80000"/>
              </a:lnSpc>
              <a:spcBef>
                <a:spcPts val="0"/>
              </a:spcBef>
              <a:spcAft>
                <a:spcPts val="0"/>
              </a:spcAft>
              <a:buClr>
                <a:srgbClr val="FFFF00"/>
              </a:buClr>
              <a:buSzPts val="2900"/>
              <a:buChar char="●"/>
            </a:pPr>
            <a:r>
              <a:rPr lang="en" sz="2900" u="sng" dirty="0">
                <a:solidFill>
                  <a:srgbClr val="FFFF00"/>
                </a:solidFill>
              </a:rPr>
              <a:t>Matt. 18:15</a:t>
            </a:r>
            <a:r>
              <a:rPr lang="en" sz="2900" dirty="0">
                <a:solidFill>
                  <a:srgbClr val="FFFF00"/>
                </a:solidFill>
              </a:rPr>
              <a:t> </a:t>
            </a:r>
            <a:r>
              <a:rPr lang="en" sz="2900" i="1" dirty="0">
                <a:solidFill>
                  <a:schemeClr val="dk1"/>
                </a:solidFill>
              </a:rPr>
              <a:t>“...If he hears you, </a:t>
            </a:r>
            <a:r>
              <a:rPr lang="en" sz="2900" i="1" dirty="0">
                <a:solidFill>
                  <a:srgbClr val="00FFFF"/>
                </a:solidFill>
              </a:rPr>
              <a:t>you have gained your brother.</a:t>
            </a:r>
            <a:r>
              <a:rPr lang="en" sz="2900" i="1" dirty="0">
                <a:solidFill>
                  <a:schemeClr val="dk1"/>
                </a:solidFill>
              </a:rPr>
              <a:t>”</a:t>
            </a:r>
            <a:r>
              <a:rPr lang="en" sz="2900" dirty="0">
                <a:solidFill>
                  <a:srgbClr val="FFFF00"/>
                </a:solidFill>
              </a:rPr>
              <a:t>  </a:t>
            </a:r>
            <a:r>
              <a:rPr lang="en" sz="2900" u="sng" dirty="0">
                <a:solidFill>
                  <a:srgbClr val="FFFF00"/>
                </a:solidFill>
              </a:rPr>
              <a:t>2 Thess.3:14</a:t>
            </a:r>
            <a:r>
              <a:rPr lang="en" sz="2900" dirty="0">
                <a:solidFill>
                  <a:srgbClr val="FFFF00"/>
                </a:solidFill>
              </a:rPr>
              <a:t> </a:t>
            </a:r>
            <a:r>
              <a:rPr lang="en" sz="2900" i="1" dirty="0">
                <a:solidFill>
                  <a:schemeClr val="dk1"/>
                </a:solidFill>
              </a:rPr>
              <a:t>“And if anyone does not obey our word in this epistle, note that person and do not keep company with him, </a:t>
            </a:r>
            <a:r>
              <a:rPr lang="en" sz="2900" i="1" dirty="0">
                <a:solidFill>
                  <a:srgbClr val="00FFFF"/>
                </a:solidFill>
              </a:rPr>
              <a:t>that he may be ashamed.</a:t>
            </a:r>
            <a:r>
              <a:rPr lang="en" sz="2900" i="1" dirty="0">
                <a:solidFill>
                  <a:schemeClr val="dk1"/>
                </a:solidFill>
              </a:rPr>
              <a:t>”</a:t>
            </a:r>
            <a:r>
              <a:rPr lang="en" sz="2900" dirty="0">
                <a:solidFill>
                  <a:srgbClr val="FFFF00"/>
                </a:solidFill>
              </a:rPr>
              <a:t>  </a:t>
            </a:r>
            <a:r>
              <a:rPr lang="en" sz="2900" u="sng" dirty="0">
                <a:solidFill>
                  <a:srgbClr val="FFFF00"/>
                </a:solidFill>
              </a:rPr>
              <a:t>1 Cor.5:5</a:t>
            </a:r>
            <a:r>
              <a:rPr lang="en" sz="2900" dirty="0">
                <a:solidFill>
                  <a:srgbClr val="FFFF00"/>
                </a:solidFill>
              </a:rPr>
              <a:t> </a:t>
            </a:r>
            <a:r>
              <a:rPr lang="en" sz="2900" i="1" dirty="0">
                <a:solidFill>
                  <a:schemeClr val="dk1"/>
                </a:solidFill>
              </a:rPr>
              <a:t>“deliver such a one to Satan for the destruction of the flesh, </a:t>
            </a:r>
            <a:r>
              <a:rPr lang="en" sz="2900" i="1" dirty="0">
                <a:solidFill>
                  <a:srgbClr val="00FFFF"/>
                </a:solidFill>
              </a:rPr>
              <a:t>that his spirit may be saved in the day of the Lord Jesus.</a:t>
            </a:r>
            <a:r>
              <a:rPr lang="en" sz="2900" i="1" dirty="0">
                <a:solidFill>
                  <a:schemeClr val="dk1"/>
                </a:solidFill>
              </a:rPr>
              <a:t>”</a:t>
            </a:r>
            <a:r>
              <a:rPr lang="en" sz="2900" dirty="0">
                <a:solidFill>
                  <a:srgbClr val="FFFF00"/>
                </a:solidFill>
              </a:rPr>
              <a:t>  </a:t>
            </a:r>
            <a:r>
              <a:rPr lang="en" sz="2900" u="sng" dirty="0">
                <a:solidFill>
                  <a:srgbClr val="FFFF00"/>
                </a:solidFill>
              </a:rPr>
              <a:t>Js.5:19-20</a:t>
            </a:r>
            <a:r>
              <a:rPr lang="en" sz="2900" dirty="0">
                <a:solidFill>
                  <a:srgbClr val="FFFF00"/>
                </a:solidFill>
              </a:rPr>
              <a:t> </a:t>
            </a:r>
            <a:r>
              <a:rPr lang="en" sz="2900" i="1" dirty="0">
                <a:solidFill>
                  <a:schemeClr val="dk1"/>
                </a:solidFill>
              </a:rPr>
              <a:t>“Brethren, if anyone among you wanders from the truth, and someone turns him back, 20 let him know that </a:t>
            </a:r>
            <a:r>
              <a:rPr lang="en" sz="2900" i="1" dirty="0">
                <a:solidFill>
                  <a:srgbClr val="00FFFF"/>
                </a:solidFill>
              </a:rPr>
              <a:t>he who turns a sinner from the error of his way will save a soul from death and cover a multitude of sins.</a:t>
            </a:r>
            <a:r>
              <a:rPr lang="en" sz="2900" i="1" dirty="0">
                <a:solidFill>
                  <a:schemeClr val="dk1"/>
                </a:solidFill>
              </a:rPr>
              <a:t>”</a:t>
            </a:r>
            <a:endParaRPr sz="2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0" y="0"/>
            <a:ext cx="9144000" cy="445231"/>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dirty="0">
                <a:solidFill>
                  <a:srgbClr val="00FFFF"/>
                </a:solidFill>
              </a:rPr>
              <a:t>Preview of Part 2</a:t>
            </a:r>
            <a:endParaRPr sz="4800" b="1" dirty="0">
              <a:solidFill>
                <a:srgbClr val="00FFFF"/>
              </a:solidFill>
            </a:endParaRPr>
          </a:p>
        </p:txBody>
      </p:sp>
      <p:sp>
        <p:nvSpPr>
          <p:cNvPr id="151" name="Google Shape;151;p29"/>
          <p:cNvSpPr txBox="1">
            <a:spLocks noGrp="1"/>
          </p:cNvSpPr>
          <p:nvPr>
            <p:ph type="subTitle" idx="1"/>
          </p:nvPr>
        </p:nvSpPr>
        <p:spPr>
          <a:xfrm>
            <a:off x="-97350" y="360450"/>
            <a:ext cx="9280800" cy="47832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dirty="0">
                <a:solidFill>
                  <a:srgbClr val="FFFF00"/>
                </a:solidFill>
              </a:rPr>
              <a:t>How should we treat those who have been withdrawn from?</a:t>
            </a:r>
            <a:endParaRPr sz="2400" dirty="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dirty="0">
                <a:solidFill>
                  <a:schemeClr val="dk1"/>
                </a:solidFill>
              </a:rPr>
              <a:t>What if those withdrawn from are also family members?</a:t>
            </a:r>
            <a:endParaRPr sz="2400" dirty="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dirty="0">
                <a:solidFill>
                  <a:srgbClr val="00FFFF"/>
                </a:solidFill>
              </a:rPr>
              <a:t>What does repentance “look like”?</a:t>
            </a:r>
            <a:endParaRPr sz="2400" dirty="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dirty="0">
                <a:solidFill>
                  <a:srgbClr val="FFFF00"/>
                </a:solidFill>
              </a:rPr>
              <a:t>Does one congregation need to “uphold” another congregation’s withdrawal of their member?</a:t>
            </a:r>
            <a:endParaRPr sz="2400" dirty="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dirty="0">
                <a:solidFill>
                  <a:schemeClr val="dk1"/>
                </a:solidFill>
              </a:rPr>
              <a:t>What if the entire church does not agree with the withdrawal action being taken, or some members do not “enforce” it?</a:t>
            </a:r>
            <a:endParaRPr sz="2400" dirty="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dirty="0">
                <a:solidFill>
                  <a:srgbClr val="00FFFF"/>
                </a:solidFill>
              </a:rPr>
              <a:t>What if my church refuses to take this action when the scriptures show that it should?</a:t>
            </a:r>
            <a:endParaRPr sz="2400" dirty="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dirty="0">
                <a:solidFill>
                  <a:srgbClr val="FFFF00"/>
                </a:solidFill>
              </a:rPr>
              <a:t>What about those who just stop assembling with us?</a:t>
            </a:r>
            <a:endParaRPr sz="2400" dirty="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dirty="0">
                <a:solidFill>
                  <a:schemeClr val="dk1"/>
                </a:solidFill>
              </a:rPr>
              <a:t>Some of these are VERY DIFFICULT questions.  Your prayers and scriptural input are always appreciated.</a:t>
            </a:r>
            <a:endParaRPr sz="2400" dirty="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dirty="0">
                <a:solidFill>
                  <a:srgbClr val="00FFFF"/>
                </a:solidFill>
              </a:rPr>
              <a:t>But I hope we have seen that withdrawing from unrepentant brethren IS a scriptural command, possibly the hardest thing we will ever need to do, and we should tread very carefully and let the scriptures be our guide.</a:t>
            </a:r>
            <a:endParaRPr sz="24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4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a:solidFill>
                  <a:srgbClr val="00FFFF"/>
                </a:solidFill>
              </a:rPr>
              <a:t>OUTLINE</a:t>
            </a:r>
            <a:endParaRPr sz="5080" b="1">
              <a:solidFill>
                <a:srgbClr val="00FFFF"/>
              </a:solidFill>
            </a:endParaRPr>
          </a:p>
        </p:txBody>
      </p:sp>
      <p:sp>
        <p:nvSpPr>
          <p:cNvPr id="61" name="Google Shape;61;p14"/>
          <p:cNvSpPr txBox="1">
            <a:spLocks noGrp="1"/>
          </p:cNvSpPr>
          <p:nvPr>
            <p:ph type="subTitle" idx="1"/>
          </p:nvPr>
        </p:nvSpPr>
        <p:spPr>
          <a:xfrm>
            <a:off x="-44725" y="440443"/>
            <a:ext cx="9188700" cy="4703031"/>
          </a:xfrm>
          <a:prstGeom prst="rect">
            <a:avLst/>
          </a:prstGeom>
        </p:spPr>
        <p:txBody>
          <a:bodyPr spcFirstLastPara="1" wrap="square" lIns="91425" tIns="91425" rIns="91425" bIns="91425" anchor="t" anchorCtr="0">
            <a:noAutofit/>
          </a:bodyPr>
          <a:lstStyle/>
          <a:p>
            <a:pPr marL="457200" lvl="0" indent="-431800" algn="l" rtl="0">
              <a:lnSpc>
                <a:spcPct val="80000"/>
              </a:lnSpc>
              <a:spcBef>
                <a:spcPts val="0"/>
              </a:spcBef>
              <a:spcAft>
                <a:spcPts val="0"/>
              </a:spcAft>
              <a:buClr>
                <a:srgbClr val="FFFF00"/>
              </a:buClr>
              <a:buSzPts val="3200"/>
              <a:buChar char="●"/>
            </a:pPr>
            <a:r>
              <a:rPr lang="en" sz="3200" u="sng" dirty="0">
                <a:solidFill>
                  <a:srgbClr val="FFFF00"/>
                </a:solidFill>
              </a:rPr>
              <a:t>WHAT</a:t>
            </a:r>
            <a:r>
              <a:rPr lang="en" sz="3200" dirty="0">
                <a:solidFill>
                  <a:srgbClr val="FFFF00"/>
                </a:solidFill>
              </a:rPr>
              <a:t> do we mean by church “discipline”?</a:t>
            </a:r>
            <a:endParaRPr sz="3200" dirty="0">
              <a:solidFill>
                <a:srgbClr val="FFFF00"/>
              </a:solidFill>
            </a:endParaRPr>
          </a:p>
          <a:p>
            <a:pPr marL="457200" lvl="0" indent="-431800" algn="l" rtl="0">
              <a:lnSpc>
                <a:spcPct val="80000"/>
              </a:lnSpc>
              <a:spcBef>
                <a:spcPts val="0"/>
              </a:spcBef>
              <a:spcAft>
                <a:spcPts val="0"/>
              </a:spcAft>
              <a:buClr>
                <a:schemeClr val="dk1"/>
              </a:buClr>
              <a:buSzPts val="3200"/>
              <a:buChar char="●"/>
            </a:pPr>
            <a:r>
              <a:rPr lang="en" sz="3200" u="sng" dirty="0">
                <a:solidFill>
                  <a:schemeClr val="dk1"/>
                </a:solidFill>
              </a:rPr>
              <a:t>WHEN</a:t>
            </a:r>
            <a:r>
              <a:rPr lang="en" sz="3200" dirty="0">
                <a:solidFill>
                  <a:schemeClr val="dk1"/>
                </a:solidFill>
              </a:rPr>
              <a:t> is it done?</a:t>
            </a:r>
            <a:endParaRPr sz="3200" dirty="0">
              <a:solidFill>
                <a:schemeClr val="dk1"/>
              </a:solidFill>
            </a:endParaRPr>
          </a:p>
          <a:p>
            <a:pPr marL="457200" lvl="0" indent="-431800" algn="l" rtl="0">
              <a:lnSpc>
                <a:spcPct val="80000"/>
              </a:lnSpc>
              <a:spcBef>
                <a:spcPts val="0"/>
              </a:spcBef>
              <a:spcAft>
                <a:spcPts val="0"/>
              </a:spcAft>
              <a:buClr>
                <a:srgbClr val="00FFFF"/>
              </a:buClr>
              <a:buSzPts val="3200"/>
              <a:buChar char="●"/>
            </a:pPr>
            <a:r>
              <a:rPr lang="en" sz="3200" u="sng" dirty="0">
                <a:solidFill>
                  <a:srgbClr val="00FFFF"/>
                </a:solidFill>
              </a:rPr>
              <a:t>WHERE</a:t>
            </a:r>
            <a:r>
              <a:rPr lang="en" sz="3200" dirty="0">
                <a:solidFill>
                  <a:srgbClr val="00FFFF"/>
                </a:solidFill>
              </a:rPr>
              <a:t> is it done?</a:t>
            </a:r>
            <a:endParaRPr sz="3200" dirty="0">
              <a:solidFill>
                <a:srgbClr val="00FFFF"/>
              </a:solidFill>
            </a:endParaRPr>
          </a:p>
          <a:p>
            <a:pPr marL="457200" lvl="0" indent="-431800" algn="l" rtl="0">
              <a:lnSpc>
                <a:spcPct val="80000"/>
              </a:lnSpc>
              <a:spcBef>
                <a:spcPts val="0"/>
              </a:spcBef>
              <a:spcAft>
                <a:spcPts val="0"/>
              </a:spcAft>
              <a:buClr>
                <a:srgbClr val="FFFF00"/>
              </a:buClr>
              <a:buSzPts val="3200"/>
              <a:buChar char="●"/>
            </a:pPr>
            <a:r>
              <a:rPr lang="en" sz="3200" dirty="0">
                <a:solidFill>
                  <a:srgbClr val="FFFF00"/>
                </a:solidFill>
              </a:rPr>
              <a:t>To </a:t>
            </a:r>
            <a:r>
              <a:rPr lang="en" sz="3200" u="sng" dirty="0">
                <a:solidFill>
                  <a:srgbClr val="FFFF00"/>
                </a:solidFill>
              </a:rPr>
              <a:t>WHOM</a:t>
            </a:r>
            <a:r>
              <a:rPr lang="en" sz="3200" dirty="0">
                <a:solidFill>
                  <a:srgbClr val="FFFF00"/>
                </a:solidFill>
              </a:rPr>
              <a:t> is it done?</a:t>
            </a:r>
            <a:endParaRPr sz="3200" dirty="0">
              <a:solidFill>
                <a:srgbClr val="FFFF00"/>
              </a:solidFill>
            </a:endParaRPr>
          </a:p>
          <a:p>
            <a:pPr marL="457200" lvl="0" indent="-431800" algn="l" rtl="0">
              <a:lnSpc>
                <a:spcPct val="80000"/>
              </a:lnSpc>
              <a:spcBef>
                <a:spcPts val="0"/>
              </a:spcBef>
              <a:spcAft>
                <a:spcPts val="0"/>
              </a:spcAft>
              <a:buClr>
                <a:schemeClr val="dk1"/>
              </a:buClr>
              <a:buSzPts val="3200"/>
              <a:buChar char="●"/>
            </a:pPr>
            <a:r>
              <a:rPr lang="en" sz="3200" u="sng" dirty="0">
                <a:solidFill>
                  <a:schemeClr val="dk1"/>
                </a:solidFill>
              </a:rPr>
              <a:t>HOW</a:t>
            </a:r>
            <a:r>
              <a:rPr lang="en" sz="3200" dirty="0">
                <a:solidFill>
                  <a:schemeClr val="dk1"/>
                </a:solidFill>
              </a:rPr>
              <a:t> is it done?</a:t>
            </a:r>
            <a:endParaRPr sz="3200" dirty="0">
              <a:solidFill>
                <a:schemeClr val="dk1"/>
              </a:solidFill>
            </a:endParaRPr>
          </a:p>
          <a:p>
            <a:pPr marL="457200" lvl="0" indent="-431800" algn="l" rtl="0">
              <a:lnSpc>
                <a:spcPct val="80000"/>
              </a:lnSpc>
              <a:spcBef>
                <a:spcPts val="0"/>
              </a:spcBef>
              <a:spcAft>
                <a:spcPts val="0"/>
              </a:spcAft>
              <a:buClr>
                <a:srgbClr val="00FFFF"/>
              </a:buClr>
              <a:buSzPts val="3200"/>
              <a:buChar char="●"/>
            </a:pPr>
            <a:r>
              <a:rPr lang="en" sz="3200" u="sng" dirty="0">
                <a:solidFill>
                  <a:srgbClr val="00FFFF"/>
                </a:solidFill>
              </a:rPr>
              <a:t>WHY</a:t>
            </a:r>
            <a:r>
              <a:rPr lang="en" sz="3200" dirty="0">
                <a:solidFill>
                  <a:srgbClr val="00FFFF"/>
                </a:solidFill>
              </a:rPr>
              <a:t> is it done?</a:t>
            </a:r>
            <a:endParaRPr sz="3200" dirty="0">
              <a:solidFill>
                <a:srgbClr val="00FFFF"/>
              </a:solidFill>
            </a:endParaRPr>
          </a:p>
          <a:p>
            <a:pPr marL="457200" lvl="0" indent="-431800" algn="l" rtl="0">
              <a:lnSpc>
                <a:spcPct val="80000"/>
              </a:lnSpc>
              <a:spcBef>
                <a:spcPts val="0"/>
              </a:spcBef>
              <a:spcAft>
                <a:spcPts val="0"/>
              </a:spcAft>
              <a:buClr>
                <a:srgbClr val="FFFF00"/>
              </a:buClr>
              <a:buSzPts val="3200"/>
              <a:buChar char="●"/>
            </a:pPr>
            <a:r>
              <a:rPr lang="en" sz="3200" dirty="0">
                <a:solidFill>
                  <a:srgbClr val="FFFF00"/>
                </a:solidFill>
              </a:rPr>
              <a:t>Part 2 will address problems and questions that often arise on this subject (more on Part 2 at the end of this lesson).</a:t>
            </a:r>
            <a:endParaRPr sz="3200" dirty="0">
              <a:solidFill>
                <a:srgbClr val="FFFF00"/>
              </a:solidFill>
            </a:endParaRPr>
          </a:p>
          <a:p>
            <a:pPr marL="457200" lvl="0" indent="-431800" algn="l" rtl="0">
              <a:lnSpc>
                <a:spcPct val="80000"/>
              </a:lnSpc>
              <a:spcBef>
                <a:spcPts val="0"/>
              </a:spcBef>
              <a:spcAft>
                <a:spcPts val="0"/>
              </a:spcAft>
              <a:buClr>
                <a:schemeClr val="dk1"/>
              </a:buClr>
              <a:buSzPts val="3200"/>
              <a:buChar char="●"/>
            </a:pPr>
            <a:r>
              <a:rPr lang="en" sz="3200" dirty="0">
                <a:solidFill>
                  <a:schemeClr val="dk1"/>
                </a:solidFill>
              </a:rPr>
              <a:t>We </a:t>
            </a:r>
            <a:r>
              <a:rPr lang="en" sz="3200" u="sng" dirty="0">
                <a:solidFill>
                  <a:schemeClr val="dk1"/>
                </a:solidFill>
              </a:rPr>
              <a:t>must</a:t>
            </a:r>
            <a:r>
              <a:rPr lang="en" sz="3200" dirty="0">
                <a:solidFill>
                  <a:schemeClr val="dk1"/>
                </a:solidFill>
              </a:rPr>
              <a:t> agree that GOD’S WORD must be our authority on this matter, not our feelings nor our traditions.</a:t>
            </a:r>
            <a:endParaRPr sz="32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0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a:solidFill>
                  <a:srgbClr val="00FFFF"/>
                </a:solidFill>
              </a:rPr>
              <a:t>WHAT is it?</a:t>
            </a:r>
            <a:endParaRPr sz="5080" b="1">
              <a:solidFill>
                <a:srgbClr val="00FFFF"/>
              </a:solidFill>
            </a:endParaRPr>
          </a:p>
        </p:txBody>
      </p:sp>
      <p:sp>
        <p:nvSpPr>
          <p:cNvPr id="67" name="Google Shape;67;p15"/>
          <p:cNvSpPr txBox="1">
            <a:spLocks noGrp="1"/>
          </p:cNvSpPr>
          <p:nvPr>
            <p:ph type="subTitle" idx="1"/>
          </p:nvPr>
        </p:nvSpPr>
        <p:spPr>
          <a:xfrm>
            <a:off x="-97350" y="473955"/>
            <a:ext cx="9306900" cy="4669519"/>
          </a:xfrm>
          <a:prstGeom prst="rect">
            <a:avLst/>
          </a:prstGeom>
        </p:spPr>
        <p:txBody>
          <a:bodyPr spcFirstLastPara="1" wrap="square" lIns="91425" tIns="91425" rIns="91425" bIns="91425" anchor="t" anchorCtr="0">
            <a:noAutofit/>
          </a:bodyPr>
          <a:lstStyle/>
          <a:p>
            <a:pPr marL="457200" lvl="0" indent="-419100" algn="l" rtl="0">
              <a:lnSpc>
                <a:spcPct val="80000"/>
              </a:lnSpc>
              <a:spcBef>
                <a:spcPts val="0"/>
              </a:spcBef>
              <a:spcAft>
                <a:spcPts val="0"/>
              </a:spcAft>
              <a:buClr>
                <a:srgbClr val="FFFF00"/>
              </a:buClr>
              <a:buSzPts val="3000"/>
              <a:buChar char="●"/>
            </a:pPr>
            <a:r>
              <a:rPr lang="en" sz="3000" dirty="0">
                <a:solidFill>
                  <a:srgbClr val="FFFF00"/>
                </a:solidFill>
              </a:rPr>
              <a:t>You will not find the phrase “church discipline” in scripture, nor the word “disfellowship”, nor the term (used by some denominations) “excommunicating”.</a:t>
            </a:r>
            <a:endParaRPr sz="3000" dirty="0">
              <a:solidFill>
                <a:srgbClr val="FFFF00"/>
              </a:solidFill>
            </a:endParaRPr>
          </a:p>
          <a:p>
            <a:pPr marL="457200" lvl="0" indent="-419100" algn="l" rtl="0">
              <a:lnSpc>
                <a:spcPct val="80000"/>
              </a:lnSpc>
              <a:spcBef>
                <a:spcPts val="0"/>
              </a:spcBef>
              <a:spcAft>
                <a:spcPts val="0"/>
              </a:spcAft>
              <a:buClr>
                <a:schemeClr val="dk1"/>
              </a:buClr>
              <a:buSzPts val="3000"/>
              <a:buChar char="●"/>
            </a:pPr>
            <a:r>
              <a:rPr lang="en" sz="3000" dirty="0">
                <a:solidFill>
                  <a:schemeClr val="dk1"/>
                </a:solidFill>
              </a:rPr>
              <a:t>Words that ARE used in scripture are “withdrawing”, “putting away”, “purging”, “not keeping company with”, “noting/marking”, “avoiding”, “rejecting”, “shunning”, “rebuking sharply”, and “delivering such a one to Satan.”</a:t>
            </a:r>
            <a:endParaRPr sz="3000" dirty="0">
              <a:solidFill>
                <a:schemeClr val="dk1"/>
              </a:solidFill>
            </a:endParaRPr>
          </a:p>
          <a:p>
            <a:pPr marL="457200" lvl="0" indent="-419100" algn="l" rtl="0">
              <a:lnSpc>
                <a:spcPct val="80000"/>
              </a:lnSpc>
              <a:spcBef>
                <a:spcPts val="0"/>
              </a:spcBef>
              <a:spcAft>
                <a:spcPts val="0"/>
              </a:spcAft>
              <a:buClr>
                <a:srgbClr val="00FFFF"/>
              </a:buClr>
              <a:buSzPts val="3000"/>
              <a:buChar char="●"/>
            </a:pPr>
            <a:r>
              <a:rPr lang="en" sz="3000" dirty="0">
                <a:solidFill>
                  <a:srgbClr val="00FFFF"/>
                </a:solidFill>
              </a:rPr>
              <a:t>We are talking about the process the local congregation takes, as in 1 Cor.5, to rebuke and cast out those members who refuse to repent of their blatant, sinful behaviors.</a:t>
            </a:r>
            <a:endParaRPr sz="3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4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a:solidFill>
                  <a:srgbClr val="00FFFF"/>
                </a:solidFill>
              </a:rPr>
              <a:t>WHEN is it done?</a:t>
            </a:r>
            <a:endParaRPr sz="5080" b="1">
              <a:solidFill>
                <a:srgbClr val="00FFFF"/>
              </a:solidFill>
            </a:endParaRPr>
          </a:p>
        </p:txBody>
      </p:sp>
      <p:sp>
        <p:nvSpPr>
          <p:cNvPr id="73" name="Google Shape;73;p16"/>
          <p:cNvSpPr txBox="1">
            <a:spLocks noGrp="1"/>
          </p:cNvSpPr>
          <p:nvPr>
            <p:ph type="subTitle" idx="1"/>
          </p:nvPr>
        </p:nvSpPr>
        <p:spPr>
          <a:xfrm>
            <a:off x="-97350" y="421294"/>
            <a:ext cx="9306900" cy="4722131"/>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Matthew 18:15-17</a:t>
            </a:r>
            <a:r>
              <a:rPr lang="en" sz="2000" dirty="0">
                <a:solidFill>
                  <a:srgbClr val="00FFFF"/>
                </a:solidFill>
              </a:rPr>
              <a:t> </a:t>
            </a:r>
            <a:r>
              <a:rPr lang="en" sz="2000" i="1" dirty="0">
                <a:solidFill>
                  <a:schemeClr val="dk1"/>
                </a:solidFill>
              </a:rPr>
              <a:t>“Moreover if your brother sins against you, </a:t>
            </a:r>
            <a:r>
              <a:rPr lang="en" sz="2000" i="1" u="sng" dirty="0">
                <a:solidFill>
                  <a:schemeClr val="dk1"/>
                </a:solidFill>
              </a:rPr>
              <a:t>go and tell him his fault</a:t>
            </a:r>
            <a:r>
              <a:rPr lang="en" sz="2000" i="1" dirty="0">
                <a:solidFill>
                  <a:schemeClr val="dk1"/>
                </a:solidFill>
              </a:rPr>
              <a:t> between you and him alone. If he hears you, you have gained your brother. 16 </a:t>
            </a:r>
            <a:r>
              <a:rPr lang="en" sz="2000" i="1" u="sng" dirty="0">
                <a:solidFill>
                  <a:schemeClr val="dk1"/>
                </a:solidFill>
              </a:rPr>
              <a:t>But if he will not hear, take with you one or two more</a:t>
            </a:r>
            <a:r>
              <a:rPr lang="en" sz="2000" i="1" dirty="0">
                <a:solidFill>
                  <a:schemeClr val="dk1"/>
                </a:solidFill>
              </a:rPr>
              <a:t>, that ‘by the mouth of two or three witnesses every word may be established.’ 17 </a:t>
            </a:r>
            <a:r>
              <a:rPr lang="en" sz="2000" i="1" u="sng" dirty="0">
                <a:solidFill>
                  <a:schemeClr val="dk1"/>
                </a:solidFill>
              </a:rPr>
              <a:t>And if he refuses to hear them, tell it to the church. But if he refuses even to hear the church</a:t>
            </a:r>
            <a:r>
              <a:rPr lang="en" sz="2000" i="1" dirty="0">
                <a:solidFill>
                  <a:schemeClr val="dk1"/>
                </a:solidFill>
              </a:rPr>
              <a:t>, let him be to you like a heathen and a tax collector.”</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Tit.3:9-11</a:t>
            </a:r>
            <a:r>
              <a:rPr lang="en" sz="2000" dirty="0">
                <a:solidFill>
                  <a:srgbClr val="00FFFF"/>
                </a:solidFill>
              </a:rPr>
              <a:t> </a:t>
            </a:r>
            <a:r>
              <a:rPr lang="en" sz="2000" i="1" dirty="0">
                <a:solidFill>
                  <a:schemeClr val="dk1"/>
                </a:solidFill>
              </a:rPr>
              <a:t>“But avoid foolish disputes, genealogies, contentions, and strivings about the law; for they are unprofitable and useless. 10 </a:t>
            </a:r>
            <a:r>
              <a:rPr lang="en" sz="2000" i="1" u="sng" dirty="0">
                <a:solidFill>
                  <a:schemeClr val="dk1"/>
                </a:solidFill>
              </a:rPr>
              <a:t>Reject a divisive man after the first and second admonition</a:t>
            </a:r>
            <a:r>
              <a:rPr lang="en" sz="2000" i="1" dirty="0">
                <a:solidFill>
                  <a:schemeClr val="dk1"/>
                </a:solidFill>
              </a:rPr>
              <a:t>, 11 knowing that such a person is warped and sinning, being self-condemned.”</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Rev.2:20-21</a:t>
            </a:r>
            <a:r>
              <a:rPr lang="en" sz="2000" dirty="0">
                <a:solidFill>
                  <a:srgbClr val="00FFFF"/>
                </a:solidFill>
              </a:rPr>
              <a:t> </a:t>
            </a:r>
            <a:r>
              <a:rPr lang="en" sz="2000" i="1" dirty="0">
                <a:solidFill>
                  <a:schemeClr val="dk1"/>
                </a:solidFill>
              </a:rPr>
              <a:t>“Nevertheless I </a:t>
            </a:r>
            <a:r>
              <a:rPr lang="en" sz="2000" dirty="0">
                <a:solidFill>
                  <a:srgbClr val="FFFF00"/>
                </a:solidFill>
              </a:rPr>
              <a:t>(Jesus) </a:t>
            </a:r>
            <a:r>
              <a:rPr lang="en" sz="2000" i="1" dirty="0">
                <a:solidFill>
                  <a:schemeClr val="dk1"/>
                </a:solidFill>
              </a:rPr>
              <a:t>have a few things against you, </a:t>
            </a:r>
            <a:r>
              <a:rPr lang="en" sz="2000" i="1" u="sng" dirty="0">
                <a:solidFill>
                  <a:schemeClr val="dk1"/>
                </a:solidFill>
              </a:rPr>
              <a:t>because</a:t>
            </a:r>
            <a:r>
              <a:rPr lang="en" sz="2000" i="1" dirty="0">
                <a:solidFill>
                  <a:schemeClr val="dk1"/>
                </a:solidFill>
              </a:rPr>
              <a:t> </a:t>
            </a:r>
            <a:r>
              <a:rPr lang="en" sz="2000" i="1" u="sng" dirty="0">
                <a:solidFill>
                  <a:schemeClr val="dk1"/>
                </a:solidFill>
              </a:rPr>
              <a:t>you allow</a:t>
            </a:r>
            <a:r>
              <a:rPr lang="en" sz="2000" i="1" dirty="0">
                <a:solidFill>
                  <a:schemeClr val="dk1"/>
                </a:solidFill>
              </a:rPr>
              <a:t> that woman Jezebel, who calls herself a prophetess, to teach and seduce My servants to commit sexual immorality and eat things sacrificed to idols. 21 </a:t>
            </a:r>
            <a:r>
              <a:rPr lang="en" sz="2000" i="1" u="sng" dirty="0">
                <a:solidFill>
                  <a:schemeClr val="dk1"/>
                </a:solidFill>
              </a:rPr>
              <a:t>And I gave her time to repent of her sexual immorality, and she did not repent</a:t>
            </a:r>
            <a:r>
              <a:rPr lang="en" sz="2000" i="1" dirty="0">
                <a:solidFill>
                  <a:schemeClr val="dk1"/>
                </a:solidFill>
              </a:rPr>
              <a:t>.”</a:t>
            </a:r>
            <a:endParaRPr sz="2000" i="1"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We see a clear pattern in these passages.  It is not to be done at the very moment that the sin occurs, but only after multiple persons and then even the entire church has tried to get the person to repent.  Let us never to be too eager to take this action!</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4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a:solidFill>
                  <a:srgbClr val="00FFFF"/>
                </a:solidFill>
              </a:rPr>
              <a:t>WHERE is it done?</a:t>
            </a:r>
            <a:endParaRPr sz="5080" b="1">
              <a:solidFill>
                <a:srgbClr val="00FFFF"/>
              </a:solidFill>
            </a:endParaRPr>
          </a:p>
        </p:txBody>
      </p:sp>
      <p:sp>
        <p:nvSpPr>
          <p:cNvPr id="79" name="Google Shape;79;p17"/>
          <p:cNvSpPr txBox="1">
            <a:spLocks noGrp="1"/>
          </p:cNvSpPr>
          <p:nvPr>
            <p:ph type="subTitle" idx="1"/>
          </p:nvPr>
        </p:nvSpPr>
        <p:spPr>
          <a:xfrm>
            <a:off x="-97350" y="445231"/>
            <a:ext cx="9306900" cy="4698194"/>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It can ONLY be done within one autonomous (self-governing) congregation!</a:t>
            </a:r>
            <a:endParaRPr sz="2000" dirty="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In these passages we will look at, who is being written to, who is the “YOU”?</a:t>
            </a:r>
            <a:endParaRPr sz="2000" dirty="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Matt.18:17</a:t>
            </a:r>
            <a:r>
              <a:rPr lang="en" sz="2000" dirty="0">
                <a:solidFill>
                  <a:srgbClr val="FFFF00"/>
                </a:solidFill>
              </a:rPr>
              <a:t> </a:t>
            </a:r>
            <a:r>
              <a:rPr lang="en" sz="2000" i="1" dirty="0">
                <a:solidFill>
                  <a:schemeClr val="dk1"/>
                </a:solidFill>
              </a:rPr>
              <a:t>“And if he refuses to hear them, </a:t>
            </a:r>
            <a:r>
              <a:rPr lang="en" sz="2000" i="1" u="sng" dirty="0">
                <a:solidFill>
                  <a:schemeClr val="dk1"/>
                </a:solidFill>
              </a:rPr>
              <a:t>tell it to the church</a:t>
            </a:r>
            <a:r>
              <a:rPr lang="en" sz="2000" i="1" dirty="0">
                <a:solidFill>
                  <a:schemeClr val="dk1"/>
                </a:solidFill>
              </a:rPr>
              <a:t>. But if he refuses even to hear </a:t>
            </a:r>
            <a:r>
              <a:rPr lang="en" sz="2000" i="1" u="sng" dirty="0">
                <a:solidFill>
                  <a:schemeClr val="dk1"/>
                </a:solidFill>
              </a:rPr>
              <a:t>the church</a:t>
            </a:r>
            <a:r>
              <a:rPr lang="en" sz="2000" i="1" dirty="0">
                <a:solidFill>
                  <a:schemeClr val="dk1"/>
                </a:solidFill>
              </a:rPr>
              <a:t>, let him be to </a:t>
            </a:r>
            <a:r>
              <a:rPr lang="en" sz="2000" i="1" u="sng" dirty="0">
                <a:solidFill>
                  <a:schemeClr val="dk1"/>
                </a:solidFill>
              </a:rPr>
              <a:t>you</a:t>
            </a:r>
            <a:r>
              <a:rPr lang="en" sz="2000" i="1" dirty="0">
                <a:solidFill>
                  <a:schemeClr val="dk1"/>
                </a:solidFill>
              </a:rPr>
              <a:t> like a heathen and a tax collector.”</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2 Thess.3:6,11</a:t>
            </a:r>
            <a:r>
              <a:rPr lang="en" sz="2000" dirty="0">
                <a:solidFill>
                  <a:srgbClr val="FFFF00"/>
                </a:solidFill>
              </a:rPr>
              <a:t> (to the church at Thessalonica) </a:t>
            </a:r>
            <a:r>
              <a:rPr lang="en" sz="2000" i="1" dirty="0">
                <a:solidFill>
                  <a:schemeClr val="dk1"/>
                </a:solidFill>
              </a:rPr>
              <a:t>“6 But we command </a:t>
            </a:r>
            <a:r>
              <a:rPr lang="en" sz="2000" i="1" u="sng" dirty="0">
                <a:solidFill>
                  <a:schemeClr val="dk1"/>
                </a:solidFill>
              </a:rPr>
              <a:t>you, brethren</a:t>
            </a:r>
            <a:r>
              <a:rPr lang="en" sz="2000" i="1" dirty="0">
                <a:solidFill>
                  <a:schemeClr val="dk1"/>
                </a:solidFill>
              </a:rPr>
              <a:t>, in the name of our Lord Jesus Christ, that </a:t>
            </a:r>
            <a:r>
              <a:rPr lang="en" sz="2000" i="1" u="sng" dirty="0">
                <a:solidFill>
                  <a:schemeClr val="dk1"/>
                </a:solidFill>
              </a:rPr>
              <a:t>you</a:t>
            </a:r>
            <a:r>
              <a:rPr lang="en" sz="2000" i="1" dirty="0">
                <a:solidFill>
                  <a:schemeClr val="dk1"/>
                </a:solidFill>
              </a:rPr>
              <a:t> withdraw from every brother who walks disorderly and not according to the tradition which he received from us…11 For we hear that there are </a:t>
            </a:r>
            <a:r>
              <a:rPr lang="en" sz="2000" i="1" u="sng" dirty="0">
                <a:solidFill>
                  <a:schemeClr val="dk1"/>
                </a:solidFill>
              </a:rPr>
              <a:t>some who walk among you</a:t>
            </a:r>
            <a:r>
              <a:rPr lang="en" sz="2000" i="1" dirty="0">
                <a:solidFill>
                  <a:schemeClr val="dk1"/>
                </a:solidFill>
              </a:rPr>
              <a:t> in a disorderly manner, not working at all, but are busybodies.”</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1 Cor.5:2,12-13</a:t>
            </a:r>
            <a:r>
              <a:rPr lang="en" sz="2000" dirty="0">
                <a:solidFill>
                  <a:srgbClr val="FFFF00"/>
                </a:solidFill>
              </a:rPr>
              <a:t> (to the church at Corinth) </a:t>
            </a:r>
            <a:r>
              <a:rPr lang="en" sz="2000" i="1" dirty="0">
                <a:solidFill>
                  <a:schemeClr val="dk1"/>
                </a:solidFill>
              </a:rPr>
              <a:t>“2 And </a:t>
            </a:r>
            <a:r>
              <a:rPr lang="en" sz="2000" i="1" u="sng" dirty="0">
                <a:solidFill>
                  <a:schemeClr val="dk1"/>
                </a:solidFill>
              </a:rPr>
              <a:t>you</a:t>
            </a:r>
            <a:r>
              <a:rPr lang="en" sz="2000" i="1" dirty="0">
                <a:solidFill>
                  <a:schemeClr val="dk1"/>
                </a:solidFill>
              </a:rPr>
              <a:t> are puffed up, and have not rather mourned, that he who has done this deed might be </a:t>
            </a:r>
            <a:r>
              <a:rPr lang="en" sz="2000" i="1" u="sng" dirty="0">
                <a:solidFill>
                  <a:schemeClr val="dk1"/>
                </a:solidFill>
              </a:rPr>
              <a:t>taken away from among you</a:t>
            </a:r>
            <a:r>
              <a:rPr lang="en" sz="2000" i="1" dirty="0">
                <a:solidFill>
                  <a:schemeClr val="dk1"/>
                </a:solidFill>
              </a:rPr>
              <a:t>…2 For what have I to do with judging those also who are outside? </a:t>
            </a:r>
            <a:r>
              <a:rPr lang="en" sz="2000" i="1" u="sng" dirty="0">
                <a:solidFill>
                  <a:schemeClr val="dk1"/>
                </a:solidFill>
              </a:rPr>
              <a:t>Do you not judge those who are inside</a:t>
            </a:r>
            <a:r>
              <a:rPr lang="en" sz="2000" i="1" dirty="0">
                <a:solidFill>
                  <a:schemeClr val="dk1"/>
                </a:solidFill>
              </a:rPr>
              <a:t>? 13 But those who are outside God judges. Therefore “</a:t>
            </a:r>
            <a:r>
              <a:rPr lang="en" sz="2000" i="1" u="sng" dirty="0">
                <a:solidFill>
                  <a:schemeClr val="dk1"/>
                </a:solidFill>
              </a:rPr>
              <a:t>put away from yourselves</a:t>
            </a:r>
            <a:r>
              <a:rPr lang="en" sz="2000" i="1" dirty="0">
                <a:solidFill>
                  <a:schemeClr val="dk1"/>
                </a:solidFill>
              </a:rPr>
              <a:t> the evil person.”</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Rom.16:17</a:t>
            </a:r>
            <a:r>
              <a:rPr lang="en" sz="2000" dirty="0">
                <a:solidFill>
                  <a:srgbClr val="FFFF00"/>
                </a:solidFill>
              </a:rPr>
              <a:t> (to the church at Rome) </a:t>
            </a:r>
            <a:r>
              <a:rPr lang="en" sz="2000" i="1" dirty="0">
                <a:solidFill>
                  <a:schemeClr val="dk1"/>
                </a:solidFill>
              </a:rPr>
              <a:t>“Now I urge </a:t>
            </a:r>
            <a:r>
              <a:rPr lang="en" sz="2000" i="1" u="sng" dirty="0">
                <a:solidFill>
                  <a:schemeClr val="dk1"/>
                </a:solidFill>
              </a:rPr>
              <a:t>you, brethren</a:t>
            </a:r>
            <a:r>
              <a:rPr lang="en" sz="2000" i="1" dirty="0">
                <a:solidFill>
                  <a:schemeClr val="dk1"/>
                </a:solidFill>
              </a:rPr>
              <a:t>, note those who cause divisions and offenses, contrary to the doctrine </a:t>
            </a:r>
            <a:r>
              <a:rPr lang="en" sz="2000" i="1" u="sng" dirty="0">
                <a:solidFill>
                  <a:schemeClr val="dk1"/>
                </a:solidFill>
              </a:rPr>
              <a:t>which you learned</a:t>
            </a:r>
            <a:r>
              <a:rPr lang="en" sz="2000" i="1" dirty="0">
                <a:solidFill>
                  <a:schemeClr val="dk1"/>
                </a:solidFill>
              </a:rPr>
              <a:t>, and avoid them.”</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54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a:solidFill>
                  <a:srgbClr val="00FFFF"/>
                </a:solidFill>
              </a:rPr>
              <a:t>WHERE is it done? - 2</a:t>
            </a:r>
            <a:endParaRPr sz="5080" b="1">
              <a:solidFill>
                <a:srgbClr val="00FFFF"/>
              </a:solidFill>
            </a:endParaRPr>
          </a:p>
        </p:txBody>
      </p:sp>
      <p:sp>
        <p:nvSpPr>
          <p:cNvPr id="85" name="Google Shape;85;p18"/>
          <p:cNvSpPr txBox="1">
            <a:spLocks noGrp="1"/>
          </p:cNvSpPr>
          <p:nvPr>
            <p:ph type="subTitle" idx="1"/>
          </p:nvPr>
        </p:nvSpPr>
        <p:spPr>
          <a:xfrm>
            <a:off x="-97350" y="459593"/>
            <a:ext cx="9306900" cy="4683831"/>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2 Cor.2:6-9</a:t>
            </a:r>
            <a:r>
              <a:rPr lang="en" sz="2200" dirty="0">
                <a:solidFill>
                  <a:srgbClr val="FFFF00"/>
                </a:solidFill>
              </a:rPr>
              <a:t> (to the church at Corinth, AFTER they took action after receiving the first letter) </a:t>
            </a:r>
            <a:r>
              <a:rPr lang="en" sz="2200" i="1" dirty="0">
                <a:solidFill>
                  <a:schemeClr val="dk1"/>
                </a:solidFill>
              </a:rPr>
              <a:t>“This punishment </a:t>
            </a:r>
            <a:r>
              <a:rPr lang="en" sz="2200" i="1" u="sng" dirty="0">
                <a:solidFill>
                  <a:schemeClr val="dk1"/>
                </a:solidFill>
              </a:rPr>
              <a:t>which was inflicted by the majority</a:t>
            </a:r>
            <a:r>
              <a:rPr lang="en" sz="2200" i="1" dirty="0">
                <a:solidFill>
                  <a:schemeClr val="dk1"/>
                </a:solidFill>
              </a:rPr>
              <a:t> is sufficient for such a man, 7 so that, on the contrary, </a:t>
            </a:r>
            <a:r>
              <a:rPr lang="en" sz="2200" i="1" u="sng" dirty="0">
                <a:solidFill>
                  <a:schemeClr val="dk1"/>
                </a:solidFill>
              </a:rPr>
              <a:t>you</a:t>
            </a:r>
            <a:r>
              <a:rPr lang="en" sz="2200" i="1" dirty="0">
                <a:solidFill>
                  <a:schemeClr val="dk1"/>
                </a:solidFill>
              </a:rPr>
              <a:t> ought rather to forgive and comfort him, lest perhaps such a one be swallowed up with too much sorrow. 8 Therefore I urge </a:t>
            </a:r>
            <a:r>
              <a:rPr lang="en" sz="2200" i="1" u="sng" dirty="0">
                <a:solidFill>
                  <a:schemeClr val="dk1"/>
                </a:solidFill>
              </a:rPr>
              <a:t>you</a:t>
            </a:r>
            <a:r>
              <a:rPr lang="en" sz="2200" i="1" dirty="0">
                <a:solidFill>
                  <a:schemeClr val="dk1"/>
                </a:solidFill>
              </a:rPr>
              <a:t> to reaffirm </a:t>
            </a:r>
            <a:r>
              <a:rPr lang="en" sz="2200" i="1" u="sng" dirty="0">
                <a:solidFill>
                  <a:schemeClr val="dk1"/>
                </a:solidFill>
              </a:rPr>
              <a:t>your</a:t>
            </a:r>
            <a:r>
              <a:rPr lang="en" sz="2200" i="1" dirty="0">
                <a:solidFill>
                  <a:schemeClr val="dk1"/>
                </a:solidFill>
              </a:rPr>
              <a:t> love to him. 9 For to this end I also wrote, that I might put </a:t>
            </a:r>
            <a:r>
              <a:rPr lang="en" sz="2200" i="1" u="sng" dirty="0">
                <a:solidFill>
                  <a:schemeClr val="dk1"/>
                </a:solidFill>
              </a:rPr>
              <a:t>you</a:t>
            </a:r>
            <a:r>
              <a:rPr lang="en" sz="2200" i="1" dirty="0">
                <a:solidFill>
                  <a:schemeClr val="dk1"/>
                </a:solidFill>
              </a:rPr>
              <a:t> to the test, whether you are obedient in all things.”</a:t>
            </a:r>
            <a:endParaRPr sz="22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1 Thess.5:14</a:t>
            </a:r>
            <a:r>
              <a:rPr lang="en" sz="2200" dirty="0">
                <a:solidFill>
                  <a:srgbClr val="FFFF00"/>
                </a:solidFill>
              </a:rPr>
              <a:t> (to the church at Thessalonica) </a:t>
            </a:r>
            <a:r>
              <a:rPr lang="en" sz="2200" i="1" dirty="0">
                <a:solidFill>
                  <a:schemeClr val="dk1"/>
                </a:solidFill>
              </a:rPr>
              <a:t>“Now we exhort </a:t>
            </a:r>
            <a:r>
              <a:rPr lang="en" sz="2200" i="1" u="sng" dirty="0">
                <a:solidFill>
                  <a:schemeClr val="dk1"/>
                </a:solidFill>
              </a:rPr>
              <a:t>you, brethren, warn those who are unruly</a:t>
            </a:r>
            <a:r>
              <a:rPr lang="en" sz="2200" i="1" dirty="0">
                <a:solidFill>
                  <a:schemeClr val="dk1"/>
                </a:solidFill>
              </a:rPr>
              <a:t>, comfort the fainthearted, uphold the weak, be patient with all.”</a:t>
            </a:r>
            <a:endParaRPr sz="22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Rev.2:14-16</a:t>
            </a:r>
            <a:r>
              <a:rPr lang="en" sz="2200" dirty="0">
                <a:solidFill>
                  <a:srgbClr val="FFFF00"/>
                </a:solidFill>
              </a:rPr>
              <a:t> (to the church at Pergamos) </a:t>
            </a:r>
            <a:r>
              <a:rPr lang="en" sz="2200" i="1" dirty="0">
                <a:solidFill>
                  <a:schemeClr val="dk1"/>
                </a:solidFill>
              </a:rPr>
              <a:t>“But I </a:t>
            </a:r>
            <a:r>
              <a:rPr lang="en" sz="2200" dirty="0">
                <a:solidFill>
                  <a:srgbClr val="FFFF00"/>
                </a:solidFill>
              </a:rPr>
              <a:t>(Jesus)</a:t>
            </a:r>
            <a:r>
              <a:rPr lang="en" sz="2200" i="1" dirty="0">
                <a:solidFill>
                  <a:schemeClr val="dk1"/>
                </a:solidFill>
              </a:rPr>
              <a:t> have a few things against </a:t>
            </a:r>
            <a:r>
              <a:rPr lang="en" sz="2200" i="1" u="sng" dirty="0">
                <a:solidFill>
                  <a:schemeClr val="dk1"/>
                </a:solidFill>
              </a:rPr>
              <a:t>you</a:t>
            </a:r>
            <a:r>
              <a:rPr lang="en" sz="2200" i="1" dirty="0">
                <a:solidFill>
                  <a:schemeClr val="dk1"/>
                </a:solidFill>
              </a:rPr>
              <a:t>, because </a:t>
            </a:r>
            <a:r>
              <a:rPr lang="en" sz="2200" i="1" u="sng" dirty="0">
                <a:solidFill>
                  <a:schemeClr val="dk1"/>
                </a:solidFill>
              </a:rPr>
              <a:t>you have there</a:t>
            </a:r>
            <a:r>
              <a:rPr lang="en" sz="2200" i="1" dirty="0">
                <a:solidFill>
                  <a:schemeClr val="dk1"/>
                </a:solidFill>
              </a:rPr>
              <a:t> those who hold the doctrine of Balaam, who taught Balak to put a stumbling block before the children of Israel, to eat things sacrificed to idols, and to commit sexual immorality. 15 Thus </a:t>
            </a:r>
            <a:r>
              <a:rPr lang="en" sz="2200" i="1" u="sng" dirty="0">
                <a:solidFill>
                  <a:schemeClr val="dk1"/>
                </a:solidFill>
              </a:rPr>
              <a:t>you also have those</a:t>
            </a:r>
            <a:r>
              <a:rPr lang="en" sz="2200" i="1" dirty="0">
                <a:solidFill>
                  <a:schemeClr val="dk1"/>
                </a:solidFill>
              </a:rPr>
              <a:t> who hold the doctrine of the Nicolaitans, which thing I hate. 16 Repent, or else I will come to </a:t>
            </a:r>
            <a:r>
              <a:rPr lang="en" sz="2200" i="1" u="sng" dirty="0">
                <a:solidFill>
                  <a:schemeClr val="dk1"/>
                </a:solidFill>
              </a:rPr>
              <a:t>you</a:t>
            </a:r>
            <a:r>
              <a:rPr lang="en" sz="2200" i="1" dirty="0">
                <a:solidFill>
                  <a:schemeClr val="dk1"/>
                </a:solidFill>
              </a:rPr>
              <a:t> quickly and will fight against them with the sword of My mouth.”</a:t>
            </a:r>
            <a:endParaRPr sz="22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54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a:solidFill>
                  <a:srgbClr val="00FFFF"/>
                </a:solidFill>
              </a:rPr>
              <a:t>WHERE is it done? - 3</a:t>
            </a:r>
            <a:endParaRPr sz="5080" b="1">
              <a:solidFill>
                <a:srgbClr val="00FFFF"/>
              </a:solidFill>
            </a:endParaRPr>
          </a:p>
        </p:txBody>
      </p:sp>
      <p:sp>
        <p:nvSpPr>
          <p:cNvPr id="91" name="Google Shape;91;p19"/>
          <p:cNvSpPr txBox="1">
            <a:spLocks noGrp="1"/>
          </p:cNvSpPr>
          <p:nvPr>
            <p:ph type="subTitle" idx="1"/>
          </p:nvPr>
        </p:nvSpPr>
        <p:spPr>
          <a:xfrm>
            <a:off x="-97350" y="483531"/>
            <a:ext cx="9306900" cy="4659894"/>
          </a:xfrm>
          <a:prstGeom prst="rect">
            <a:avLst/>
          </a:prstGeom>
        </p:spPr>
        <p:txBody>
          <a:bodyPr spcFirstLastPara="1" wrap="square" lIns="91425" tIns="91425" rIns="91425" bIns="91425" anchor="t" anchorCtr="0">
            <a:noAutofit/>
          </a:bodyPr>
          <a:lstStyle/>
          <a:p>
            <a:pPr marL="457200" lvl="0" indent="-412750" algn="l" rtl="0">
              <a:lnSpc>
                <a:spcPct val="80000"/>
              </a:lnSpc>
              <a:spcBef>
                <a:spcPts val="0"/>
              </a:spcBef>
              <a:spcAft>
                <a:spcPts val="0"/>
              </a:spcAft>
              <a:buClr>
                <a:srgbClr val="FFFF00"/>
              </a:buClr>
              <a:buSzPts val="2900"/>
              <a:buChar char="●"/>
            </a:pPr>
            <a:r>
              <a:rPr lang="en" sz="2900" dirty="0">
                <a:solidFill>
                  <a:srgbClr val="FFFF00"/>
                </a:solidFill>
              </a:rPr>
              <a:t>What have we learned from these passages?</a:t>
            </a:r>
            <a:endParaRPr sz="2900" dirty="0">
              <a:solidFill>
                <a:srgbClr val="FFFF00"/>
              </a:solidFill>
            </a:endParaRPr>
          </a:p>
          <a:p>
            <a:pPr marL="457200" lvl="0" indent="-412750" algn="l" rtl="0">
              <a:lnSpc>
                <a:spcPct val="80000"/>
              </a:lnSpc>
              <a:spcBef>
                <a:spcPts val="0"/>
              </a:spcBef>
              <a:spcAft>
                <a:spcPts val="0"/>
              </a:spcAft>
              <a:buClr>
                <a:schemeClr val="dk1"/>
              </a:buClr>
              <a:buSzPts val="2900"/>
              <a:buChar char="●"/>
            </a:pPr>
            <a:r>
              <a:rPr lang="en" sz="2900" dirty="0">
                <a:solidFill>
                  <a:schemeClr val="dk1"/>
                </a:solidFill>
              </a:rPr>
              <a:t>The “YOU” in those passages clearly referred to the local assembly of Christians being addressed.  It was not an individual action, NOR is it an action of multiple or even all congregations (thus “excommunication” from the “universal” church is not a scriptural concept).  Each autonomous group may take this action when all other avenues toward reconciliation and repentance have been exhausted.</a:t>
            </a:r>
            <a:endParaRPr sz="2900" dirty="0">
              <a:solidFill>
                <a:schemeClr val="dk1"/>
              </a:solidFill>
            </a:endParaRPr>
          </a:p>
          <a:p>
            <a:pPr marL="457200" lvl="0" indent="-425450" algn="l" rtl="0">
              <a:lnSpc>
                <a:spcPct val="80000"/>
              </a:lnSpc>
              <a:spcBef>
                <a:spcPts val="0"/>
              </a:spcBef>
              <a:spcAft>
                <a:spcPts val="0"/>
              </a:spcAft>
              <a:buClr>
                <a:srgbClr val="00FFFF"/>
              </a:buClr>
              <a:buSzPts val="3100"/>
              <a:buChar char="●"/>
            </a:pPr>
            <a:r>
              <a:rPr lang="en" sz="3100" dirty="0">
                <a:solidFill>
                  <a:srgbClr val="00FFFF"/>
                </a:solidFill>
              </a:rPr>
              <a:t>And this is clearly a PUBLIC action that the whole congregation is clearly made aware of, when assembled together.  It was never done in secret.</a:t>
            </a:r>
            <a:endParaRPr sz="3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4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a:solidFill>
                  <a:srgbClr val="00FFFF"/>
                </a:solidFill>
              </a:rPr>
              <a:t>To WHOM is it done?</a:t>
            </a:r>
            <a:endParaRPr sz="5080" b="1">
              <a:solidFill>
                <a:srgbClr val="00FFFF"/>
              </a:solidFill>
            </a:endParaRPr>
          </a:p>
        </p:txBody>
      </p:sp>
      <p:sp>
        <p:nvSpPr>
          <p:cNvPr id="97" name="Google Shape;97;p20"/>
          <p:cNvSpPr txBox="1">
            <a:spLocks noGrp="1"/>
          </p:cNvSpPr>
          <p:nvPr>
            <p:ph type="subTitle" idx="1"/>
          </p:nvPr>
        </p:nvSpPr>
        <p:spPr>
          <a:xfrm>
            <a:off x="-97350" y="497893"/>
            <a:ext cx="9306900" cy="4645532"/>
          </a:xfrm>
          <a:prstGeom prst="rect">
            <a:avLst/>
          </a:prstGeom>
        </p:spPr>
        <p:txBody>
          <a:bodyPr spcFirstLastPara="1" wrap="square" lIns="91425" tIns="91425" rIns="91425" bIns="91425" anchor="t" anchorCtr="0">
            <a:noAutofit/>
          </a:bodyPr>
          <a:lstStyle/>
          <a:p>
            <a:pPr marL="457200" lvl="0" indent="-425450" algn="l" rtl="0">
              <a:lnSpc>
                <a:spcPct val="80000"/>
              </a:lnSpc>
              <a:spcBef>
                <a:spcPts val="0"/>
              </a:spcBef>
              <a:spcAft>
                <a:spcPts val="0"/>
              </a:spcAft>
              <a:buClr>
                <a:srgbClr val="00FFFF"/>
              </a:buClr>
              <a:buSzPts val="3100"/>
              <a:buChar char="●"/>
            </a:pPr>
            <a:r>
              <a:rPr lang="en" sz="3100" dirty="0">
                <a:solidFill>
                  <a:srgbClr val="00FFFF"/>
                </a:solidFill>
              </a:rPr>
              <a:t>I am not confident that God intends this action to be used as broadly as it sometimes is.  Let’s look carefully at whom congregations were told to take this action against.</a:t>
            </a:r>
            <a:endParaRPr sz="3100" dirty="0">
              <a:solidFill>
                <a:srgbClr val="00FFFF"/>
              </a:solidFill>
            </a:endParaRPr>
          </a:p>
          <a:p>
            <a:pPr marL="457200" lvl="0" indent="-425450" algn="l" rtl="0">
              <a:lnSpc>
                <a:spcPct val="80000"/>
              </a:lnSpc>
              <a:spcBef>
                <a:spcPts val="0"/>
              </a:spcBef>
              <a:spcAft>
                <a:spcPts val="0"/>
              </a:spcAft>
              <a:buClr>
                <a:srgbClr val="FFFF00"/>
              </a:buClr>
              <a:buSzPts val="3100"/>
              <a:buChar char="●"/>
            </a:pPr>
            <a:r>
              <a:rPr lang="en" sz="3100" dirty="0">
                <a:solidFill>
                  <a:srgbClr val="FFFF00"/>
                </a:solidFill>
              </a:rPr>
              <a:t>The one who has sinned against their brother and refuses to repent and reconcile with them.  </a:t>
            </a:r>
            <a:r>
              <a:rPr lang="en" sz="3100" u="sng" dirty="0">
                <a:solidFill>
                  <a:srgbClr val="FFFF00"/>
                </a:solidFill>
              </a:rPr>
              <a:t>Matt.18:15-17</a:t>
            </a:r>
            <a:endParaRPr sz="3100" u="sng" dirty="0">
              <a:solidFill>
                <a:srgbClr val="FFFF00"/>
              </a:solidFill>
            </a:endParaRPr>
          </a:p>
          <a:p>
            <a:pPr marL="457200" lvl="0" indent="-425450" algn="l" rtl="0">
              <a:lnSpc>
                <a:spcPct val="80000"/>
              </a:lnSpc>
              <a:spcBef>
                <a:spcPts val="0"/>
              </a:spcBef>
              <a:spcAft>
                <a:spcPts val="0"/>
              </a:spcAft>
              <a:buClr>
                <a:srgbClr val="FFFF00"/>
              </a:buClr>
              <a:buSzPts val="3100"/>
              <a:buChar char="●"/>
            </a:pPr>
            <a:r>
              <a:rPr lang="en" sz="3100" dirty="0">
                <a:solidFill>
                  <a:srgbClr val="FFFF00"/>
                </a:solidFill>
              </a:rPr>
              <a:t>This list in </a:t>
            </a:r>
            <a:r>
              <a:rPr lang="en" sz="3100" u="sng" dirty="0">
                <a:solidFill>
                  <a:srgbClr val="FFFF00"/>
                </a:solidFill>
              </a:rPr>
              <a:t>1 Cor.5:11</a:t>
            </a:r>
            <a:r>
              <a:rPr lang="en" sz="3100" dirty="0">
                <a:solidFill>
                  <a:srgbClr val="FFFF00"/>
                </a:solidFill>
              </a:rPr>
              <a:t> </a:t>
            </a:r>
            <a:r>
              <a:rPr lang="en" sz="3100" i="1" dirty="0">
                <a:solidFill>
                  <a:schemeClr val="dk1"/>
                </a:solidFill>
              </a:rPr>
              <a:t>“But now I have written to you not to keep company with anyone named a brother, </a:t>
            </a:r>
            <a:r>
              <a:rPr lang="en" sz="3100" i="1" u="sng" dirty="0">
                <a:solidFill>
                  <a:schemeClr val="dk1"/>
                </a:solidFill>
              </a:rPr>
              <a:t>who is sexually immoral, or covetous, or an idolater, or a reviler, or a drunkard, or an extortioner</a:t>
            </a:r>
            <a:r>
              <a:rPr lang="en" sz="3100" i="1" dirty="0">
                <a:solidFill>
                  <a:schemeClr val="dk1"/>
                </a:solidFill>
              </a:rPr>
              <a:t>”</a:t>
            </a:r>
            <a:endParaRPr sz="3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54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80" b="1">
                <a:solidFill>
                  <a:srgbClr val="00FFFF"/>
                </a:solidFill>
              </a:rPr>
              <a:t>To WHOM is it done? - 2</a:t>
            </a:r>
            <a:endParaRPr sz="5080" b="1">
              <a:solidFill>
                <a:srgbClr val="00FFFF"/>
              </a:solidFill>
            </a:endParaRPr>
          </a:p>
        </p:txBody>
      </p:sp>
      <p:sp>
        <p:nvSpPr>
          <p:cNvPr id="103" name="Google Shape;103;p21"/>
          <p:cNvSpPr txBox="1">
            <a:spLocks noGrp="1"/>
          </p:cNvSpPr>
          <p:nvPr>
            <p:ph type="subTitle" idx="1"/>
          </p:nvPr>
        </p:nvSpPr>
        <p:spPr>
          <a:xfrm>
            <a:off x="-97350" y="478743"/>
            <a:ext cx="9306900" cy="4664682"/>
          </a:xfrm>
          <a:prstGeom prst="rect">
            <a:avLst/>
          </a:prstGeom>
        </p:spPr>
        <p:txBody>
          <a:bodyPr spcFirstLastPara="1" wrap="square" lIns="91425" tIns="91425" rIns="91425" bIns="91425" anchor="t" anchorCtr="0">
            <a:noAutofit/>
          </a:bodyPr>
          <a:lstStyle/>
          <a:p>
            <a:pPr marL="457200" lvl="0" indent="-400050" algn="l" rtl="0">
              <a:lnSpc>
                <a:spcPct val="80000"/>
              </a:lnSpc>
              <a:spcBef>
                <a:spcPts val="0"/>
              </a:spcBef>
              <a:spcAft>
                <a:spcPts val="0"/>
              </a:spcAft>
              <a:buClr>
                <a:srgbClr val="FFFF00"/>
              </a:buClr>
              <a:buSzPts val="2700"/>
              <a:buChar char="●"/>
            </a:pPr>
            <a:r>
              <a:rPr lang="en" sz="2500" dirty="0">
                <a:solidFill>
                  <a:srgbClr val="FFFF00"/>
                </a:solidFill>
              </a:rPr>
              <a:t>The divisive, those who cause strife and offenses within the congregation.  </a:t>
            </a:r>
            <a:r>
              <a:rPr lang="en" sz="2500" u="sng" dirty="0">
                <a:solidFill>
                  <a:srgbClr val="FFFF00"/>
                </a:solidFill>
              </a:rPr>
              <a:t>Rom.16:17</a:t>
            </a:r>
            <a:r>
              <a:rPr lang="en" sz="2500" dirty="0">
                <a:solidFill>
                  <a:srgbClr val="FFFF00"/>
                </a:solidFill>
              </a:rPr>
              <a:t> </a:t>
            </a:r>
            <a:r>
              <a:rPr lang="en" sz="2500" i="1" dirty="0">
                <a:solidFill>
                  <a:schemeClr val="dk1"/>
                </a:solidFill>
              </a:rPr>
              <a:t>“Now I urge you, brethren, </a:t>
            </a:r>
            <a:r>
              <a:rPr lang="en" sz="2500" i="1" u="sng" dirty="0">
                <a:solidFill>
                  <a:schemeClr val="dk1"/>
                </a:solidFill>
              </a:rPr>
              <a:t>note those who cause divisions and offenses</a:t>
            </a:r>
            <a:r>
              <a:rPr lang="en" sz="2500" i="1" dirty="0">
                <a:solidFill>
                  <a:schemeClr val="dk1"/>
                </a:solidFill>
              </a:rPr>
              <a:t>, contrary to the doctrine which you learned, and avoid them.”  </a:t>
            </a:r>
            <a:r>
              <a:rPr lang="en" sz="2500" u="sng" dirty="0">
                <a:solidFill>
                  <a:srgbClr val="FFFF00"/>
                </a:solidFill>
              </a:rPr>
              <a:t>Titus 3:9-11</a:t>
            </a:r>
            <a:r>
              <a:rPr lang="en" sz="2500" i="1" dirty="0">
                <a:solidFill>
                  <a:schemeClr val="dk1"/>
                </a:solidFill>
              </a:rPr>
              <a:t> “</a:t>
            </a:r>
            <a:r>
              <a:rPr lang="en" sz="2500" i="1" u="sng" dirty="0">
                <a:solidFill>
                  <a:schemeClr val="dk1"/>
                </a:solidFill>
              </a:rPr>
              <a:t>But avoid foolish disputes, genealogies, contentions, and strivings about the law; for they are unprofitable and useless</a:t>
            </a:r>
            <a:r>
              <a:rPr lang="en" sz="2500" i="1" dirty="0">
                <a:solidFill>
                  <a:schemeClr val="dk1"/>
                </a:solidFill>
              </a:rPr>
              <a:t>. 10 Reject </a:t>
            </a:r>
            <a:r>
              <a:rPr lang="en" sz="2500" i="1" u="sng" dirty="0">
                <a:solidFill>
                  <a:schemeClr val="dk1"/>
                </a:solidFill>
              </a:rPr>
              <a:t>a divisive man</a:t>
            </a:r>
            <a:r>
              <a:rPr lang="en" sz="2500" i="1" dirty="0">
                <a:solidFill>
                  <a:schemeClr val="dk1"/>
                </a:solidFill>
              </a:rPr>
              <a:t> after the first and second admonition, 11 knowing that such a person is warped and sinning, being self-condemned.”</a:t>
            </a:r>
            <a:endParaRPr sz="2500" i="1" dirty="0">
              <a:solidFill>
                <a:schemeClr val="dk1"/>
              </a:solidFill>
            </a:endParaRPr>
          </a:p>
          <a:p>
            <a:pPr marL="457200" lvl="0" indent="-400050" algn="l" rtl="0">
              <a:lnSpc>
                <a:spcPct val="80000"/>
              </a:lnSpc>
              <a:spcBef>
                <a:spcPts val="0"/>
              </a:spcBef>
              <a:spcAft>
                <a:spcPts val="0"/>
              </a:spcAft>
              <a:buClr>
                <a:srgbClr val="FFFF00"/>
              </a:buClr>
              <a:buSzPts val="2700"/>
              <a:buChar char="●"/>
            </a:pPr>
            <a:r>
              <a:rPr lang="en" sz="2500" dirty="0">
                <a:solidFill>
                  <a:srgbClr val="FFFF00"/>
                </a:solidFill>
              </a:rPr>
              <a:t>False teachers.</a:t>
            </a:r>
            <a:r>
              <a:rPr lang="en" sz="2500" dirty="0">
                <a:solidFill>
                  <a:schemeClr val="dk1"/>
                </a:solidFill>
              </a:rPr>
              <a:t> </a:t>
            </a:r>
            <a:r>
              <a:rPr lang="en" sz="2500" u="sng" dirty="0">
                <a:solidFill>
                  <a:srgbClr val="FFFF00"/>
                </a:solidFill>
              </a:rPr>
              <a:t>Rev.2:14-15</a:t>
            </a:r>
            <a:r>
              <a:rPr lang="en" sz="2500" dirty="0">
                <a:solidFill>
                  <a:schemeClr val="dk1"/>
                </a:solidFill>
              </a:rPr>
              <a:t> </a:t>
            </a:r>
            <a:r>
              <a:rPr lang="en" sz="2500" i="1" dirty="0">
                <a:solidFill>
                  <a:schemeClr val="dk1"/>
                </a:solidFill>
              </a:rPr>
              <a:t>“But I have a few things against you, because you have there </a:t>
            </a:r>
            <a:r>
              <a:rPr lang="en" sz="2500" i="1" u="sng" dirty="0">
                <a:solidFill>
                  <a:schemeClr val="dk1"/>
                </a:solidFill>
              </a:rPr>
              <a:t>those who hold the doctrine of Balaam</a:t>
            </a:r>
            <a:r>
              <a:rPr lang="en" sz="2500" i="1" dirty="0">
                <a:solidFill>
                  <a:schemeClr val="dk1"/>
                </a:solidFill>
              </a:rPr>
              <a:t>, who taught Balak to put a stumbling block before the children of Israel, to eat things sacrificed to idols, and to commit sexual immorality. 15 Thus you also have </a:t>
            </a:r>
            <a:r>
              <a:rPr lang="en" sz="2500" i="1" u="sng" dirty="0">
                <a:solidFill>
                  <a:schemeClr val="dk1"/>
                </a:solidFill>
              </a:rPr>
              <a:t>those who hold the doctrine of the Nicolaitans</a:t>
            </a:r>
            <a:r>
              <a:rPr lang="en" sz="2500" i="1" dirty="0">
                <a:solidFill>
                  <a:schemeClr val="dk1"/>
                </a:solidFill>
              </a:rPr>
              <a:t>, which thing I hate.”  </a:t>
            </a:r>
            <a:endParaRPr sz="25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3474</Words>
  <Application>Microsoft Office PowerPoint</Application>
  <PresentationFormat>On-screen Show (16:9)</PresentationFormat>
  <Paragraphs>80</Paragraphs>
  <Slides>17</Slides>
  <Notes>17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Simple Dark</vt:lpstr>
      <vt:lpstr>CHURCH “DISCIPLINE” Part 1</vt:lpstr>
      <vt:lpstr>OUTLINE</vt:lpstr>
      <vt:lpstr>WHAT is it?</vt:lpstr>
      <vt:lpstr>WHEN is it done?</vt:lpstr>
      <vt:lpstr>WHERE is it done?</vt:lpstr>
      <vt:lpstr>WHERE is it done? - 2</vt:lpstr>
      <vt:lpstr>WHERE is it done? - 3</vt:lpstr>
      <vt:lpstr>To WHOM is it done?</vt:lpstr>
      <vt:lpstr>To WHOM is it done? - 2</vt:lpstr>
      <vt:lpstr>To WHOM is it done? - 3</vt:lpstr>
      <vt:lpstr>What do THEY have in common?</vt:lpstr>
      <vt:lpstr>A QUICK SIDE NOTE</vt:lpstr>
      <vt:lpstr>HOW is it done?</vt:lpstr>
      <vt:lpstr>SAMPLE LETTER</vt:lpstr>
      <vt:lpstr>WHY is it done?</vt:lpstr>
      <vt:lpstr>AND WHY ELSE?</vt:lpstr>
      <vt:lpstr>Preview of Part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“DISCIPLINE” Part 1</dc:title>
  <dc:creator>Eric Bridge</dc:creator>
  <cp:lastModifiedBy>Eric Bridge</cp:lastModifiedBy>
  <cp:revision>1</cp:revision>
  <dcterms:modified xsi:type="dcterms:W3CDTF">2023-04-30T04:54:32Z</dcterms:modified>
</cp:coreProperties>
</file>